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2" r:id="rId1"/>
  </p:sldMasterIdLst>
  <p:notesMasterIdLst>
    <p:notesMasterId r:id="rId13"/>
  </p:notesMasterIdLst>
  <p:sldIdLst>
    <p:sldId id="278" r:id="rId2"/>
    <p:sldId id="257" r:id="rId3"/>
    <p:sldId id="279" r:id="rId4"/>
    <p:sldId id="277" r:id="rId5"/>
    <p:sldId id="259" r:id="rId6"/>
    <p:sldId id="260" r:id="rId7"/>
    <p:sldId id="280" r:id="rId8"/>
    <p:sldId id="264" r:id="rId9"/>
    <p:sldId id="282" r:id="rId10"/>
    <p:sldId id="276" r:id="rId11"/>
    <p:sldId id="28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84490"/>
  </p:normalViewPr>
  <p:slideViewPr>
    <p:cSldViewPr snapToGrid="0" snapToObjects="1">
      <p:cViewPr varScale="1">
        <p:scale>
          <a:sx n="90" d="100"/>
          <a:sy n="90" d="100"/>
        </p:scale>
        <p:origin x="232"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5BEA5F5-21AD-40C6-A65D-BC35C104FC2C}"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C5BF9359-D701-4B27-B27A-F79F2B2DF626}">
      <dgm:prSet/>
      <dgm:spPr/>
      <dgm:t>
        <a:bodyPr/>
        <a:lstStyle/>
        <a:p>
          <a:r>
            <a:rPr lang="en-US" dirty="0"/>
            <a:t>Slow</a:t>
          </a:r>
        </a:p>
      </dgm:t>
    </dgm:pt>
    <dgm:pt modelId="{4F3314A7-45CD-4075-AAC0-3C017A9C56BE}" type="parTrans" cxnId="{D90028E3-9347-4F76-ADF5-D833A6A09FAF}">
      <dgm:prSet/>
      <dgm:spPr/>
      <dgm:t>
        <a:bodyPr/>
        <a:lstStyle/>
        <a:p>
          <a:endParaRPr lang="en-US"/>
        </a:p>
      </dgm:t>
    </dgm:pt>
    <dgm:pt modelId="{68CA882C-2BE2-4D1F-94E1-7E5FA15E2A5B}" type="sibTrans" cxnId="{D90028E3-9347-4F76-ADF5-D833A6A09FAF}">
      <dgm:prSet/>
      <dgm:spPr/>
      <dgm:t>
        <a:bodyPr/>
        <a:lstStyle/>
        <a:p>
          <a:endParaRPr lang="en-US"/>
        </a:p>
      </dgm:t>
    </dgm:pt>
    <dgm:pt modelId="{E178A662-2A6D-4F32-986F-8B596E9E4E04}">
      <dgm:prSet/>
      <dgm:spPr/>
      <dgm:t>
        <a:bodyPr/>
        <a:lstStyle/>
        <a:p>
          <a:r>
            <a:rPr lang="en-US" dirty="0"/>
            <a:t>Limited Techniques</a:t>
          </a:r>
        </a:p>
      </dgm:t>
    </dgm:pt>
    <dgm:pt modelId="{4DE972D1-3D17-4512-B291-87563AE1CAAA}" type="parTrans" cxnId="{41C99F76-5A9E-4481-B596-BD40B6E210FB}">
      <dgm:prSet/>
      <dgm:spPr/>
      <dgm:t>
        <a:bodyPr/>
        <a:lstStyle/>
        <a:p>
          <a:endParaRPr lang="en-US"/>
        </a:p>
      </dgm:t>
    </dgm:pt>
    <dgm:pt modelId="{DE94142B-7BA1-4D0C-9583-2F24292E0724}" type="sibTrans" cxnId="{41C99F76-5A9E-4481-B596-BD40B6E210FB}">
      <dgm:prSet/>
      <dgm:spPr/>
      <dgm:t>
        <a:bodyPr/>
        <a:lstStyle/>
        <a:p>
          <a:endParaRPr lang="en-US"/>
        </a:p>
      </dgm:t>
    </dgm:pt>
    <dgm:pt modelId="{0704ED00-0094-47F1-93A1-FD2905920E6A}">
      <dgm:prSet/>
      <dgm:spPr/>
      <dgm:t>
        <a:bodyPr/>
        <a:lstStyle/>
        <a:p>
          <a:r>
            <a:rPr lang="en-US"/>
            <a:t>Database Reliance</a:t>
          </a:r>
        </a:p>
      </dgm:t>
    </dgm:pt>
    <dgm:pt modelId="{12A1E67F-D897-41B6-BD77-0613C0070A85}" type="parTrans" cxnId="{D94E59A5-2622-46CB-AB5D-AF114947A782}">
      <dgm:prSet/>
      <dgm:spPr/>
      <dgm:t>
        <a:bodyPr/>
        <a:lstStyle/>
        <a:p>
          <a:endParaRPr lang="en-US"/>
        </a:p>
      </dgm:t>
    </dgm:pt>
    <dgm:pt modelId="{FC5DD09F-1652-4A92-8F7A-2E0334E1E119}" type="sibTrans" cxnId="{D94E59A5-2622-46CB-AB5D-AF114947A782}">
      <dgm:prSet/>
      <dgm:spPr/>
      <dgm:t>
        <a:bodyPr/>
        <a:lstStyle/>
        <a:p>
          <a:endParaRPr lang="en-US"/>
        </a:p>
      </dgm:t>
    </dgm:pt>
    <dgm:pt modelId="{39F25E00-067C-41BF-8256-08B5A35B7C41}">
      <dgm:prSet/>
      <dgm:spPr/>
      <dgm:t>
        <a:bodyPr/>
        <a:lstStyle/>
        <a:p>
          <a:r>
            <a:rPr lang="en-US"/>
            <a:t>Costly</a:t>
          </a:r>
        </a:p>
      </dgm:t>
    </dgm:pt>
    <dgm:pt modelId="{EBEB804F-48BC-4DE9-8EC7-3C83637474F2}" type="parTrans" cxnId="{2C3231F3-462B-4772-8BD5-92A04051BFC4}">
      <dgm:prSet/>
      <dgm:spPr/>
      <dgm:t>
        <a:bodyPr/>
        <a:lstStyle/>
        <a:p>
          <a:endParaRPr lang="en-US"/>
        </a:p>
      </dgm:t>
    </dgm:pt>
    <dgm:pt modelId="{A67F462E-D038-4AC4-AD37-516AF26D9076}" type="sibTrans" cxnId="{2C3231F3-462B-4772-8BD5-92A04051BFC4}">
      <dgm:prSet/>
      <dgm:spPr/>
      <dgm:t>
        <a:bodyPr/>
        <a:lstStyle/>
        <a:p>
          <a:endParaRPr lang="en-US"/>
        </a:p>
      </dgm:t>
    </dgm:pt>
    <dgm:pt modelId="{163E5FE0-9619-43D8-89BF-0A6760AC26B2}">
      <dgm:prSet/>
      <dgm:spPr/>
      <dgm:t>
        <a:bodyPr/>
        <a:lstStyle/>
        <a:p>
          <a:r>
            <a:rPr lang="en-US" dirty="0"/>
            <a:t>Resource Consumption</a:t>
          </a:r>
        </a:p>
      </dgm:t>
    </dgm:pt>
    <dgm:pt modelId="{AFF8A655-34EC-4324-8B0C-D79FA22BBBDB}" type="parTrans" cxnId="{527B2783-D5CA-41A7-9A85-E64C53BB7B44}">
      <dgm:prSet/>
      <dgm:spPr/>
      <dgm:t>
        <a:bodyPr/>
        <a:lstStyle/>
        <a:p>
          <a:endParaRPr lang="en-US"/>
        </a:p>
      </dgm:t>
    </dgm:pt>
    <dgm:pt modelId="{C2F49EDF-0F29-4D8A-AF59-F7FA857A646D}" type="sibTrans" cxnId="{527B2783-D5CA-41A7-9A85-E64C53BB7B44}">
      <dgm:prSet/>
      <dgm:spPr/>
      <dgm:t>
        <a:bodyPr/>
        <a:lstStyle/>
        <a:p>
          <a:endParaRPr lang="en-US"/>
        </a:p>
      </dgm:t>
    </dgm:pt>
    <dgm:pt modelId="{2E249C97-772D-471E-8B10-504D438C1D88}" type="pres">
      <dgm:prSet presAssocID="{A5BEA5F5-21AD-40C6-A65D-BC35C104FC2C}" presName="root" presStyleCnt="0">
        <dgm:presLayoutVars>
          <dgm:dir/>
          <dgm:resizeHandles val="exact"/>
        </dgm:presLayoutVars>
      </dgm:prSet>
      <dgm:spPr/>
    </dgm:pt>
    <dgm:pt modelId="{95064807-5C9A-4F2F-B246-CCA846E0C5A7}" type="pres">
      <dgm:prSet presAssocID="{C5BF9359-D701-4B27-B27A-F79F2B2DF626}" presName="compNode" presStyleCnt="0"/>
      <dgm:spPr/>
    </dgm:pt>
    <dgm:pt modelId="{A39008E3-D683-4F72-ACBE-52F2767F3204}" type="pres">
      <dgm:prSet presAssocID="{C5BF9359-D701-4B27-B27A-F79F2B2DF626}" presName="bgRect" presStyleLbl="bgShp" presStyleIdx="0" presStyleCnt="5"/>
      <dgm:spPr/>
    </dgm:pt>
    <dgm:pt modelId="{A59967E5-D05A-4D95-B8B9-9552A29A6282}" type="pres">
      <dgm:prSet presAssocID="{C5BF9359-D701-4B27-B27A-F79F2B2DF62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urtle"/>
        </a:ext>
      </dgm:extLst>
    </dgm:pt>
    <dgm:pt modelId="{10787311-BFD9-490A-8F92-8E3D8916662C}" type="pres">
      <dgm:prSet presAssocID="{C5BF9359-D701-4B27-B27A-F79F2B2DF626}" presName="spaceRect" presStyleCnt="0"/>
      <dgm:spPr/>
    </dgm:pt>
    <dgm:pt modelId="{A90A57B9-D2D9-414C-A939-6B90A78237DF}" type="pres">
      <dgm:prSet presAssocID="{C5BF9359-D701-4B27-B27A-F79F2B2DF626}" presName="parTx" presStyleLbl="revTx" presStyleIdx="0" presStyleCnt="5">
        <dgm:presLayoutVars>
          <dgm:chMax val="0"/>
          <dgm:chPref val="0"/>
        </dgm:presLayoutVars>
      </dgm:prSet>
      <dgm:spPr/>
    </dgm:pt>
    <dgm:pt modelId="{3A889252-6557-443E-943A-6CEA4C733680}" type="pres">
      <dgm:prSet presAssocID="{68CA882C-2BE2-4D1F-94E1-7E5FA15E2A5B}" presName="sibTrans" presStyleCnt="0"/>
      <dgm:spPr/>
    </dgm:pt>
    <dgm:pt modelId="{D55550FB-D27C-4638-9F27-303FE8EA529D}" type="pres">
      <dgm:prSet presAssocID="{E178A662-2A6D-4F32-986F-8B596E9E4E04}" presName="compNode" presStyleCnt="0"/>
      <dgm:spPr/>
    </dgm:pt>
    <dgm:pt modelId="{124C99FA-9A11-40CB-AEBD-EB59B174D08F}" type="pres">
      <dgm:prSet presAssocID="{E178A662-2A6D-4F32-986F-8B596E9E4E04}" presName="bgRect" presStyleLbl="bgShp" presStyleIdx="1" presStyleCnt="5"/>
      <dgm:spPr/>
    </dgm:pt>
    <dgm:pt modelId="{EA7B6825-6399-4DF0-AEC5-8F346CDDCBA9}" type="pres">
      <dgm:prSet presAssocID="{E178A662-2A6D-4F32-986F-8B596E9E4E0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lippery"/>
        </a:ext>
      </dgm:extLst>
    </dgm:pt>
    <dgm:pt modelId="{0C58DF36-4995-4F62-A069-563D4F558149}" type="pres">
      <dgm:prSet presAssocID="{E178A662-2A6D-4F32-986F-8B596E9E4E04}" presName="spaceRect" presStyleCnt="0"/>
      <dgm:spPr/>
    </dgm:pt>
    <dgm:pt modelId="{DEE6E27F-A375-4353-A3D3-96537392DE7B}" type="pres">
      <dgm:prSet presAssocID="{E178A662-2A6D-4F32-986F-8B596E9E4E04}" presName="parTx" presStyleLbl="revTx" presStyleIdx="1" presStyleCnt="5">
        <dgm:presLayoutVars>
          <dgm:chMax val="0"/>
          <dgm:chPref val="0"/>
        </dgm:presLayoutVars>
      </dgm:prSet>
      <dgm:spPr/>
    </dgm:pt>
    <dgm:pt modelId="{F70B7B7F-B2AA-4F7E-9B97-005D8DD5E9AF}" type="pres">
      <dgm:prSet presAssocID="{DE94142B-7BA1-4D0C-9583-2F24292E0724}" presName="sibTrans" presStyleCnt="0"/>
      <dgm:spPr/>
    </dgm:pt>
    <dgm:pt modelId="{15431D31-E78D-4BC6-BAF7-10CFA631A51A}" type="pres">
      <dgm:prSet presAssocID="{0704ED00-0094-47F1-93A1-FD2905920E6A}" presName="compNode" presStyleCnt="0"/>
      <dgm:spPr/>
    </dgm:pt>
    <dgm:pt modelId="{86889D37-94DC-48DB-9477-ED4DC73DBB5E}" type="pres">
      <dgm:prSet presAssocID="{0704ED00-0094-47F1-93A1-FD2905920E6A}" presName="bgRect" presStyleLbl="bgShp" presStyleIdx="2" presStyleCnt="5"/>
      <dgm:spPr/>
    </dgm:pt>
    <dgm:pt modelId="{F6CD8F19-68EE-4E9F-B98B-912DD5D1C071}" type="pres">
      <dgm:prSet presAssocID="{0704ED00-0094-47F1-93A1-FD2905920E6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E4129833-4B0B-4392-8C28-B8C12B76834B}" type="pres">
      <dgm:prSet presAssocID="{0704ED00-0094-47F1-93A1-FD2905920E6A}" presName="spaceRect" presStyleCnt="0"/>
      <dgm:spPr/>
    </dgm:pt>
    <dgm:pt modelId="{5482ED64-13B9-455B-8C5B-5C5235EEC004}" type="pres">
      <dgm:prSet presAssocID="{0704ED00-0094-47F1-93A1-FD2905920E6A}" presName="parTx" presStyleLbl="revTx" presStyleIdx="2" presStyleCnt="5">
        <dgm:presLayoutVars>
          <dgm:chMax val="0"/>
          <dgm:chPref val="0"/>
        </dgm:presLayoutVars>
      </dgm:prSet>
      <dgm:spPr/>
    </dgm:pt>
    <dgm:pt modelId="{87C59455-CE21-4A2A-98CE-A49797281B89}" type="pres">
      <dgm:prSet presAssocID="{FC5DD09F-1652-4A92-8F7A-2E0334E1E119}" presName="sibTrans" presStyleCnt="0"/>
      <dgm:spPr/>
    </dgm:pt>
    <dgm:pt modelId="{893800F7-BDB8-4CD7-A3C6-D2E285173F0C}" type="pres">
      <dgm:prSet presAssocID="{39F25E00-067C-41BF-8256-08B5A35B7C41}" presName="compNode" presStyleCnt="0"/>
      <dgm:spPr/>
    </dgm:pt>
    <dgm:pt modelId="{87D132A3-BC89-416A-8A2D-EC837F31FC80}" type="pres">
      <dgm:prSet presAssocID="{39F25E00-067C-41BF-8256-08B5A35B7C41}" presName="bgRect" presStyleLbl="bgShp" presStyleIdx="3" presStyleCnt="5"/>
      <dgm:spPr/>
    </dgm:pt>
    <dgm:pt modelId="{2AD55936-B1AD-448D-8AC4-6A1738BE4B0F}" type="pres">
      <dgm:prSet presAssocID="{39F25E00-067C-41BF-8256-08B5A35B7C4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190CAB81-3620-4408-89F2-15668DF93430}" type="pres">
      <dgm:prSet presAssocID="{39F25E00-067C-41BF-8256-08B5A35B7C41}" presName="spaceRect" presStyleCnt="0"/>
      <dgm:spPr/>
    </dgm:pt>
    <dgm:pt modelId="{0CEFB3F0-91A1-4C99-8231-5A53BF76DD3A}" type="pres">
      <dgm:prSet presAssocID="{39F25E00-067C-41BF-8256-08B5A35B7C41}" presName="parTx" presStyleLbl="revTx" presStyleIdx="3" presStyleCnt="5">
        <dgm:presLayoutVars>
          <dgm:chMax val="0"/>
          <dgm:chPref val="0"/>
        </dgm:presLayoutVars>
      </dgm:prSet>
      <dgm:spPr/>
    </dgm:pt>
    <dgm:pt modelId="{B319F8E3-3C92-4FCB-A7C7-26514592319C}" type="pres">
      <dgm:prSet presAssocID="{A67F462E-D038-4AC4-AD37-516AF26D9076}" presName="sibTrans" presStyleCnt="0"/>
      <dgm:spPr/>
    </dgm:pt>
    <dgm:pt modelId="{AF851128-730F-461B-B5E9-17C9E1690A98}" type="pres">
      <dgm:prSet presAssocID="{163E5FE0-9619-43D8-89BF-0A6760AC26B2}" presName="compNode" presStyleCnt="0"/>
      <dgm:spPr/>
    </dgm:pt>
    <dgm:pt modelId="{82A0433F-B923-48BC-B9DE-B5F1931E5E24}" type="pres">
      <dgm:prSet presAssocID="{163E5FE0-9619-43D8-89BF-0A6760AC26B2}" presName="bgRect" presStyleLbl="bgShp" presStyleIdx="4" presStyleCnt="5"/>
      <dgm:spPr/>
    </dgm:pt>
    <dgm:pt modelId="{5C0CA7EE-1585-4C60-A0BC-C0793D764D7E}" type="pres">
      <dgm:prSet presAssocID="{163E5FE0-9619-43D8-89BF-0A6760AC26B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arning"/>
        </a:ext>
      </dgm:extLst>
    </dgm:pt>
    <dgm:pt modelId="{D06CE7B6-1FA9-47EC-B1AC-AFE26637250C}" type="pres">
      <dgm:prSet presAssocID="{163E5FE0-9619-43D8-89BF-0A6760AC26B2}" presName="spaceRect" presStyleCnt="0"/>
      <dgm:spPr/>
    </dgm:pt>
    <dgm:pt modelId="{577E7776-BB92-4598-8455-52151F9AD9A3}" type="pres">
      <dgm:prSet presAssocID="{163E5FE0-9619-43D8-89BF-0A6760AC26B2}" presName="parTx" presStyleLbl="revTx" presStyleIdx="4" presStyleCnt="5">
        <dgm:presLayoutVars>
          <dgm:chMax val="0"/>
          <dgm:chPref val="0"/>
        </dgm:presLayoutVars>
      </dgm:prSet>
      <dgm:spPr/>
    </dgm:pt>
  </dgm:ptLst>
  <dgm:cxnLst>
    <dgm:cxn modelId="{5C4EE30E-CCC6-4D29-85E6-F080A968EA3F}" type="presOf" srcId="{163E5FE0-9619-43D8-89BF-0A6760AC26B2}" destId="{577E7776-BB92-4598-8455-52151F9AD9A3}" srcOrd="0" destOrd="0" presId="urn:microsoft.com/office/officeart/2018/2/layout/IconVerticalSolidList"/>
    <dgm:cxn modelId="{41C99F76-5A9E-4481-B596-BD40B6E210FB}" srcId="{A5BEA5F5-21AD-40C6-A65D-BC35C104FC2C}" destId="{E178A662-2A6D-4F32-986F-8B596E9E4E04}" srcOrd="1" destOrd="0" parTransId="{4DE972D1-3D17-4512-B291-87563AE1CAAA}" sibTransId="{DE94142B-7BA1-4D0C-9583-2F24292E0724}"/>
    <dgm:cxn modelId="{396A327B-BC88-4E95-97D5-09E4C22703F2}" type="presOf" srcId="{E178A662-2A6D-4F32-986F-8B596E9E4E04}" destId="{DEE6E27F-A375-4353-A3D3-96537392DE7B}" srcOrd="0" destOrd="0" presId="urn:microsoft.com/office/officeart/2018/2/layout/IconVerticalSolidList"/>
    <dgm:cxn modelId="{527B2783-D5CA-41A7-9A85-E64C53BB7B44}" srcId="{A5BEA5F5-21AD-40C6-A65D-BC35C104FC2C}" destId="{163E5FE0-9619-43D8-89BF-0A6760AC26B2}" srcOrd="4" destOrd="0" parTransId="{AFF8A655-34EC-4324-8B0C-D79FA22BBBDB}" sibTransId="{C2F49EDF-0F29-4D8A-AF59-F7FA857A646D}"/>
    <dgm:cxn modelId="{D94E59A5-2622-46CB-AB5D-AF114947A782}" srcId="{A5BEA5F5-21AD-40C6-A65D-BC35C104FC2C}" destId="{0704ED00-0094-47F1-93A1-FD2905920E6A}" srcOrd="2" destOrd="0" parTransId="{12A1E67F-D897-41B6-BD77-0613C0070A85}" sibTransId="{FC5DD09F-1652-4A92-8F7A-2E0334E1E119}"/>
    <dgm:cxn modelId="{24974CA6-66FD-45A5-B302-D9099359C9A5}" type="presOf" srcId="{C5BF9359-D701-4B27-B27A-F79F2B2DF626}" destId="{A90A57B9-D2D9-414C-A939-6B90A78237DF}" srcOrd="0" destOrd="0" presId="urn:microsoft.com/office/officeart/2018/2/layout/IconVerticalSolidList"/>
    <dgm:cxn modelId="{2DCFD5B4-17A2-47CD-9E99-6FB1E0EE55EA}" type="presOf" srcId="{0704ED00-0094-47F1-93A1-FD2905920E6A}" destId="{5482ED64-13B9-455B-8C5B-5C5235EEC004}" srcOrd="0" destOrd="0" presId="urn:microsoft.com/office/officeart/2018/2/layout/IconVerticalSolidList"/>
    <dgm:cxn modelId="{678B0BC0-B135-4998-83D9-073FE6934736}" type="presOf" srcId="{A5BEA5F5-21AD-40C6-A65D-BC35C104FC2C}" destId="{2E249C97-772D-471E-8B10-504D438C1D88}" srcOrd="0" destOrd="0" presId="urn:microsoft.com/office/officeart/2018/2/layout/IconVerticalSolidList"/>
    <dgm:cxn modelId="{53073BDF-A63B-4AA3-A5F5-75D8973496AA}" type="presOf" srcId="{39F25E00-067C-41BF-8256-08B5A35B7C41}" destId="{0CEFB3F0-91A1-4C99-8231-5A53BF76DD3A}" srcOrd="0" destOrd="0" presId="urn:microsoft.com/office/officeart/2018/2/layout/IconVerticalSolidList"/>
    <dgm:cxn modelId="{D90028E3-9347-4F76-ADF5-D833A6A09FAF}" srcId="{A5BEA5F5-21AD-40C6-A65D-BC35C104FC2C}" destId="{C5BF9359-D701-4B27-B27A-F79F2B2DF626}" srcOrd="0" destOrd="0" parTransId="{4F3314A7-45CD-4075-AAC0-3C017A9C56BE}" sibTransId="{68CA882C-2BE2-4D1F-94E1-7E5FA15E2A5B}"/>
    <dgm:cxn modelId="{2C3231F3-462B-4772-8BD5-92A04051BFC4}" srcId="{A5BEA5F5-21AD-40C6-A65D-BC35C104FC2C}" destId="{39F25E00-067C-41BF-8256-08B5A35B7C41}" srcOrd="3" destOrd="0" parTransId="{EBEB804F-48BC-4DE9-8EC7-3C83637474F2}" sibTransId="{A67F462E-D038-4AC4-AD37-516AF26D9076}"/>
    <dgm:cxn modelId="{C7AD6CB0-2A5C-4225-BE58-54E8F3A53B00}" type="presParOf" srcId="{2E249C97-772D-471E-8B10-504D438C1D88}" destId="{95064807-5C9A-4F2F-B246-CCA846E0C5A7}" srcOrd="0" destOrd="0" presId="urn:microsoft.com/office/officeart/2018/2/layout/IconVerticalSolidList"/>
    <dgm:cxn modelId="{A66CFAB7-0097-4935-93EC-AC048D8D1490}" type="presParOf" srcId="{95064807-5C9A-4F2F-B246-CCA846E0C5A7}" destId="{A39008E3-D683-4F72-ACBE-52F2767F3204}" srcOrd="0" destOrd="0" presId="urn:microsoft.com/office/officeart/2018/2/layout/IconVerticalSolidList"/>
    <dgm:cxn modelId="{C794EBDF-9502-4F5F-A349-1B6A1D69183B}" type="presParOf" srcId="{95064807-5C9A-4F2F-B246-CCA846E0C5A7}" destId="{A59967E5-D05A-4D95-B8B9-9552A29A6282}" srcOrd="1" destOrd="0" presId="urn:microsoft.com/office/officeart/2018/2/layout/IconVerticalSolidList"/>
    <dgm:cxn modelId="{A3817032-15DD-4AC6-8158-50AB4AE49813}" type="presParOf" srcId="{95064807-5C9A-4F2F-B246-CCA846E0C5A7}" destId="{10787311-BFD9-490A-8F92-8E3D8916662C}" srcOrd="2" destOrd="0" presId="urn:microsoft.com/office/officeart/2018/2/layout/IconVerticalSolidList"/>
    <dgm:cxn modelId="{6EA8D8BF-0DA3-4F2A-928E-7706CAF43C7C}" type="presParOf" srcId="{95064807-5C9A-4F2F-B246-CCA846E0C5A7}" destId="{A90A57B9-D2D9-414C-A939-6B90A78237DF}" srcOrd="3" destOrd="0" presId="urn:microsoft.com/office/officeart/2018/2/layout/IconVerticalSolidList"/>
    <dgm:cxn modelId="{2826B61D-4E5F-4A94-AD60-B4121B8C8A11}" type="presParOf" srcId="{2E249C97-772D-471E-8B10-504D438C1D88}" destId="{3A889252-6557-443E-943A-6CEA4C733680}" srcOrd="1" destOrd="0" presId="urn:microsoft.com/office/officeart/2018/2/layout/IconVerticalSolidList"/>
    <dgm:cxn modelId="{1ABCDC6A-2A00-457D-80D8-1F4B290799E0}" type="presParOf" srcId="{2E249C97-772D-471E-8B10-504D438C1D88}" destId="{D55550FB-D27C-4638-9F27-303FE8EA529D}" srcOrd="2" destOrd="0" presId="urn:microsoft.com/office/officeart/2018/2/layout/IconVerticalSolidList"/>
    <dgm:cxn modelId="{ABAD74B2-CD34-407B-93CF-250848088564}" type="presParOf" srcId="{D55550FB-D27C-4638-9F27-303FE8EA529D}" destId="{124C99FA-9A11-40CB-AEBD-EB59B174D08F}" srcOrd="0" destOrd="0" presId="urn:microsoft.com/office/officeart/2018/2/layout/IconVerticalSolidList"/>
    <dgm:cxn modelId="{CF7206C8-435E-4D33-8F00-A9C92A302E72}" type="presParOf" srcId="{D55550FB-D27C-4638-9F27-303FE8EA529D}" destId="{EA7B6825-6399-4DF0-AEC5-8F346CDDCBA9}" srcOrd="1" destOrd="0" presId="urn:microsoft.com/office/officeart/2018/2/layout/IconVerticalSolidList"/>
    <dgm:cxn modelId="{7BD0C27F-07B8-4233-A30D-0A7B0CE6E49F}" type="presParOf" srcId="{D55550FB-D27C-4638-9F27-303FE8EA529D}" destId="{0C58DF36-4995-4F62-A069-563D4F558149}" srcOrd="2" destOrd="0" presId="urn:microsoft.com/office/officeart/2018/2/layout/IconVerticalSolidList"/>
    <dgm:cxn modelId="{1AABC171-A15E-40AF-B975-B05D7F5492CD}" type="presParOf" srcId="{D55550FB-D27C-4638-9F27-303FE8EA529D}" destId="{DEE6E27F-A375-4353-A3D3-96537392DE7B}" srcOrd="3" destOrd="0" presId="urn:microsoft.com/office/officeart/2018/2/layout/IconVerticalSolidList"/>
    <dgm:cxn modelId="{201ACA58-BE55-4EA5-94A4-A291B0E8A743}" type="presParOf" srcId="{2E249C97-772D-471E-8B10-504D438C1D88}" destId="{F70B7B7F-B2AA-4F7E-9B97-005D8DD5E9AF}" srcOrd="3" destOrd="0" presId="urn:microsoft.com/office/officeart/2018/2/layout/IconVerticalSolidList"/>
    <dgm:cxn modelId="{CB35C82B-5FC6-4A04-9BD5-49C2594C5816}" type="presParOf" srcId="{2E249C97-772D-471E-8B10-504D438C1D88}" destId="{15431D31-E78D-4BC6-BAF7-10CFA631A51A}" srcOrd="4" destOrd="0" presId="urn:microsoft.com/office/officeart/2018/2/layout/IconVerticalSolidList"/>
    <dgm:cxn modelId="{0F14E2AA-6E6B-443C-AB02-66D25BDC28A1}" type="presParOf" srcId="{15431D31-E78D-4BC6-BAF7-10CFA631A51A}" destId="{86889D37-94DC-48DB-9477-ED4DC73DBB5E}" srcOrd="0" destOrd="0" presId="urn:microsoft.com/office/officeart/2018/2/layout/IconVerticalSolidList"/>
    <dgm:cxn modelId="{7E1E8811-1EAE-4CB2-BAD4-31C88A44080C}" type="presParOf" srcId="{15431D31-E78D-4BC6-BAF7-10CFA631A51A}" destId="{F6CD8F19-68EE-4E9F-B98B-912DD5D1C071}" srcOrd="1" destOrd="0" presId="urn:microsoft.com/office/officeart/2018/2/layout/IconVerticalSolidList"/>
    <dgm:cxn modelId="{9A00E898-69A6-4787-9A03-1F5D4AA722CC}" type="presParOf" srcId="{15431D31-E78D-4BC6-BAF7-10CFA631A51A}" destId="{E4129833-4B0B-4392-8C28-B8C12B76834B}" srcOrd="2" destOrd="0" presId="urn:microsoft.com/office/officeart/2018/2/layout/IconVerticalSolidList"/>
    <dgm:cxn modelId="{C0F3B969-C219-4DC5-A611-FCBEE5995BAB}" type="presParOf" srcId="{15431D31-E78D-4BC6-BAF7-10CFA631A51A}" destId="{5482ED64-13B9-455B-8C5B-5C5235EEC004}" srcOrd="3" destOrd="0" presId="urn:microsoft.com/office/officeart/2018/2/layout/IconVerticalSolidList"/>
    <dgm:cxn modelId="{E19C623C-0DE0-4AAE-8C63-BB3E24E6F62F}" type="presParOf" srcId="{2E249C97-772D-471E-8B10-504D438C1D88}" destId="{87C59455-CE21-4A2A-98CE-A49797281B89}" srcOrd="5" destOrd="0" presId="urn:microsoft.com/office/officeart/2018/2/layout/IconVerticalSolidList"/>
    <dgm:cxn modelId="{6581129F-28F1-4732-B0A1-9CBED53AF696}" type="presParOf" srcId="{2E249C97-772D-471E-8B10-504D438C1D88}" destId="{893800F7-BDB8-4CD7-A3C6-D2E285173F0C}" srcOrd="6" destOrd="0" presId="urn:microsoft.com/office/officeart/2018/2/layout/IconVerticalSolidList"/>
    <dgm:cxn modelId="{A223CF65-D177-4941-A445-EADD78020240}" type="presParOf" srcId="{893800F7-BDB8-4CD7-A3C6-D2E285173F0C}" destId="{87D132A3-BC89-416A-8A2D-EC837F31FC80}" srcOrd="0" destOrd="0" presId="urn:microsoft.com/office/officeart/2018/2/layout/IconVerticalSolidList"/>
    <dgm:cxn modelId="{B40F294B-8F5D-41FA-A318-5C53796A2A7B}" type="presParOf" srcId="{893800F7-BDB8-4CD7-A3C6-D2E285173F0C}" destId="{2AD55936-B1AD-448D-8AC4-6A1738BE4B0F}" srcOrd="1" destOrd="0" presId="urn:microsoft.com/office/officeart/2018/2/layout/IconVerticalSolidList"/>
    <dgm:cxn modelId="{A7C12528-ABC7-4AC5-8124-70450C32AEA7}" type="presParOf" srcId="{893800F7-BDB8-4CD7-A3C6-D2E285173F0C}" destId="{190CAB81-3620-4408-89F2-15668DF93430}" srcOrd="2" destOrd="0" presId="urn:microsoft.com/office/officeart/2018/2/layout/IconVerticalSolidList"/>
    <dgm:cxn modelId="{1DCC15BD-4682-4102-8F09-2418D78351B9}" type="presParOf" srcId="{893800F7-BDB8-4CD7-A3C6-D2E285173F0C}" destId="{0CEFB3F0-91A1-4C99-8231-5A53BF76DD3A}" srcOrd="3" destOrd="0" presId="urn:microsoft.com/office/officeart/2018/2/layout/IconVerticalSolidList"/>
    <dgm:cxn modelId="{AF6D1B81-DC92-4C6D-81AE-858AEB2AF8F8}" type="presParOf" srcId="{2E249C97-772D-471E-8B10-504D438C1D88}" destId="{B319F8E3-3C92-4FCB-A7C7-26514592319C}" srcOrd="7" destOrd="0" presId="urn:microsoft.com/office/officeart/2018/2/layout/IconVerticalSolidList"/>
    <dgm:cxn modelId="{5EB0F842-F488-4EB3-B994-E3AFE422F5F9}" type="presParOf" srcId="{2E249C97-772D-471E-8B10-504D438C1D88}" destId="{AF851128-730F-461B-B5E9-17C9E1690A98}" srcOrd="8" destOrd="0" presId="urn:microsoft.com/office/officeart/2018/2/layout/IconVerticalSolidList"/>
    <dgm:cxn modelId="{9766A94F-3406-4485-A1FD-66205417B2E5}" type="presParOf" srcId="{AF851128-730F-461B-B5E9-17C9E1690A98}" destId="{82A0433F-B923-48BC-B9DE-B5F1931E5E24}" srcOrd="0" destOrd="0" presId="urn:microsoft.com/office/officeart/2018/2/layout/IconVerticalSolidList"/>
    <dgm:cxn modelId="{D2D9A670-CD1D-44F3-B012-A3CFB50F8B3F}" type="presParOf" srcId="{AF851128-730F-461B-B5E9-17C9E1690A98}" destId="{5C0CA7EE-1585-4C60-A0BC-C0793D764D7E}" srcOrd="1" destOrd="0" presId="urn:microsoft.com/office/officeart/2018/2/layout/IconVerticalSolidList"/>
    <dgm:cxn modelId="{89112213-58DC-47ED-82DA-A53524A62E16}" type="presParOf" srcId="{AF851128-730F-461B-B5E9-17C9E1690A98}" destId="{D06CE7B6-1FA9-47EC-B1AC-AFE26637250C}" srcOrd="2" destOrd="0" presId="urn:microsoft.com/office/officeart/2018/2/layout/IconVerticalSolidList"/>
    <dgm:cxn modelId="{C1C08E78-E258-462E-894D-6677B9477B8F}" type="presParOf" srcId="{AF851128-730F-461B-B5E9-17C9E1690A98}" destId="{577E7776-BB92-4598-8455-52151F9AD9A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037BE5-284D-4BC0-B6CB-F46A07EDB42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E5A0B94-C1CD-4945-9482-FEDD55326FED}">
      <dgm:prSet custT="1"/>
      <dgm:spPr/>
      <dgm:t>
        <a:bodyPr/>
        <a:lstStyle/>
        <a:p>
          <a:r>
            <a:rPr lang="en-US" sz="2000" b="1" u="none" dirty="0"/>
            <a:t>Delete</a:t>
          </a:r>
          <a:r>
            <a:rPr lang="en-US" sz="2000" dirty="0"/>
            <a:t>: Completely removes the file from the computer, which is useful if you don't want it anymore. </a:t>
          </a:r>
        </a:p>
      </dgm:t>
    </dgm:pt>
    <dgm:pt modelId="{6EF22B0F-27D4-43FE-93AF-23329DA160C6}" type="parTrans" cxnId="{5CFAF563-9C6F-486B-BDA9-5FE8F7664EA1}">
      <dgm:prSet/>
      <dgm:spPr/>
      <dgm:t>
        <a:bodyPr/>
        <a:lstStyle/>
        <a:p>
          <a:endParaRPr lang="en-US"/>
        </a:p>
      </dgm:t>
    </dgm:pt>
    <dgm:pt modelId="{C7C5B4AF-3E55-4209-802E-29D9B3BED16B}" type="sibTrans" cxnId="{5CFAF563-9C6F-486B-BDA9-5FE8F7664EA1}">
      <dgm:prSet/>
      <dgm:spPr/>
      <dgm:t>
        <a:bodyPr/>
        <a:lstStyle/>
        <a:p>
          <a:endParaRPr lang="en-US"/>
        </a:p>
      </dgm:t>
    </dgm:pt>
    <dgm:pt modelId="{F52C0807-0CD4-4FA1-A5B8-B9B7C05B1928}">
      <dgm:prSet custT="1"/>
      <dgm:spPr>
        <a:solidFill>
          <a:schemeClr val="bg2">
            <a:lumMod val="25000"/>
          </a:schemeClr>
        </a:solidFill>
      </dgm:spPr>
      <dgm:t>
        <a:bodyPr/>
        <a:lstStyle/>
        <a:p>
          <a:r>
            <a:rPr lang="en-US" sz="2000" b="1" dirty="0"/>
            <a:t>Clean</a:t>
          </a:r>
          <a:r>
            <a:rPr lang="en-US" sz="2000" dirty="0"/>
            <a:t>: Removes the infection from the file but does not actually delete the file itself. This is the best option if you need to keep the file.</a:t>
          </a:r>
        </a:p>
      </dgm:t>
    </dgm:pt>
    <dgm:pt modelId="{55700481-2C48-4D52-AC89-AD11FC1A2B40}" type="parTrans" cxnId="{39D79B8F-8100-400E-ACA5-4CF0C782B452}">
      <dgm:prSet/>
      <dgm:spPr/>
      <dgm:t>
        <a:bodyPr/>
        <a:lstStyle/>
        <a:p>
          <a:endParaRPr lang="en-US"/>
        </a:p>
      </dgm:t>
    </dgm:pt>
    <dgm:pt modelId="{C9BD1CA2-B063-4330-9FC8-8B8CC653F293}" type="sibTrans" cxnId="{39D79B8F-8100-400E-ACA5-4CF0C782B452}">
      <dgm:prSet/>
      <dgm:spPr/>
      <dgm:t>
        <a:bodyPr/>
        <a:lstStyle/>
        <a:p>
          <a:endParaRPr lang="en-US"/>
        </a:p>
      </dgm:t>
    </dgm:pt>
    <dgm:pt modelId="{4F56E976-E1D1-42FE-A9BD-1A19F8DFCC1A}">
      <dgm:prSet custT="1"/>
      <dgm:spPr/>
      <dgm:t>
        <a:bodyPr/>
        <a:lstStyle/>
        <a:p>
          <a:r>
            <a:rPr lang="en-US" sz="2000" b="1" dirty="0"/>
            <a:t>Quarantine</a:t>
          </a:r>
          <a:r>
            <a:rPr lang="en-US" sz="2000" dirty="0"/>
            <a:t>: Moves the virus to a safe location that the antivirus software manages. This option does not delete or clean the file. </a:t>
          </a:r>
        </a:p>
      </dgm:t>
    </dgm:pt>
    <dgm:pt modelId="{2F6EDCC1-38E0-4E42-8DCD-163224EE57D2}" type="parTrans" cxnId="{5BE69F1F-A348-4F0B-9D58-1F1043A3A365}">
      <dgm:prSet/>
      <dgm:spPr/>
      <dgm:t>
        <a:bodyPr/>
        <a:lstStyle/>
        <a:p>
          <a:endParaRPr lang="en-US"/>
        </a:p>
      </dgm:t>
    </dgm:pt>
    <dgm:pt modelId="{8F7677B3-491C-491E-A178-9A399E6D55CD}" type="sibTrans" cxnId="{5BE69F1F-A348-4F0B-9D58-1F1043A3A365}">
      <dgm:prSet/>
      <dgm:spPr/>
      <dgm:t>
        <a:bodyPr/>
        <a:lstStyle/>
        <a:p>
          <a:endParaRPr lang="en-US"/>
        </a:p>
      </dgm:t>
    </dgm:pt>
    <dgm:pt modelId="{A8B4C63E-044F-4FA1-8163-A489A166A9A6}" type="pres">
      <dgm:prSet presAssocID="{E7037BE5-284D-4BC0-B6CB-F46A07EDB423}" presName="root" presStyleCnt="0">
        <dgm:presLayoutVars>
          <dgm:dir/>
          <dgm:resizeHandles val="exact"/>
        </dgm:presLayoutVars>
      </dgm:prSet>
      <dgm:spPr/>
    </dgm:pt>
    <dgm:pt modelId="{B6A1A6DC-9F86-47FA-AA27-5E10D249C611}" type="pres">
      <dgm:prSet presAssocID="{3E5A0B94-C1CD-4945-9482-FEDD55326FED}" presName="compNode" presStyleCnt="0"/>
      <dgm:spPr/>
    </dgm:pt>
    <dgm:pt modelId="{285486B1-39D1-49E1-93BD-6A0CFE58D570}" type="pres">
      <dgm:prSet presAssocID="{3E5A0B94-C1CD-4945-9482-FEDD55326FED}" presName="bgRect" presStyleLbl="bgShp" presStyleIdx="0" presStyleCnt="3"/>
      <dgm:spPr/>
    </dgm:pt>
    <dgm:pt modelId="{5F8A859B-0403-470A-999A-60C8CDAD9602}" type="pres">
      <dgm:prSet presAssocID="{3E5A0B94-C1CD-4945-9482-FEDD55326FE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9B8598BB-1E5A-4709-94C3-85CE36191301}" type="pres">
      <dgm:prSet presAssocID="{3E5A0B94-C1CD-4945-9482-FEDD55326FED}" presName="spaceRect" presStyleCnt="0"/>
      <dgm:spPr/>
    </dgm:pt>
    <dgm:pt modelId="{8DC04D00-14D1-4600-8410-D4ED78318CA9}" type="pres">
      <dgm:prSet presAssocID="{3E5A0B94-C1CD-4945-9482-FEDD55326FED}" presName="parTx" presStyleLbl="revTx" presStyleIdx="0" presStyleCnt="3">
        <dgm:presLayoutVars>
          <dgm:chMax val="0"/>
          <dgm:chPref val="0"/>
        </dgm:presLayoutVars>
      </dgm:prSet>
      <dgm:spPr/>
    </dgm:pt>
    <dgm:pt modelId="{E024FCF9-37D9-4E24-8F26-FD8F5993203C}" type="pres">
      <dgm:prSet presAssocID="{C7C5B4AF-3E55-4209-802E-29D9B3BED16B}" presName="sibTrans" presStyleCnt="0"/>
      <dgm:spPr/>
    </dgm:pt>
    <dgm:pt modelId="{A4217FF2-2692-48D2-B0C9-8F8B0FA45D75}" type="pres">
      <dgm:prSet presAssocID="{F52C0807-0CD4-4FA1-A5B8-B9B7C05B1928}" presName="compNode" presStyleCnt="0"/>
      <dgm:spPr/>
    </dgm:pt>
    <dgm:pt modelId="{4A98E7E6-1C22-4709-BCD9-F03C7A7A7227}" type="pres">
      <dgm:prSet presAssocID="{F52C0807-0CD4-4FA1-A5B8-B9B7C05B1928}" presName="bgRect" presStyleLbl="bgShp" presStyleIdx="1" presStyleCnt="3"/>
      <dgm:spPr>
        <a:solidFill>
          <a:schemeClr val="bg2">
            <a:lumMod val="25000"/>
          </a:schemeClr>
        </a:solidFill>
      </dgm:spPr>
    </dgm:pt>
    <dgm:pt modelId="{411B9FB7-EECF-4A89-A1E1-86FCC4A932CE}" type="pres">
      <dgm:prSet presAssocID="{F52C0807-0CD4-4FA1-A5B8-B9B7C05B192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224B8BF1-07DF-43B3-99DC-FE9485029A55}" type="pres">
      <dgm:prSet presAssocID="{F52C0807-0CD4-4FA1-A5B8-B9B7C05B1928}" presName="spaceRect" presStyleCnt="0"/>
      <dgm:spPr/>
    </dgm:pt>
    <dgm:pt modelId="{EC86A0EE-C2DC-4C2C-8FEE-BBE655E868F6}" type="pres">
      <dgm:prSet presAssocID="{F52C0807-0CD4-4FA1-A5B8-B9B7C05B1928}" presName="parTx" presStyleLbl="revTx" presStyleIdx="1" presStyleCnt="3">
        <dgm:presLayoutVars>
          <dgm:chMax val="0"/>
          <dgm:chPref val="0"/>
        </dgm:presLayoutVars>
      </dgm:prSet>
      <dgm:spPr/>
    </dgm:pt>
    <dgm:pt modelId="{BDA23B16-A49B-4CC3-9346-CBEFEFE6C6CA}" type="pres">
      <dgm:prSet presAssocID="{C9BD1CA2-B063-4330-9FC8-8B8CC653F293}" presName="sibTrans" presStyleCnt="0"/>
      <dgm:spPr/>
    </dgm:pt>
    <dgm:pt modelId="{AADB970A-3EF4-4514-A8B1-A1ABC98DE801}" type="pres">
      <dgm:prSet presAssocID="{4F56E976-E1D1-42FE-A9BD-1A19F8DFCC1A}" presName="compNode" presStyleCnt="0"/>
      <dgm:spPr/>
    </dgm:pt>
    <dgm:pt modelId="{BEF12536-30E5-483B-A5B7-CF4EDE8804D0}" type="pres">
      <dgm:prSet presAssocID="{4F56E976-E1D1-42FE-A9BD-1A19F8DFCC1A}" presName="bgRect" presStyleLbl="bgShp" presStyleIdx="2" presStyleCnt="3"/>
      <dgm:spPr/>
    </dgm:pt>
    <dgm:pt modelId="{BBC03600-553D-4024-B72B-ACD79CC7D8A0}" type="pres">
      <dgm:prSet presAssocID="{4F56E976-E1D1-42FE-A9BD-1A19F8DFCC1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terpillar"/>
        </a:ext>
      </dgm:extLst>
    </dgm:pt>
    <dgm:pt modelId="{8B2610A6-0894-4521-AF56-FFD550244BD4}" type="pres">
      <dgm:prSet presAssocID="{4F56E976-E1D1-42FE-A9BD-1A19F8DFCC1A}" presName="spaceRect" presStyleCnt="0"/>
      <dgm:spPr/>
    </dgm:pt>
    <dgm:pt modelId="{3C12740B-EF30-4A6C-AD1C-3FA35DEB8376}" type="pres">
      <dgm:prSet presAssocID="{4F56E976-E1D1-42FE-A9BD-1A19F8DFCC1A}" presName="parTx" presStyleLbl="revTx" presStyleIdx="2" presStyleCnt="3">
        <dgm:presLayoutVars>
          <dgm:chMax val="0"/>
          <dgm:chPref val="0"/>
        </dgm:presLayoutVars>
      </dgm:prSet>
      <dgm:spPr/>
    </dgm:pt>
  </dgm:ptLst>
  <dgm:cxnLst>
    <dgm:cxn modelId="{C54F631D-BDB1-49E0-91A0-DA08181E9CA6}" type="presOf" srcId="{4F56E976-E1D1-42FE-A9BD-1A19F8DFCC1A}" destId="{3C12740B-EF30-4A6C-AD1C-3FA35DEB8376}" srcOrd="0" destOrd="0" presId="urn:microsoft.com/office/officeart/2018/2/layout/IconVerticalSolidList"/>
    <dgm:cxn modelId="{5BE69F1F-A348-4F0B-9D58-1F1043A3A365}" srcId="{E7037BE5-284D-4BC0-B6CB-F46A07EDB423}" destId="{4F56E976-E1D1-42FE-A9BD-1A19F8DFCC1A}" srcOrd="2" destOrd="0" parTransId="{2F6EDCC1-38E0-4E42-8DCD-163224EE57D2}" sibTransId="{8F7677B3-491C-491E-A178-9A399E6D55CD}"/>
    <dgm:cxn modelId="{11F86A20-3944-4258-90A8-8F04AA2E936B}" type="presOf" srcId="{3E5A0B94-C1CD-4945-9482-FEDD55326FED}" destId="{8DC04D00-14D1-4600-8410-D4ED78318CA9}" srcOrd="0" destOrd="0" presId="urn:microsoft.com/office/officeart/2018/2/layout/IconVerticalSolidList"/>
    <dgm:cxn modelId="{B5B8963C-E71D-4B09-87A5-382D7F844339}" type="presOf" srcId="{E7037BE5-284D-4BC0-B6CB-F46A07EDB423}" destId="{A8B4C63E-044F-4FA1-8163-A489A166A9A6}" srcOrd="0" destOrd="0" presId="urn:microsoft.com/office/officeart/2018/2/layout/IconVerticalSolidList"/>
    <dgm:cxn modelId="{5CFAF563-9C6F-486B-BDA9-5FE8F7664EA1}" srcId="{E7037BE5-284D-4BC0-B6CB-F46A07EDB423}" destId="{3E5A0B94-C1CD-4945-9482-FEDD55326FED}" srcOrd="0" destOrd="0" parTransId="{6EF22B0F-27D4-43FE-93AF-23329DA160C6}" sibTransId="{C7C5B4AF-3E55-4209-802E-29D9B3BED16B}"/>
    <dgm:cxn modelId="{39D79B8F-8100-400E-ACA5-4CF0C782B452}" srcId="{E7037BE5-284D-4BC0-B6CB-F46A07EDB423}" destId="{F52C0807-0CD4-4FA1-A5B8-B9B7C05B1928}" srcOrd="1" destOrd="0" parTransId="{55700481-2C48-4D52-AC89-AD11FC1A2B40}" sibTransId="{C9BD1CA2-B063-4330-9FC8-8B8CC653F293}"/>
    <dgm:cxn modelId="{3B5343E8-1513-40E2-8DE6-2482A4EBC4D2}" type="presOf" srcId="{F52C0807-0CD4-4FA1-A5B8-B9B7C05B1928}" destId="{EC86A0EE-C2DC-4C2C-8FEE-BBE655E868F6}" srcOrd="0" destOrd="0" presId="urn:microsoft.com/office/officeart/2018/2/layout/IconVerticalSolidList"/>
    <dgm:cxn modelId="{D48C3B1F-6E14-4E45-B95D-19BA6AF40986}" type="presParOf" srcId="{A8B4C63E-044F-4FA1-8163-A489A166A9A6}" destId="{B6A1A6DC-9F86-47FA-AA27-5E10D249C611}" srcOrd="0" destOrd="0" presId="urn:microsoft.com/office/officeart/2018/2/layout/IconVerticalSolidList"/>
    <dgm:cxn modelId="{E84D8113-F449-4996-841B-7E11656CC80A}" type="presParOf" srcId="{B6A1A6DC-9F86-47FA-AA27-5E10D249C611}" destId="{285486B1-39D1-49E1-93BD-6A0CFE58D570}" srcOrd="0" destOrd="0" presId="urn:microsoft.com/office/officeart/2018/2/layout/IconVerticalSolidList"/>
    <dgm:cxn modelId="{5FEA2DCB-9712-4077-A8A4-6708D00604AD}" type="presParOf" srcId="{B6A1A6DC-9F86-47FA-AA27-5E10D249C611}" destId="{5F8A859B-0403-470A-999A-60C8CDAD9602}" srcOrd="1" destOrd="0" presId="urn:microsoft.com/office/officeart/2018/2/layout/IconVerticalSolidList"/>
    <dgm:cxn modelId="{431B8379-948A-4CAD-98C8-A071428027F0}" type="presParOf" srcId="{B6A1A6DC-9F86-47FA-AA27-5E10D249C611}" destId="{9B8598BB-1E5A-4709-94C3-85CE36191301}" srcOrd="2" destOrd="0" presId="urn:microsoft.com/office/officeart/2018/2/layout/IconVerticalSolidList"/>
    <dgm:cxn modelId="{C7924D4E-5593-4137-A74A-45F21174BC7E}" type="presParOf" srcId="{B6A1A6DC-9F86-47FA-AA27-5E10D249C611}" destId="{8DC04D00-14D1-4600-8410-D4ED78318CA9}" srcOrd="3" destOrd="0" presId="urn:microsoft.com/office/officeart/2018/2/layout/IconVerticalSolidList"/>
    <dgm:cxn modelId="{EB00BC21-F051-4FE6-ABBC-F7CAC0F19F33}" type="presParOf" srcId="{A8B4C63E-044F-4FA1-8163-A489A166A9A6}" destId="{E024FCF9-37D9-4E24-8F26-FD8F5993203C}" srcOrd="1" destOrd="0" presId="urn:microsoft.com/office/officeart/2018/2/layout/IconVerticalSolidList"/>
    <dgm:cxn modelId="{C6FFA9B5-24C2-4D2A-BF52-67381E57D62F}" type="presParOf" srcId="{A8B4C63E-044F-4FA1-8163-A489A166A9A6}" destId="{A4217FF2-2692-48D2-B0C9-8F8B0FA45D75}" srcOrd="2" destOrd="0" presId="urn:microsoft.com/office/officeart/2018/2/layout/IconVerticalSolidList"/>
    <dgm:cxn modelId="{CE2AF130-1E7A-4046-820D-12C0F1CBDD91}" type="presParOf" srcId="{A4217FF2-2692-48D2-B0C9-8F8B0FA45D75}" destId="{4A98E7E6-1C22-4709-BCD9-F03C7A7A7227}" srcOrd="0" destOrd="0" presId="urn:microsoft.com/office/officeart/2018/2/layout/IconVerticalSolidList"/>
    <dgm:cxn modelId="{8E55BC76-BAAA-496E-A247-3C22D93D84D1}" type="presParOf" srcId="{A4217FF2-2692-48D2-B0C9-8F8B0FA45D75}" destId="{411B9FB7-EECF-4A89-A1E1-86FCC4A932CE}" srcOrd="1" destOrd="0" presId="urn:microsoft.com/office/officeart/2018/2/layout/IconVerticalSolidList"/>
    <dgm:cxn modelId="{CC6B7B23-3417-4B5E-9E57-8855F937A597}" type="presParOf" srcId="{A4217FF2-2692-48D2-B0C9-8F8B0FA45D75}" destId="{224B8BF1-07DF-43B3-99DC-FE9485029A55}" srcOrd="2" destOrd="0" presId="urn:microsoft.com/office/officeart/2018/2/layout/IconVerticalSolidList"/>
    <dgm:cxn modelId="{BAED6458-2247-4BED-87FF-7A3F6B8F84BE}" type="presParOf" srcId="{A4217FF2-2692-48D2-B0C9-8F8B0FA45D75}" destId="{EC86A0EE-C2DC-4C2C-8FEE-BBE655E868F6}" srcOrd="3" destOrd="0" presId="urn:microsoft.com/office/officeart/2018/2/layout/IconVerticalSolidList"/>
    <dgm:cxn modelId="{CFA0B961-1975-40ED-96DC-1F337B3DFB9C}" type="presParOf" srcId="{A8B4C63E-044F-4FA1-8163-A489A166A9A6}" destId="{BDA23B16-A49B-4CC3-9346-CBEFEFE6C6CA}" srcOrd="3" destOrd="0" presId="urn:microsoft.com/office/officeart/2018/2/layout/IconVerticalSolidList"/>
    <dgm:cxn modelId="{A8047C73-8BF2-4F69-A534-E3B7A46A5294}" type="presParOf" srcId="{A8B4C63E-044F-4FA1-8163-A489A166A9A6}" destId="{AADB970A-3EF4-4514-A8B1-A1ABC98DE801}" srcOrd="4" destOrd="0" presId="urn:microsoft.com/office/officeart/2018/2/layout/IconVerticalSolidList"/>
    <dgm:cxn modelId="{56D6C2A2-9458-4E54-B581-F4917E041587}" type="presParOf" srcId="{AADB970A-3EF4-4514-A8B1-A1ABC98DE801}" destId="{BEF12536-30E5-483B-A5B7-CF4EDE8804D0}" srcOrd="0" destOrd="0" presId="urn:microsoft.com/office/officeart/2018/2/layout/IconVerticalSolidList"/>
    <dgm:cxn modelId="{E7122E96-EC67-4334-899F-B68315AA885B}" type="presParOf" srcId="{AADB970A-3EF4-4514-A8B1-A1ABC98DE801}" destId="{BBC03600-553D-4024-B72B-ACD79CC7D8A0}" srcOrd="1" destOrd="0" presId="urn:microsoft.com/office/officeart/2018/2/layout/IconVerticalSolidList"/>
    <dgm:cxn modelId="{28A54461-166D-4C6C-87BE-D3E7ED5D5A08}" type="presParOf" srcId="{AADB970A-3EF4-4514-A8B1-A1ABC98DE801}" destId="{8B2610A6-0894-4521-AF56-FFD550244BD4}" srcOrd="2" destOrd="0" presId="urn:microsoft.com/office/officeart/2018/2/layout/IconVerticalSolidList"/>
    <dgm:cxn modelId="{5F199D74-6599-4A7F-920E-2743F7E63B49}" type="presParOf" srcId="{AADB970A-3EF4-4514-A8B1-A1ABC98DE801}" destId="{3C12740B-EF30-4A6C-AD1C-3FA35DEB837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9008E3-D683-4F72-ACBE-52F2767F3204}">
      <dsp:nvSpPr>
        <dsp:cNvPr id="0" name=""/>
        <dsp:cNvSpPr/>
      </dsp:nvSpPr>
      <dsp:spPr>
        <a:xfrm>
          <a:off x="0" y="459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9967E5-D05A-4D95-B8B9-9552A29A6282}">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0A57B9-D2D9-414C-A939-6B90A78237DF}">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dirty="0"/>
            <a:t>Slow</a:t>
          </a:r>
        </a:p>
      </dsp:txBody>
      <dsp:txXfrm>
        <a:off x="1131174" y="4597"/>
        <a:ext cx="5382429" cy="979371"/>
      </dsp:txXfrm>
    </dsp:sp>
    <dsp:sp modelId="{124C99FA-9A11-40CB-AEBD-EB59B174D08F}">
      <dsp:nvSpPr>
        <dsp:cNvPr id="0" name=""/>
        <dsp:cNvSpPr/>
      </dsp:nvSpPr>
      <dsp:spPr>
        <a:xfrm>
          <a:off x="0" y="1228812"/>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7B6825-6399-4DF0-AEC5-8F346CDDCBA9}">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E6E27F-A375-4353-A3D3-96537392DE7B}">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dirty="0"/>
            <a:t>Limited Techniques</a:t>
          </a:r>
        </a:p>
      </dsp:txBody>
      <dsp:txXfrm>
        <a:off x="1131174" y="1228812"/>
        <a:ext cx="5382429" cy="979371"/>
      </dsp:txXfrm>
    </dsp:sp>
    <dsp:sp modelId="{86889D37-94DC-48DB-9477-ED4DC73DBB5E}">
      <dsp:nvSpPr>
        <dsp:cNvPr id="0" name=""/>
        <dsp:cNvSpPr/>
      </dsp:nvSpPr>
      <dsp:spPr>
        <a:xfrm>
          <a:off x="0" y="245302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CD8F19-68EE-4E9F-B98B-912DD5D1C071}">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82ED64-13B9-455B-8C5B-5C5235EEC004}">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Database Reliance</a:t>
          </a:r>
        </a:p>
      </dsp:txBody>
      <dsp:txXfrm>
        <a:off x="1131174" y="2453027"/>
        <a:ext cx="5382429" cy="979371"/>
      </dsp:txXfrm>
    </dsp:sp>
    <dsp:sp modelId="{87D132A3-BC89-416A-8A2D-EC837F31FC80}">
      <dsp:nvSpPr>
        <dsp:cNvPr id="0" name=""/>
        <dsp:cNvSpPr/>
      </dsp:nvSpPr>
      <dsp:spPr>
        <a:xfrm>
          <a:off x="0" y="3677241"/>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D55936-B1AD-448D-8AC4-6A1738BE4B0F}">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EFB3F0-91A1-4C99-8231-5A53BF76DD3A}">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Costly</a:t>
          </a:r>
        </a:p>
      </dsp:txBody>
      <dsp:txXfrm>
        <a:off x="1131174" y="3677241"/>
        <a:ext cx="5382429" cy="979371"/>
      </dsp:txXfrm>
    </dsp:sp>
    <dsp:sp modelId="{82A0433F-B923-48BC-B9DE-B5F1931E5E24}">
      <dsp:nvSpPr>
        <dsp:cNvPr id="0" name=""/>
        <dsp:cNvSpPr/>
      </dsp:nvSpPr>
      <dsp:spPr>
        <a:xfrm>
          <a:off x="0" y="4901456"/>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0CA7EE-1585-4C60-A0BC-C0793D764D7E}">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7E7776-BB92-4598-8455-52151F9AD9A3}">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dirty="0"/>
            <a:t>Resource Consumption</a:t>
          </a:r>
        </a:p>
      </dsp:txBody>
      <dsp:txXfrm>
        <a:off x="1131174" y="4901456"/>
        <a:ext cx="5382429" cy="9793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486B1-39D1-49E1-93BD-6A0CFE58D570}">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8A859B-0403-470A-999A-60C8CDAD9602}">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C04D00-14D1-4600-8410-D4ED78318CA9}">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89000">
            <a:lnSpc>
              <a:spcPct val="90000"/>
            </a:lnSpc>
            <a:spcBef>
              <a:spcPct val="0"/>
            </a:spcBef>
            <a:spcAft>
              <a:spcPct val="35000"/>
            </a:spcAft>
            <a:buNone/>
          </a:pPr>
          <a:r>
            <a:rPr lang="en-US" sz="2000" b="1" u="none" kern="1200" dirty="0"/>
            <a:t>Delete</a:t>
          </a:r>
          <a:r>
            <a:rPr lang="en-US" sz="2000" kern="1200" dirty="0"/>
            <a:t>: Completely removes the file from the computer, which is useful if you don't want it anymore. </a:t>
          </a:r>
        </a:p>
      </dsp:txBody>
      <dsp:txXfrm>
        <a:off x="1941716" y="718"/>
        <a:ext cx="4571887" cy="1681139"/>
      </dsp:txXfrm>
    </dsp:sp>
    <dsp:sp modelId="{4A98E7E6-1C22-4709-BCD9-F03C7A7A7227}">
      <dsp:nvSpPr>
        <dsp:cNvPr id="0" name=""/>
        <dsp:cNvSpPr/>
      </dsp:nvSpPr>
      <dsp:spPr>
        <a:xfrm>
          <a:off x="0" y="2102143"/>
          <a:ext cx="6513603" cy="1681139"/>
        </a:xfrm>
        <a:prstGeom prst="roundRect">
          <a:avLst>
            <a:gd name="adj" fmla="val 10000"/>
          </a:avLst>
        </a:prstGeom>
        <a:solidFill>
          <a:schemeClr val="bg2">
            <a:lumMod val="25000"/>
          </a:schemeClr>
        </a:solidFill>
        <a:ln>
          <a:noFill/>
        </a:ln>
        <a:effectLst/>
      </dsp:spPr>
      <dsp:style>
        <a:lnRef idx="0">
          <a:scrgbClr r="0" g="0" b="0"/>
        </a:lnRef>
        <a:fillRef idx="1">
          <a:scrgbClr r="0" g="0" b="0"/>
        </a:fillRef>
        <a:effectRef idx="0">
          <a:scrgbClr r="0" g="0" b="0"/>
        </a:effectRef>
        <a:fontRef idx="minor"/>
      </dsp:style>
    </dsp:sp>
    <dsp:sp modelId="{411B9FB7-EECF-4A89-A1E1-86FCC4A932CE}">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6A0EE-C2DC-4C2C-8FEE-BBE655E868F6}">
      <dsp:nvSpPr>
        <dsp:cNvPr id="0" name=""/>
        <dsp:cNvSpPr/>
      </dsp:nvSpPr>
      <dsp:spPr>
        <a:xfrm>
          <a:off x="1941716" y="2102143"/>
          <a:ext cx="4571887" cy="1681139"/>
        </a:xfrm>
        <a:prstGeom prst="rect">
          <a:avLst/>
        </a:prstGeom>
        <a:solidFill>
          <a:schemeClr val="bg2">
            <a:lumMod val="2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89000">
            <a:lnSpc>
              <a:spcPct val="90000"/>
            </a:lnSpc>
            <a:spcBef>
              <a:spcPct val="0"/>
            </a:spcBef>
            <a:spcAft>
              <a:spcPct val="35000"/>
            </a:spcAft>
            <a:buNone/>
          </a:pPr>
          <a:r>
            <a:rPr lang="en-US" sz="2000" b="1" kern="1200" dirty="0"/>
            <a:t>Clean</a:t>
          </a:r>
          <a:r>
            <a:rPr lang="en-US" sz="2000" kern="1200" dirty="0"/>
            <a:t>: Removes the infection from the file but does not actually delete the file itself. This is the best option if you need to keep the file.</a:t>
          </a:r>
        </a:p>
      </dsp:txBody>
      <dsp:txXfrm>
        <a:off x="1941716" y="2102143"/>
        <a:ext cx="4571887" cy="1681139"/>
      </dsp:txXfrm>
    </dsp:sp>
    <dsp:sp modelId="{BEF12536-30E5-483B-A5B7-CF4EDE8804D0}">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C03600-553D-4024-B72B-ACD79CC7D8A0}">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12740B-EF30-4A6C-AD1C-3FA35DEB8376}">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89000">
            <a:lnSpc>
              <a:spcPct val="90000"/>
            </a:lnSpc>
            <a:spcBef>
              <a:spcPct val="0"/>
            </a:spcBef>
            <a:spcAft>
              <a:spcPct val="35000"/>
            </a:spcAft>
            <a:buNone/>
          </a:pPr>
          <a:r>
            <a:rPr lang="en-US" sz="2000" b="1" kern="1200" dirty="0"/>
            <a:t>Quarantine</a:t>
          </a:r>
          <a:r>
            <a:rPr lang="en-US" sz="2000" kern="1200" dirty="0"/>
            <a:t>: Moves the virus to a safe location that the antivirus software manages. This option does not delete or clean the file. </a:t>
          </a:r>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F50CAA-D1EC-9D46-A6E6-C3402B0CB680}" type="datetimeFigureOut">
              <a:rPr lang="en-US" smtClean="0"/>
              <a:t>8/1/19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BF52D9-85E7-0746-A60A-86CC48F5D67F}" type="slidenum">
              <a:rPr lang="en-US" smtClean="0"/>
              <a:t>‹#›</a:t>
            </a:fld>
            <a:endParaRPr lang="en-US"/>
          </a:p>
        </p:txBody>
      </p:sp>
    </p:spTree>
    <p:extLst>
      <p:ext uri="{BB962C8B-B14F-4D97-AF65-F5344CB8AC3E}">
        <p14:creationId xmlns:p14="http://schemas.microsoft.com/office/powerpoint/2010/main" val="1468726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webfx.com/blog/internet/cost-of-computer-viruses-infographic/"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Traditional approaches towards analyzing malware involve </a:t>
            </a:r>
          </a:p>
          <a:p>
            <a:r>
              <a:rPr lang="en-US" sz="1200" b="0" i="0" kern="1200" dirty="0">
                <a:solidFill>
                  <a:schemeClr val="tx1"/>
                </a:solidFill>
                <a:effectLst/>
                <a:latin typeface="+mn-lt"/>
                <a:ea typeface="+mn-ea"/>
                <a:cs typeface="+mn-cs"/>
              </a:rPr>
              <a:t>extraction of binary signatures from malware, constituting their </a:t>
            </a:r>
          </a:p>
          <a:p>
            <a:r>
              <a:rPr lang="en-US" sz="1200" b="0" i="0" kern="1200" dirty="0">
                <a:solidFill>
                  <a:schemeClr val="tx1"/>
                </a:solidFill>
                <a:effectLst/>
                <a:latin typeface="+mn-lt"/>
                <a:ea typeface="+mn-ea"/>
                <a:cs typeface="+mn-cs"/>
              </a:rPr>
              <a:t>fingerprint. </a:t>
            </a:r>
          </a:p>
          <a:p>
            <a:endParaRPr lang="en-US" dirty="0"/>
          </a:p>
          <a:p>
            <a:r>
              <a:rPr lang="en-US" sz="1200" b="0" i="0" kern="1200" dirty="0">
                <a:solidFill>
                  <a:schemeClr val="tx1"/>
                </a:solidFill>
                <a:effectLst/>
                <a:latin typeface="+mn-lt"/>
                <a:ea typeface="+mn-ea"/>
                <a:cs typeface="+mn-cs"/>
              </a:rPr>
              <a:t>Other approaches of analyzing malware include static code analysis </a:t>
            </a:r>
          </a:p>
          <a:p>
            <a:r>
              <a:rPr lang="en-US" sz="1200" b="0" i="0" kern="1200" dirty="0">
                <a:solidFill>
                  <a:schemeClr val="tx1"/>
                </a:solidFill>
                <a:effectLst/>
                <a:latin typeface="+mn-lt"/>
                <a:ea typeface="+mn-ea"/>
                <a:cs typeface="+mn-cs"/>
              </a:rPr>
              <a:t>and dynamic code analysis. Static analysis works by disassembling </a:t>
            </a:r>
          </a:p>
          <a:p>
            <a:r>
              <a:rPr lang="en-US" sz="1200" b="0" i="0" kern="1200" dirty="0">
                <a:solidFill>
                  <a:schemeClr val="tx1"/>
                </a:solidFill>
                <a:effectLst/>
                <a:latin typeface="+mn-lt"/>
                <a:ea typeface="+mn-ea"/>
                <a:cs typeface="+mn-cs"/>
              </a:rPr>
              <a:t>the code and exploring the control flow of the executable to look for </a:t>
            </a:r>
          </a:p>
          <a:p>
            <a:r>
              <a:rPr lang="en-US" sz="1200" b="0" i="0" kern="1200" dirty="0">
                <a:solidFill>
                  <a:schemeClr val="tx1"/>
                </a:solidFill>
                <a:effectLst/>
                <a:latin typeface="+mn-lt"/>
                <a:ea typeface="+mn-ea"/>
                <a:cs typeface="+mn-cs"/>
              </a:rPr>
              <a:t>malicious patterns. On the other hand, dynamic analysis works by </a:t>
            </a:r>
          </a:p>
          <a:p>
            <a:r>
              <a:rPr lang="en-US" sz="1200" b="0" i="0" kern="1200" dirty="0">
                <a:solidFill>
                  <a:schemeClr val="tx1"/>
                </a:solidFill>
                <a:effectLst/>
                <a:latin typeface="+mn-lt"/>
                <a:ea typeface="+mn-ea"/>
                <a:cs typeface="+mn-cs"/>
              </a:rPr>
              <a:t>executing the code in a virtual environment and a behavioral report </a:t>
            </a:r>
          </a:p>
          <a:p>
            <a:r>
              <a:rPr lang="en-US" sz="1200" b="0" i="0" kern="1200" dirty="0">
                <a:solidFill>
                  <a:schemeClr val="tx1"/>
                </a:solidFill>
                <a:effectLst/>
                <a:latin typeface="+mn-lt"/>
                <a:ea typeface="+mn-ea"/>
                <a:cs typeface="+mn-cs"/>
              </a:rPr>
              <a:t>characterizing the executable is generated based on the execution </a:t>
            </a:r>
          </a:p>
          <a:p>
            <a:r>
              <a:rPr lang="en-US" sz="1200" b="0" i="0" kern="1200" dirty="0">
                <a:solidFill>
                  <a:schemeClr val="tx1"/>
                </a:solidFill>
                <a:effectLst/>
                <a:latin typeface="+mn-lt"/>
                <a:ea typeface="+mn-ea"/>
                <a:cs typeface="+mn-cs"/>
              </a:rPr>
              <a:t>trace. Both these techniques have their pros and cons. Static </a:t>
            </a:r>
          </a:p>
          <a:p>
            <a:r>
              <a:rPr lang="en-US" sz="1200" b="0" i="0" kern="1200" dirty="0">
                <a:solidFill>
                  <a:schemeClr val="tx1"/>
                </a:solidFill>
                <a:effectLst/>
                <a:latin typeface="+mn-lt"/>
                <a:ea typeface="+mn-ea"/>
                <a:cs typeface="+mn-cs"/>
              </a:rPr>
              <a:t>analysis offers the most complete coverage but it usually suffers </a:t>
            </a:r>
          </a:p>
          <a:p>
            <a:r>
              <a:rPr lang="en-US" sz="1200" b="0" i="0" kern="1200" dirty="0">
                <a:solidFill>
                  <a:schemeClr val="tx1"/>
                </a:solidFill>
                <a:effectLst/>
                <a:latin typeface="+mn-lt"/>
                <a:ea typeface="+mn-ea"/>
                <a:cs typeface="+mn-cs"/>
              </a:rPr>
              <a:t>from code obfuscation. The executable has to be unpacked and </a:t>
            </a:r>
          </a:p>
          <a:p>
            <a:r>
              <a:rPr lang="en-US" sz="1200" b="0" i="0" kern="1200" dirty="0">
                <a:solidFill>
                  <a:schemeClr val="tx1"/>
                </a:solidFill>
                <a:effectLst/>
                <a:latin typeface="+mn-lt"/>
                <a:ea typeface="+mn-ea"/>
                <a:cs typeface="+mn-cs"/>
              </a:rPr>
              <a:t>decrypted before analysis, and even then, the analysis can be </a:t>
            </a:r>
          </a:p>
          <a:p>
            <a:r>
              <a:rPr lang="en-US" sz="1200" b="0" i="0" kern="1200" dirty="0">
                <a:solidFill>
                  <a:schemeClr val="tx1"/>
                </a:solidFill>
                <a:effectLst/>
                <a:latin typeface="+mn-lt"/>
                <a:ea typeface="+mn-ea"/>
                <a:cs typeface="+mn-cs"/>
              </a:rPr>
              <a:t>hindered by problems of intractable complexity. Dynamic analysis </a:t>
            </a:r>
          </a:p>
          <a:p>
            <a:r>
              <a:rPr lang="en-US" sz="1200" b="0" i="0" kern="1200" dirty="0">
                <a:solidFill>
                  <a:schemeClr val="tx1"/>
                </a:solidFill>
                <a:effectLst/>
                <a:latin typeface="+mn-lt"/>
                <a:ea typeface="+mn-ea"/>
                <a:cs typeface="+mn-cs"/>
              </a:rPr>
              <a:t>is more efficient and does not need the executable to be unpacked or </a:t>
            </a:r>
          </a:p>
          <a:p>
            <a:r>
              <a:rPr lang="en-US" sz="1200" b="0" i="0" kern="1200" dirty="0">
                <a:solidFill>
                  <a:schemeClr val="tx1"/>
                </a:solidFill>
                <a:effectLst/>
                <a:latin typeface="+mn-lt"/>
                <a:ea typeface="+mn-ea"/>
                <a:cs typeface="+mn-cs"/>
              </a:rPr>
              <a:t>decrypted. However, it is time intensive and resource consuming, </a:t>
            </a:r>
          </a:p>
          <a:p>
            <a:r>
              <a:rPr lang="en-US" sz="1200" b="0" i="0" kern="1200" dirty="0">
                <a:solidFill>
                  <a:schemeClr val="tx1"/>
                </a:solidFill>
                <a:effectLst/>
                <a:latin typeface="+mn-lt"/>
                <a:ea typeface="+mn-ea"/>
                <a:cs typeface="+mn-cs"/>
              </a:rPr>
              <a:t>thus raising scalability issues. Moreover, some malicious behaviors </a:t>
            </a:r>
          </a:p>
          <a:p>
            <a:r>
              <a:rPr lang="en-US" sz="1200" b="0" i="0" kern="1200" dirty="0">
                <a:solidFill>
                  <a:schemeClr val="tx1"/>
                </a:solidFill>
                <a:effectLst/>
                <a:latin typeface="+mn-lt"/>
                <a:ea typeface="+mn-ea"/>
                <a:cs typeface="+mn-cs"/>
              </a:rPr>
              <a:t>might be unobserved because the environment does not satisfy the </a:t>
            </a:r>
          </a:p>
          <a:p>
            <a:r>
              <a:rPr lang="en-US" sz="1200" b="0" i="0" kern="1200" dirty="0">
                <a:solidFill>
                  <a:schemeClr val="tx1"/>
                </a:solidFill>
                <a:effectLst/>
                <a:latin typeface="+mn-lt"/>
                <a:ea typeface="+mn-ea"/>
                <a:cs typeface="+mn-cs"/>
              </a:rPr>
              <a:t>triggering conditions</a:t>
            </a:r>
          </a:p>
          <a:p>
            <a:endParaRPr lang="en-US" dirty="0"/>
          </a:p>
          <a:p>
            <a:endParaRPr lang="en-US" dirty="0"/>
          </a:p>
        </p:txBody>
      </p:sp>
      <p:sp>
        <p:nvSpPr>
          <p:cNvPr id="4" name="Slide Number Placeholder 3"/>
          <p:cNvSpPr>
            <a:spLocks noGrp="1"/>
          </p:cNvSpPr>
          <p:nvPr>
            <p:ph type="sldNum" sz="quarter" idx="5"/>
          </p:nvPr>
        </p:nvSpPr>
        <p:spPr/>
        <p:txBody>
          <a:bodyPr/>
          <a:lstStyle/>
          <a:p>
            <a:fld id="{DBBF52D9-85E7-0746-A60A-86CC48F5D67F}" type="slidenum">
              <a:rPr lang="en-US" smtClean="0"/>
              <a:t>3</a:t>
            </a:fld>
            <a:endParaRPr lang="en-US"/>
          </a:p>
        </p:txBody>
      </p:sp>
    </p:spTree>
    <p:extLst>
      <p:ext uri="{BB962C8B-B14F-4D97-AF65-F5344CB8AC3E}">
        <p14:creationId xmlns:p14="http://schemas.microsoft.com/office/powerpoint/2010/main" val="900967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One can configure Snort in the following three different modes:</a:t>
            </a:r>
            <a:br>
              <a:rPr lang="en-IN" sz="1200" b="0" i="0" kern="1200" dirty="0">
                <a:solidFill>
                  <a:schemeClr val="tx1"/>
                </a:solidFill>
                <a:effectLst/>
                <a:latin typeface="+mn-lt"/>
                <a:ea typeface="+mn-ea"/>
                <a:cs typeface="+mn-cs"/>
              </a:rPr>
            </a:br>
            <a:r>
              <a:rPr lang="en-IN" sz="1200" b="0" i="0" kern="1200" dirty="0">
                <a:solidFill>
                  <a:schemeClr val="tx1"/>
                </a:solidFill>
                <a:effectLst/>
                <a:latin typeface="+mn-lt"/>
                <a:ea typeface="+mn-ea"/>
                <a:cs typeface="+mn-cs"/>
              </a:rPr>
              <a:t>a.    Sniffer mode</a:t>
            </a:r>
            <a:br>
              <a:rPr lang="en-IN" sz="1200" b="0" i="0" kern="1200" dirty="0">
                <a:solidFill>
                  <a:schemeClr val="tx1"/>
                </a:solidFill>
                <a:effectLst/>
                <a:latin typeface="+mn-lt"/>
                <a:ea typeface="+mn-ea"/>
                <a:cs typeface="+mn-cs"/>
              </a:rPr>
            </a:br>
            <a:r>
              <a:rPr lang="en-IN" sz="1200" b="0" i="0" kern="1200" dirty="0">
                <a:solidFill>
                  <a:schemeClr val="tx1"/>
                </a:solidFill>
                <a:effectLst/>
                <a:latin typeface="+mn-lt"/>
                <a:ea typeface="+mn-ea"/>
                <a:cs typeface="+mn-cs"/>
              </a:rPr>
              <a:t>b.    Packet logger mode</a:t>
            </a:r>
            <a:br>
              <a:rPr lang="en-IN" sz="1200" b="0" i="0" kern="1200" dirty="0">
                <a:solidFill>
                  <a:schemeClr val="tx1"/>
                </a:solidFill>
                <a:effectLst/>
                <a:latin typeface="+mn-lt"/>
                <a:ea typeface="+mn-ea"/>
                <a:cs typeface="+mn-cs"/>
              </a:rPr>
            </a:br>
            <a:r>
              <a:rPr lang="en-IN" sz="1200" b="0" i="0" kern="1200" dirty="0">
                <a:solidFill>
                  <a:schemeClr val="tx1"/>
                </a:solidFill>
                <a:effectLst/>
                <a:latin typeface="+mn-lt"/>
                <a:ea typeface="+mn-ea"/>
                <a:cs typeface="+mn-cs"/>
              </a:rPr>
              <a:t>c.    Network intrusion detection mode</a:t>
            </a:r>
            <a:br>
              <a:rPr lang="en-IN" sz="1200" b="0" i="0" kern="1200" dirty="0">
                <a:solidFill>
                  <a:schemeClr val="tx1"/>
                </a:solidFill>
                <a:effectLst/>
                <a:latin typeface="+mn-lt"/>
                <a:ea typeface="+mn-ea"/>
                <a:cs typeface="+mn-cs"/>
              </a:rPr>
            </a:br>
            <a:r>
              <a:rPr lang="en-IN" sz="1200" b="0" i="0" kern="1200" dirty="0">
                <a:solidFill>
                  <a:schemeClr val="tx1"/>
                </a:solidFill>
                <a:effectLst/>
                <a:latin typeface="+mn-lt"/>
                <a:ea typeface="+mn-ea"/>
                <a:cs typeface="+mn-cs"/>
              </a:rPr>
              <a:t>In the sniffer mode of operation, Snort will read network packets and just display them on the console. In packet logger mode, it will be able to log the packets to the disk.  In network intrusion detection mode, Snort will monitor the network traffic and analyse it based on the rules defined by the user. It will then be able to take a specific action based on the outcome. Please note that Snort has an inbuilt real-time alerting capability.</a:t>
            </a:r>
          </a:p>
          <a:p>
            <a:r>
              <a:rPr lang="en-IN" sz="1200" b="0" i="0" kern="1200" dirty="0">
                <a:solidFill>
                  <a:schemeClr val="tx1"/>
                </a:solidFill>
                <a:effectLst/>
                <a:latin typeface="+mn-lt"/>
                <a:ea typeface="+mn-ea"/>
                <a:cs typeface="+mn-cs"/>
              </a:rPr>
              <a:t>As expected, network IDS are placed at certain points within the network so that the traffic to and from all devices on the network can be monitored. Once an attack or an abnormal situation is identified, an alert can be triggered to the systems administrator to take corrective actions, as needed.</a:t>
            </a:r>
          </a:p>
          <a:p>
            <a:endParaRPr lang="en-US" dirty="0"/>
          </a:p>
        </p:txBody>
      </p:sp>
      <p:sp>
        <p:nvSpPr>
          <p:cNvPr id="4" name="Slide Number Placeholder 3"/>
          <p:cNvSpPr>
            <a:spLocks noGrp="1"/>
          </p:cNvSpPr>
          <p:nvPr>
            <p:ph type="sldNum" sz="quarter" idx="5"/>
          </p:nvPr>
        </p:nvSpPr>
        <p:spPr/>
        <p:txBody>
          <a:bodyPr/>
          <a:lstStyle/>
          <a:p>
            <a:fld id="{DBBF52D9-85E7-0746-A60A-86CC48F5D67F}" type="slidenum">
              <a:rPr lang="en-US" smtClean="0"/>
              <a:t>5</a:t>
            </a:fld>
            <a:endParaRPr lang="en-US"/>
          </a:p>
        </p:txBody>
      </p:sp>
    </p:spTree>
    <p:extLst>
      <p:ext uri="{BB962C8B-B14F-4D97-AF65-F5344CB8AC3E}">
        <p14:creationId xmlns:p14="http://schemas.microsoft.com/office/powerpoint/2010/main" val="3463579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BF52D9-85E7-0746-A60A-86CC48F5D67F}" type="slidenum">
              <a:rPr lang="en-US" smtClean="0"/>
              <a:t>7</a:t>
            </a:fld>
            <a:endParaRPr lang="en-US"/>
          </a:p>
        </p:txBody>
      </p:sp>
    </p:spTree>
    <p:extLst>
      <p:ext uri="{BB962C8B-B14F-4D97-AF65-F5344CB8AC3E}">
        <p14:creationId xmlns:p14="http://schemas.microsoft.com/office/powerpoint/2010/main" val="90808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BF52D9-85E7-0746-A60A-86CC48F5D67F}" type="slidenum">
              <a:rPr lang="en-US" smtClean="0"/>
              <a:t>8</a:t>
            </a:fld>
            <a:endParaRPr lang="en-US"/>
          </a:p>
        </p:txBody>
      </p:sp>
    </p:spTree>
    <p:extLst>
      <p:ext uri="{BB962C8B-B14F-4D97-AF65-F5344CB8AC3E}">
        <p14:creationId xmlns:p14="http://schemas.microsoft.com/office/powerpoint/2010/main" val="407941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Loss: </a:t>
            </a:r>
            <a:r>
              <a:rPr lang="en-IN" dirty="0">
                <a:hlinkClick r:id="rId3"/>
              </a:rPr>
              <a:t>https://www.webfx.com/blog/internet/cost-of-computer-viruses-infographic/</a:t>
            </a:r>
            <a:endParaRPr lang="en-US" dirty="0"/>
          </a:p>
        </p:txBody>
      </p:sp>
      <p:sp>
        <p:nvSpPr>
          <p:cNvPr id="4" name="Slide Number Placeholder 3"/>
          <p:cNvSpPr>
            <a:spLocks noGrp="1"/>
          </p:cNvSpPr>
          <p:nvPr>
            <p:ph type="sldNum" sz="quarter" idx="5"/>
          </p:nvPr>
        </p:nvSpPr>
        <p:spPr/>
        <p:txBody>
          <a:bodyPr/>
          <a:lstStyle/>
          <a:p>
            <a:fld id="{DBBF52D9-85E7-0746-A60A-86CC48F5D67F}" type="slidenum">
              <a:rPr lang="en-US" smtClean="0"/>
              <a:t>9</a:t>
            </a:fld>
            <a:endParaRPr lang="en-US"/>
          </a:p>
        </p:txBody>
      </p:sp>
    </p:spTree>
    <p:extLst>
      <p:ext uri="{BB962C8B-B14F-4D97-AF65-F5344CB8AC3E}">
        <p14:creationId xmlns:p14="http://schemas.microsoft.com/office/powerpoint/2010/main" val="140361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13B7284-FBD2-A64A-AE35-05037BA12F87}" type="datetime1">
              <a:rPr lang="en-IN" smtClean="0"/>
              <a:t>01/08/19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495D69-FF42-7048-87A8-C1FF6C1028E7}" type="slidenum">
              <a:rPr lang="en-US" smtClean="0"/>
              <a:t>‹#›</a:t>
            </a:fld>
            <a:endParaRPr lang="en-US"/>
          </a:p>
        </p:txBody>
      </p:sp>
    </p:spTree>
    <p:extLst>
      <p:ext uri="{BB962C8B-B14F-4D97-AF65-F5344CB8AC3E}">
        <p14:creationId xmlns:p14="http://schemas.microsoft.com/office/powerpoint/2010/main" val="370902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040A429-7038-CF4D-8927-CEDB4CFABADA}" type="datetime1">
              <a:rPr lang="en-IN" smtClean="0"/>
              <a:t>01/08/19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495D69-FF42-7048-87A8-C1FF6C1028E7}" type="slidenum">
              <a:rPr lang="en-US" smtClean="0"/>
              <a:t>‹#›</a:t>
            </a:fld>
            <a:endParaRPr lang="en-US"/>
          </a:p>
        </p:txBody>
      </p:sp>
    </p:spTree>
    <p:extLst>
      <p:ext uri="{BB962C8B-B14F-4D97-AF65-F5344CB8AC3E}">
        <p14:creationId xmlns:p14="http://schemas.microsoft.com/office/powerpoint/2010/main" val="4237325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FB63EE-118B-C846-BC98-C4B3D82CC695}" type="datetime1">
              <a:rPr lang="en-IN" smtClean="0"/>
              <a:t>01/08/19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495D69-FF42-7048-87A8-C1FF6C1028E7}" type="slidenum">
              <a:rPr lang="en-US" smtClean="0"/>
              <a:t>‹#›</a:t>
            </a:fld>
            <a:endParaRPr lang="en-US"/>
          </a:p>
        </p:txBody>
      </p:sp>
    </p:spTree>
    <p:extLst>
      <p:ext uri="{BB962C8B-B14F-4D97-AF65-F5344CB8AC3E}">
        <p14:creationId xmlns:p14="http://schemas.microsoft.com/office/powerpoint/2010/main" val="793242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391FFD-44F0-2E44-BF78-9B1C218EA45D}" type="datetime1">
              <a:rPr lang="en-IN" smtClean="0"/>
              <a:t>01/08/19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495D69-FF42-7048-87A8-C1FF6C1028E7}" type="slidenum">
              <a:rPr lang="en-US" smtClean="0"/>
              <a:t>‹#›</a:t>
            </a:fld>
            <a:endParaRPr lang="en-US"/>
          </a:p>
        </p:txBody>
      </p:sp>
    </p:spTree>
    <p:extLst>
      <p:ext uri="{BB962C8B-B14F-4D97-AF65-F5344CB8AC3E}">
        <p14:creationId xmlns:p14="http://schemas.microsoft.com/office/powerpoint/2010/main" val="1355031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EA7037-CA6E-714B-9128-BF13E5996DE8}" type="datetime1">
              <a:rPr lang="en-IN" smtClean="0"/>
              <a:t>01/08/19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495D69-FF42-7048-87A8-C1FF6C1028E7}" type="slidenum">
              <a:rPr lang="en-US" smtClean="0"/>
              <a:t>‹#›</a:t>
            </a:fld>
            <a:endParaRPr lang="en-US"/>
          </a:p>
        </p:txBody>
      </p:sp>
    </p:spTree>
    <p:extLst>
      <p:ext uri="{BB962C8B-B14F-4D97-AF65-F5344CB8AC3E}">
        <p14:creationId xmlns:p14="http://schemas.microsoft.com/office/powerpoint/2010/main" val="3336058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56AA0A-0CEF-334D-9509-C02FFC12BB5E}" type="datetime1">
              <a:rPr lang="en-IN" smtClean="0"/>
              <a:t>01/08/19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495D69-FF42-7048-87A8-C1FF6C1028E7}" type="slidenum">
              <a:rPr lang="en-US" smtClean="0"/>
              <a:t>‹#›</a:t>
            </a:fld>
            <a:endParaRPr lang="en-US"/>
          </a:p>
        </p:txBody>
      </p:sp>
    </p:spTree>
    <p:extLst>
      <p:ext uri="{BB962C8B-B14F-4D97-AF65-F5344CB8AC3E}">
        <p14:creationId xmlns:p14="http://schemas.microsoft.com/office/powerpoint/2010/main" val="734426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CAF086-6F43-364D-AB3C-53FF084C3254}" type="datetime1">
              <a:rPr lang="en-IN" smtClean="0"/>
              <a:t>01/08/19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495D69-FF42-7048-87A8-C1FF6C1028E7}" type="slidenum">
              <a:rPr lang="en-US" smtClean="0"/>
              <a:t>‹#›</a:t>
            </a:fld>
            <a:endParaRPr lang="en-US"/>
          </a:p>
        </p:txBody>
      </p:sp>
    </p:spTree>
    <p:extLst>
      <p:ext uri="{BB962C8B-B14F-4D97-AF65-F5344CB8AC3E}">
        <p14:creationId xmlns:p14="http://schemas.microsoft.com/office/powerpoint/2010/main" val="113638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9C24BD-5F83-1F49-9988-BF51707D9A70}" type="datetime1">
              <a:rPr lang="en-IN" smtClean="0"/>
              <a:t>01/08/19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495D69-FF42-7048-87A8-C1FF6C1028E7}" type="slidenum">
              <a:rPr lang="en-US" smtClean="0"/>
              <a:t>‹#›</a:t>
            </a:fld>
            <a:endParaRPr lang="en-US"/>
          </a:p>
        </p:txBody>
      </p:sp>
    </p:spTree>
    <p:extLst>
      <p:ext uri="{BB962C8B-B14F-4D97-AF65-F5344CB8AC3E}">
        <p14:creationId xmlns:p14="http://schemas.microsoft.com/office/powerpoint/2010/main" val="3824617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893FC8-1805-2E40-A414-8F498F338A2D}" type="datetime1">
              <a:rPr lang="en-IN" smtClean="0"/>
              <a:t>01/08/19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495D69-FF42-7048-87A8-C1FF6C1028E7}" type="slidenum">
              <a:rPr lang="en-US" smtClean="0"/>
              <a:t>‹#›</a:t>
            </a:fld>
            <a:endParaRPr lang="en-US"/>
          </a:p>
        </p:txBody>
      </p:sp>
    </p:spTree>
    <p:extLst>
      <p:ext uri="{BB962C8B-B14F-4D97-AF65-F5344CB8AC3E}">
        <p14:creationId xmlns:p14="http://schemas.microsoft.com/office/powerpoint/2010/main" val="2011385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664167-36A2-0C4C-99AE-EEE19F79645B}" type="datetime1">
              <a:rPr lang="en-IN" smtClean="0"/>
              <a:t>01/08/19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495D69-FF42-7048-87A8-C1FF6C1028E7}" type="slidenum">
              <a:rPr lang="en-US" smtClean="0"/>
              <a:t>‹#›</a:t>
            </a:fld>
            <a:endParaRPr lang="en-US"/>
          </a:p>
        </p:txBody>
      </p:sp>
    </p:spTree>
    <p:extLst>
      <p:ext uri="{BB962C8B-B14F-4D97-AF65-F5344CB8AC3E}">
        <p14:creationId xmlns:p14="http://schemas.microsoft.com/office/powerpoint/2010/main" val="3988518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AFA679-3974-794D-A66D-AEA47BA28921}" type="datetime1">
              <a:rPr lang="en-IN" smtClean="0"/>
              <a:t>01/08/19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495D69-FF42-7048-87A8-C1FF6C1028E7}" type="slidenum">
              <a:rPr lang="en-US" smtClean="0"/>
              <a:t>‹#›</a:t>
            </a:fld>
            <a:endParaRPr lang="en-US"/>
          </a:p>
        </p:txBody>
      </p:sp>
    </p:spTree>
    <p:extLst>
      <p:ext uri="{BB962C8B-B14F-4D97-AF65-F5344CB8AC3E}">
        <p14:creationId xmlns:p14="http://schemas.microsoft.com/office/powerpoint/2010/main" val="3937025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014BDC-9ADC-054B-966C-BD5724B3E19C}" type="datetime1">
              <a:rPr lang="en-IN" smtClean="0"/>
              <a:t>01/08/19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95D69-FF42-7048-87A8-C1FF6C1028E7}" type="slidenum">
              <a:rPr lang="en-US" smtClean="0"/>
              <a:t>‹#›</a:t>
            </a:fld>
            <a:endParaRPr lang="en-US"/>
          </a:p>
        </p:txBody>
      </p:sp>
    </p:spTree>
    <p:extLst>
      <p:ext uri="{BB962C8B-B14F-4D97-AF65-F5344CB8AC3E}">
        <p14:creationId xmlns:p14="http://schemas.microsoft.com/office/powerpoint/2010/main" val="1135414945"/>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B11EFBF-28B9-C844-8EE4-0E3CAC2CAB1B}"/>
              </a:ext>
            </a:extLst>
          </p:cNvPr>
          <p:cNvSpPr>
            <a:spLocks noGrp="1"/>
          </p:cNvSpPr>
          <p:nvPr>
            <p:ph type="ctrTitle"/>
          </p:nvPr>
        </p:nvSpPr>
        <p:spPr>
          <a:xfrm>
            <a:off x="3043403" y="1021832"/>
            <a:ext cx="6105194" cy="2031055"/>
          </a:xfrm>
        </p:spPr>
        <p:txBody>
          <a:bodyPr>
            <a:normAutofit/>
          </a:bodyPr>
          <a:lstStyle/>
          <a:p>
            <a:r>
              <a:rPr lang="en-US" b="1">
                <a:solidFill>
                  <a:srgbClr val="FFFFFF"/>
                </a:solidFill>
              </a:rPr>
              <a:t>Malmenator</a:t>
            </a:r>
            <a:endParaRPr lang="en-US" b="1" dirty="0">
              <a:solidFill>
                <a:srgbClr val="FFFFFF"/>
              </a:solidFill>
            </a:endParaRPr>
          </a:p>
        </p:txBody>
      </p:sp>
      <p:sp>
        <p:nvSpPr>
          <p:cNvPr id="3" name="Subtitle 2">
            <a:extLst>
              <a:ext uri="{FF2B5EF4-FFF2-40B4-BE49-F238E27FC236}">
                <a16:creationId xmlns:a16="http://schemas.microsoft.com/office/drawing/2014/main" id="{0D6CDF2C-03A5-E14C-9E88-4AA866071730}"/>
              </a:ext>
            </a:extLst>
          </p:cNvPr>
          <p:cNvSpPr>
            <a:spLocks noGrp="1"/>
          </p:cNvSpPr>
          <p:nvPr>
            <p:ph type="subTitle" idx="1"/>
          </p:nvPr>
        </p:nvSpPr>
        <p:spPr>
          <a:xfrm>
            <a:off x="3043403" y="3392640"/>
            <a:ext cx="6105194" cy="682079"/>
          </a:xfrm>
        </p:spPr>
        <p:txBody>
          <a:bodyPr>
            <a:noAutofit/>
          </a:bodyPr>
          <a:lstStyle/>
          <a:p>
            <a:r>
              <a:rPr lang="en-US" dirty="0">
                <a:solidFill>
                  <a:srgbClr val="FFFFFF"/>
                </a:solidFill>
                <a:ea typeface="+mn-lt"/>
                <a:cs typeface="+mn-lt"/>
              </a:rPr>
              <a:t>Network Based Intelligent Malware Detection</a:t>
            </a:r>
          </a:p>
          <a:p>
            <a:endParaRPr lang="en-US" dirty="0">
              <a:solidFill>
                <a:srgbClr val="FFFFFF"/>
              </a:solidFill>
              <a:cs typeface="Calibri"/>
            </a:endParaRPr>
          </a:p>
          <a:p>
            <a:endParaRPr lang="en-US" sz="1600" dirty="0">
              <a:solidFill>
                <a:srgbClr val="FFFFFF"/>
              </a:solidFill>
            </a:endParaRPr>
          </a:p>
          <a:p>
            <a:endParaRPr lang="en-US" sz="1600" dirty="0">
              <a:solidFill>
                <a:srgbClr val="FFFFFF"/>
              </a:solidFill>
            </a:endParaRPr>
          </a:p>
        </p:txBody>
      </p:sp>
      <p:sp>
        <p:nvSpPr>
          <p:cNvPr id="8" name="TextBox 7">
            <a:extLst>
              <a:ext uri="{FF2B5EF4-FFF2-40B4-BE49-F238E27FC236}">
                <a16:creationId xmlns:a16="http://schemas.microsoft.com/office/drawing/2014/main" id="{507C1A62-A4DB-B64F-B9AB-D67CD6C69D88}"/>
              </a:ext>
            </a:extLst>
          </p:cNvPr>
          <p:cNvSpPr txBox="1"/>
          <p:nvPr/>
        </p:nvSpPr>
        <p:spPr>
          <a:xfrm>
            <a:off x="3528810" y="4428394"/>
            <a:ext cx="2401824" cy="923330"/>
          </a:xfrm>
          <a:prstGeom prst="rect">
            <a:avLst/>
          </a:prstGeom>
          <a:noFill/>
        </p:spPr>
        <p:txBody>
          <a:bodyPr wrap="square" rtlCol="0">
            <a:spAutoFit/>
          </a:bodyPr>
          <a:lstStyle/>
          <a:p>
            <a:r>
              <a:rPr lang="en-US" dirty="0">
                <a:solidFill>
                  <a:srgbClr val="FFFFFF"/>
                </a:solidFill>
                <a:ea typeface="+mn-lt"/>
                <a:cs typeface="+mn-lt"/>
              </a:rPr>
              <a:t>David Han</a:t>
            </a:r>
          </a:p>
          <a:p>
            <a:r>
              <a:rPr lang="en-US" dirty="0">
                <a:solidFill>
                  <a:srgbClr val="FFFFFF"/>
                </a:solidFill>
                <a:ea typeface="+mn-lt"/>
                <a:cs typeface="+mn-lt"/>
              </a:rPr>
              <a:t>Summer Analyst</a:t>
            </a:r>
          </a:p>
          <a:p>
            <a:r>
              <a:rPr lang="en-US" dirty="0">
                <a:solidFill>
                  <a:srgbClr val="FFFFFF"/>
                </a:solidFill>
                <a:ea typeface="+mn-lt"/>
                <a:cs typeface="+mn-lt"/>
              </a:rPr>
              <a:t>Compliance Technology</a:t>
            </a:r>
            <a:endParaRPr lang="en-US" dirty="0"/>
          </a:p>
        </p:txBody>
      </p:sp>
      <p:sp>
        <p:nvSpPr>
          <p:cNvPr id="11" name="TextBox 10">
            <a:extLst>
              <a:ext uri="{FF2B5EF4-FFF2-40B4-BE49-F238E27FC236}">
                <a16:creationId xmlns:a16="http://schemas.microsoft.com/office/drawing/2014/main" id="{3F42DC3C-F72F-0145-89CE-7E6F3444F318}"/>
              </a:ext>
            </a:extLst>
          </p:cNvPr>
          <p:cNvSpPr txBox="1"/>
          <p:nvPr/>
        </p:nvSpPr>
        <p:spPr>
          <a:xfrm>
            <a:off x="7057428" y="4428394"/>
            <a:ext cx="2401824" cy="923330"/>
          </a:xfrm>
          <a:prstGeom prst="rect">
            <a:avLst/>
          </a:prstGeom>
          <a:noFill/>
        </p:spPr>
        <p:txBody>
          <a:bodyPr wrap="square" rtlCol="0">
            <a:spAutoFit/>
          </a:bodyPr>
          <a:lstStyle/>
          <a:p>
            <a:r>
              <a:rPr lang="en-US" dirty="0">
                <a:solidFill>
                  <a:srgbClr val="FFFFFF"/>
                </a:solidFill>
                <a:ea typeface="+mn-lt"/>
                <a:cs typeface="+mn-lt"/>
              </a:rPr>
              <a:t>Piyush Jha</a:t>
            </a:r>
          </a:p>
          <a:p>
            <a:r>
              <a:rPr lang="en-US" dirty="0">
                <a:solidFill>
                  <a:srgbClr val="FFFFFF"/>
                </a:solidFill>
                <a:ea typeface="+mn-lt"/>
                <a:cs typeface="+mn-lt"/>
              </a:rPr>
              <a:t>Summer Analyst</a:t>
            </a:r>
          </a:p>
          <a:p>
            <a:r>
              <a:rPr lang="en-US" dirty="0">
                <a:solidFill>
                  <a:srgbClr val="FFFFFF"/>
                </a:solidFill>
                <a:ea typeface="+mn-lt"/>
                <a:cs typeface="+mn-lt"/>
              </a:rPr>
              <a:t>Data Intelligence</a:t>
            </a:r>
            <a:endParaRPr lang="en-US" dirty="0"/>
          </a:p>
        </p:txBody>
      </p:sp>
      <p:sp>
        <p:nvSpPr>
          <p:cNvPr id="4" name="Slide Number Placeholder 3">
            <a:extLst>
              <a:ext uri="{FF2B5EF4-FFF2-40B4-BE49-F238E27FC236}">
                <a16:creationId xmlns:a16="http://schemas.microsoft.com/office/drawing/2014/main" id="{68AA3AA9-C063-D544-B818-069BB3F87FF3}"/>
              </a:ext>
            </a:extLst>
          </p:cNvPr>
          <p:cNvSpPr>
            <a:spLocks noGrp="1"/>
          </p:cNvSpPr>
          <p:nvPr>
            <p:ph type="sldNum" sz="quarter" idx="12"/>
          </p:nvPr>
        </p:nvSpPr>
        <p:spPr/>
        <p:txBody>
          <a:bodyPr/>
          <a:lstStyle/>
          <a:p>
            <a:fld id="{3A495D69-FF42-7048-87A8-C1FF6C1028E7}" type="slidenum">
              <a:rPr lang="en-US" smtClean="0"/>
              <a:t>1</a:t>
            </a:fld>
            <a:endParaRPr lang="en-US"/>
          </a:p>
        </p:txBody>
      </p:sp>
    </p:spTree>
    <p:extLst>
      <p:ext uri="{BB962C8B-B14F-4D97-AF65-F5344CB8AC3E}">
        <p14:creationId xmlns:p14="http://schemas.microsoft.com/office/powerpoint/2010/main" val="3830616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5B874B0C-0053-4A45-990A-57A30CB698D8}"/>
              </a:ext>
            </a:extLst>
          </p:cNvPr>
          <p:cNvSpPr/>
          <p:nvPr/>
        </p:nvSpPr>
        <p:spPr>
          <a:xfrm>
            <a:off x="4138735" y="1733652"/>
            <a:ext cx="4372761" cy="5130155"/>
          </a:xfrm>
          <a:custGeom>
            <a:avLst/>
            <a:gdLst>
              <a:gd name="connsiteX0" fmla="*/ 4005913 w 4372761"/>
              <a:gd name="connsiteY0" fmla="*/ 0 h 5130155"/>
              <a:gd name="connsiteX1" fmla="*/ 4046367 w 4372761"/>
              <a:gd name="connsiteY1" fmla="*/ 0 h 5130155"/>
              <a:gd name="connsiteX2" fmla="*/ 4194506 w 4372761"/>
              <a:gd name="connsiteY2" fmla="*/ 50145 h 5130155"/>
              <a:gd name="connsiteX3" fmla="*/ 4372668 w 4372761"/>
              <a:gd name="connsiteY3" fmla="*/ 213287 h 5130155"/>
              <a:gd name="connsiteX4" fmla="*/ 4108574 w 4372761"/>
              <a:gd name="connsiteY4" fmla="*/ 382210 h 5130155"/>
              <a:gd name="connsiteX5" fmla="*/ 3542083 w 4372761"/>
              <a:gd name="connsiteY5" fmla="*/ 488792 h 5130155"/>
              <a:gd name="connsiteX6" fmla="*/ 2308301 w 4372761"/>
              <a:gd name="connsiteY6" fmla="*/ 770331 h 5130155"/>
              <a:gd name="connsiteX7" fmla="*/ 342717 w 4372761"/>
              <a:gd name="connsiteY7" fmla="*/ 2777298 h 5130155"/>
              <a:gd name="connsiteX8" fmla="*/ 260062 w 4372761"/>
              <a:gd name="connsiteY8" fmla="*/ 5130155 h 5130155"/>
              <a:gd name="connsiteX9" fmla="*/ 0 w 4372761"/>
              <a:gd name="connsiteY9" fmla="*/ 5130155 h 5130155"/>
              <a:gd name="connsiteX10" fmla="*/ 193535 w 4372761"/>
              <a:gd name="connsiteY10" fmla="*/ 2791375 h 5130155"/>
              <a:gd name="connsiteX11" fmla="*/ 2306285 w 4372761"/>
              <a:gd name="connsiteY11" fmla="*/ 724078 h 5130155"/>
              <a:gd name="connsiteX12" fmla="*/ 3689250 w 4372761"/>
              <a:gd name="connsiteY12" fmla="*/ 430473 h 5130155"/>
              <a:gd name="connsiteX13" fmla="*/ 4183166 w 4372761"/>
              <a:gd name="connsiteY13" fmla="*/ 325902 h 5130155"/>
              <a:gd name="connsiteX14" fmla="*/ 4342428 w 4372761"/>
              <a:gd name="connsiteY14" fmla="*/ 205243 h 5130155"/>
              <a:gd name="connsiteX15" fmla="*/ 4106275 w 4372761"/>
              <a:gd name="connsiteY15" fmla="*/ 28213 h 5130155"/>
              <a:gd name="connsiteX16" fmla="*/ 4005913 w 4372761"/>
              <a:gd name="connsiteY16" fmla="*/ 0 h 513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72761" h="5130155">
                <a:moveTo>
                  <a:pt x="4005913" y="0"/>
                </a:moveTo>
                <a:lnTo>
                  <a:pt x="4046367" y="0"/>
                </a:lnTo>
                <a:lnTo>
                  <a:pt x="4194506" y="50145"/>
                </a:lnTo>
                <a:cubicBezTo>
                  <a:pt x="4291525" y="91119"/>
                  <a:pt x="4368636" y="144913"/>
                  <a:pt x="4372668" y="213287"/>
                </a:cubicBezTo>
                <a:cubicBezTo>
                  <a:pt x="4376700" y="287693"/>
                  <a:pt x="4249693" y="346012"/>
                  <a:pt x="4108574" y="382210"/>
                </a:cubicBezTo>
                <a:cubicBezTo>
                  <a:pt x="3896896" y="436506"/>
                  <a:pt x="3741665" y="454605"/>
                  <a:pt x="3542083" y="488792"/>
                </a:cubicBezTo>
                <a:cubicBezTo>
                  <a:pt x="3237669" y="539067"/>
                  <a:pt x="3025991" y="575265"/>
                  <a:pt x="2308301" y="770331"/>
                </a:cubicBezTo>
                <a:cubicBezTo>
                  <a:pt x="842681" y="1168507"/>
                  <a:pt x="417309" y="2071441"/>
                  <a:pt x="342717" y="2777298"/>
                </a:cubicBezTo>
                <a:cubicBezTo>
                  <a:pt x="233854" y="3818990"/>
                  <a:pt x="260062" y="5116078"/>
                  <a:pt x="260062" y="5130155"/>
                </a:cubicBezTo>
                <a:cubicBezTo>
                  <a:pt x="260062" y="5130155"/>
                  <a:pt x="260062" y="5130155"/>
                  <a:pt x="0" y="5130155"/>
                </a:cubicBezTo>
                <a:cubicBezTo>
                  <a:pt x="0" y="5116078"/>
                  <a:pt x="56448" y="3696320"/>
                  <a:pt x="193535" y="2791375"/>
                </a:cubicBezTo>
                <a:cubicBezTo>
                  <a:pt x="304414" y="2073452"/>
                  <a:pt x="804378" y="1106166"/>
                  <a:pt x="2306285" y="724078"/>
                </a:cubicBezTo>
                <a:cubicBezTo>
                  <a:pt x="3050183" y="537056"/>
                  <a:pt x="3429188" y="466671"/>
                  <a:pt x="3689250" y="430473"/>
                </a:cubicBezTo>
                <a:cubicBezTo>
                  <a:pt x="3886816" y="402320"/>
                  <a:pt x="4017855" y="382210"/>
                  <a:pt x="4183166" y="325902"/>
                </a:cubicBezTo>
                <a:cubicBezTo>
                  <a:pt x="4287996" y="289704"/>
                  <a:pt x="4344444" y="247473"/>
                  <a:pt x="4342428" y="205243"/>
                </a:cubicBezTo>
                <a:cubicBezTo>
                  <a:pt x="4339404" y="147930"/>
                  <a:pt x="4239991" y="77042"/>
                  <a:pt x="4106275" y="28213"/>
                </a:cubicBezTo>
                <a:lnTo>
                  <a:pt x="4005913"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Freeform: Shape 40">
            <a:extLst>
              <a:ext uri="{FF2B5EF4-FFF2-40B4-BE49-F238E27FC236}">
                <a16:creationId xmlns:a16="http://schemas.microsoft.com/office/drawing/2014/main" id="{5CEE164E-4753-454F-A25A-AC4102C204E5}"/>
              </a:ext>
            </a:extLst>
          </p:cNvPr>
          <p:cNvSpPr/>
          <p:nvPr/>
        </p:nvSpPr>
        <p:spPr>
          <a:xfrm>
            <a:off x="4575527" y="1746261"/>
            <a:ext cx="3969777" cy="5117544"/>
          </a:xfrm>
          <a:custGeom>
            <a:avLst/>
            <a:gdLst>
              <a:gd name="connsiteX0" fmla="*/ 3676705 w 3969777"/>
              <a:gd name="connsiteY0" fmla="*/ 0 h 5117544"/>
              <a:gd name="connsiteX1" fmla="*/ 3718992 w 3969777"/>
              <a:gd name="connsiteY1" fmla="*/ 0 h 5117544"/>
              <a:gd name="connsiteX2" fmla="*/ 3815629 w 3969777"/>
              <a:gd name="connsiteY2" fmla="*/ 39294 h 5117544"/>
              <a:gd name="connsiteX3" fmla="*/ 3969553 w 3969777"/>
              <a:gd name="connsiteY3" fmla="*/ 204698 h 5117544"/>
              <a:gd name="connsiteX4" fmla="*/ 3731738 w 3969777"/>
              <a:gd name="connsiteY4" fmla="*/ 387698 h 5117544"/>
              <a:gd name="connsiteX5" fmla="*/ 3157355 w 3969777"/>
              <a:gd name="connsiteY5" fmla="*/ 500313 h 5117544"/>
              <a:gd name="connsiteX6" fmla="*/ 2006572 w 3969777"/>
              <a:gd name="connsiteY6" fmla="*/ 775819 h 5117544"/>
              <a:gd name="connsiteX7" fmla="*/ 162499 w 3969777"/>
              <a:gd name="connsiteY7" fmla="*/ 2591742 h 5117544"/>
              <a:gd name="connsiteX8" fmla="*/ 337837 w 3969777"/>
              <a:gd name="connsiteY8" fmla="*/ 5117544 h 5117544"/>
              <a:gd name="connsiteX9" fmla="*/ 102038 w 3969777"/>
              <a:gd name="connsiteY9" fmla="*/ 5117544 h 5117544"/>
              <a:gd name="connsiteX10" fmla="*/ 43592 w 3969777"/>
              <a:gd name="connsiteY10" fmla="*/ 2555544 h 5117544"/>
              <a:gd name="connsiteX11" fmla="*/ 2046880 w 3969777"/>
              <a:gd name="connsiteY11" fmla="*/ 725544 h 5117544"/>
              <a:gd name="connsiteX12" fmla="*/ 3316570 w 3969777"/>
              <a:gd name="connsiteY12" fmla="*/ 452049 h 5117544"/>
              <a:gd name="connsiteX13" fmla="*/ 3810338 w 3969777"/>
              <a:gd name="connsiteY13" fmla="*/ 339434 h 5117544"/>
              <a:gd name="connsiteX14" fmla="*/ 3953430 w 3969777"/>
              <a:gd name="connsiteY14" fmla="*/ 194643 h 5117544"/>
              <a:gd name="connsiteX15" fmla="*/ 3737469 w 3969777"/>
              <a:gd name="connsiteY15" fmla="*/ 19592 h 5117544"/>
              <a:gd name="connsiteX16" fmla="*/ 3676705 w 3969777"/>
              <a:gd name="connsiteY16" fmla="*/ 0 h 5117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69777" h="5117544">
                <a:moveTo>
                  <a:pt x="3676705" y="0"/>
                </a:moveTo>
                <a:lnTo>
                  <a:pt x="3718992" y="0"/>
                </a:lnTo>
                <a:lnTo>
                  <a:pt x="3815629" y="39294"/>
                </a:lnTo>
                <a:cubicBezTo>
                  <a:pt x="3900022" y="82027"/>
                  <a:pt x="3966530" y="137330"/>
                  <a:pt x="3969553" y="204698"/>
                </a:cubicBezTo>
                <a:cubicBezTo>
                  <a:pt x="3975599" y="279104"/>
                  <a:pt x="3858707" y="353511"/>
                  <a:pt x="3731738" y="387698"/>
                </a:cubicBezTo>
                <a:cubicBezTo>
                  <a:pt x="3538262" y="441994"/>
                  <a:pt x="3338739" y="468137"/>
                  <a:pt x="3157355" y="500313"/>
                </a:cubicBezTo>
                <a:cubicBezTo>
                  <a:pt x="2883263" y="550588"/>
                  <a:pt x="2613202" y="586786"/>
                  <a:pt x="2006572" y="775819"/>
                </a:cubicBezTo>
                <a:cubicBezTo>
                  <a:pt x="688514" y="1184049"/>
                  <a:pt x="229007" y="1885885"/>
                  <a:pt x="162499" y="2591742"/>
                </a:cubicBezTo>
                <a:cubicBezTo>
                  <a:pt x="63746" y="3633434"/>
                  <a:pt x="335822" y="5103467"/>
                  <a:pt x="337837" y="5117544"/>
                </a:cubicBezTo>
                <a:cubicBezTo>
                  <a:pt x="337837" y="5117544"/>
                  <a:pt x="337837" y="5117544"/>
                  <a:pt x="102038" y="5117544"/>
                </a:cubicBezTo>
                <a:cubicBezTo>
                  <a:pt x="102038" y="5103467"/>
                  <a:pt x="-81362" y="3458478"/>
                  <a:pt x="43592" y="2555544"/>
                </a:cubicBezTo>
                <a:cubicBezTo>
                  <a:pt x="142345" y="1835610"/>
                  <a:pt x="690529" y="1107632"/>
                  <a:pt x="2046880" y="725544"/>
                </a:cubicBezTo>
                <a:cubicBezTo>
                  <a:pt x="2718002" y="538522"/>
                  <a:pt x="3082786" y="490258"/>
                  <a:pt x="3316570" y="452049"/>
                </a:cubicBezTo>
                <a:cubicBezTo>
                  <a:pt x="3495939" y="423895"/>
                  <a:pt x="3661200" y="395742"/>
                  <a:pt x="3810338" y="339434"/>
                </a:cubicBezTo>
                <a:cubicBezTo>
                  <a:pt x="3905061" y="303236"/>
                  <a:pt x="3953430" y="258994"/>
                  <a:pt x="3953430" y="194643"/>
                </a:cubicBezTo>
                <a:cubicBezTo>
                  <a:pt x="3953430" y="138838"/>
                  <a:pt x="3860471" y="69458"/>
                  <a:pt x="3737469" y="19592"/>
                </a:cubicBezTo>
                <a:lnTo>
                  <a:pt x="367670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25875" y="50122"/>
            <a:ext cx="10515600" cy="1325563"/>
          </a:xfrm>
        </p:spPr>
        <p:txBody>
          <a:bodyPr/>
          <a:lstStyle/>
          <a:p>
            <a:r>
              <a:rPr lang="en-IN" b="1" dirty="0">
                <a:solidFill>
                  <a:schemeClr val="accent3"/>
                </a:solidFill>
                <a:latin typeface="Arial"/>
                <a:cs typeface="Arial"/>
              </a:rPr>
              <a:t>Our Vision</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Freeform 7">
            <a:extLst>
              <a:ext uri="{FF2B5EF4-FFF2-40B4-BE49-F238E27FC236}">
                <a16:creationId xmlns:a16="http://schemas.microsoft.com/office/drawing/2014/main" id="{E61C1B75-86E5-4835-A6E3-65E08265A554}"/>
              </a:ext>
            </a:extLst>
          </p:cNvPr>
          <p:cNvSpPr>
            <a:spLocks/>
          </p:cNvSpPr>
          <p:nvPr/>
        </p:nvSpPr>
        <p:spPr bwMode="auto">
          <a:xfrm>
            <a:off x="6360824" y="1775640"/>
            <a:ext cx="2500248" cy="5074311"/>
          </a:xfrm>
          <a:custGeom>
            <a:avLst/>
            <a:gdLst>
              <a:gd name="T0" fmla="*/ 1414 w 1434"/>
              <a:gd name="T1" fmla="*/ 2527 h 2527"/>
              <a:gd name="T2" fmla="*/ 153 w 1434"/>
              <a:gd name="T3" fmla="*/ 1187 h 2527"/>
              <a:gd name="T4" fmla="*/ 739 w 1434"/>
              <a:gd name="T5" fmla="*/ 374 h 2527"/>
              <a:gd name="T6" fmla="*/ 1212 w 1434"/>
              <a:gd name="T7" fmla="*/ 0 h 2527"/>
              <a:gd name="connsiteX0" fmla="*/ 9291 w 9291"/>
              <a:gd name="connsiteY0" fmla="*/ 10000 h 10000"/>
              <a:gd name="connsiteX1" fmla="*/ 497 w 9291"/>
              <a:gd name="connsiteY1" fmla="*/ 4697 h 10000"/>
              <a:gd name="connsiteX2" fmla="*/ 4583 w 9291"/>
              <a:gd name="connsiteY2" fmla="*/ 1480 h 10000"/>
              <a:gd name="connsiteX3" fmla="*/ 7882 w 9291"/>
              <a:gd name="connsiteY3" fmla="*/ 0 h 10000"/>
              <a:gd name="connsiteX0" fmla="*/ 10000 w 10000"/>
              <a:gd name="connsiteY0" fmla="*/ 9932 h 9932"/>
              <a:gd name="connsiteX1" fmla="*/ 535 w 10000"/>
              <a:gd name="connsiteY1" fmla="*/ 4629 h 9932"/>
              <a:gd name="connsiteX2" fmla="*/ 4933 w 10000"/>
              <a:gd name="connsiteY2" fmla="*/ 1412 h 9932"/>
              <a:gd name="connsiteX3" fmla="*/ 8483 w 10000"/>
              <a:gd name="connsiteY3" fmla="*/ 0 h 9932"/>
              <a:gd name="connsiteX0" fmla="*/ 9216 w 9216"/>
              <a:gd name="connsiteY0" fmla="*/ 10000 h 10000"/>
              <a:gd name="connsiteX1" fmla="*/ 814 w 9216"/>
              <a:gd name="connsiteY1" fmla="*/ 5150 h 10000"/>
              <a:gd name="connsiteX2" fmla="*/ 4149 w 9216"/>
              <a:gd name="connsiteY2" fmla="*/ 1422 h 10000"/>
              <a:gd name="connsiteX3" fmla="*/ 7699 w 9216"/>
              <a:gd name="connsiteY3" fmla="*/ 0 h 10000"/>
              <a:gd name="connsiteX0" fmla="*/ 9977 w 9977"/>
              <a:gd name="connsiteY0" fmla="*/ 10000 h 10000"/>
              <a:gd name="connsiteX1" fmla="*/ 860 w 9977"/>
              <a:gd name="connsiteY1" fmla="*/ 5150 h 10000"/>
              <a:gd name="connsiteX2" fmla="*/ 4479 w 9977"/>
              <a:gd name="connsiteY2" fmla="*/ 1422 h 10000"/>
              <a:gd name="connsiteX3" fmla="*/ 8331 w 9977"/>
              <a:gd name="connsiteY3" fmla="*/ 0 h 10000"/>
              <a:gd name="connsiteX0" fmla="*/ 10069 w 10069"/>
              <a:gd name="connsiteY0" fmla="*/ 10000 h 10000"/>
              <a:gd name="connsiteX1" fmla="*/ 931 w 10069"/>
              <a:gd name="connsiteY1" fmla="*/ 5150 h 10000"/>
              <a:gd name="connsiteX2" fmla="*/ 4558 w 10069"/>
              <a:gd name="connsiteY2" fmla="*/ 1422 h 10000"/>
              <a:gd name="connsiteX3" fmla="*/ 8419 w 10069"/>
              <a:gd name="connsiteY3" fmla="*/ 0 h 10000"/>
            </a:gdLst>
            <a:ahLst/>
            <a:cxnLst>
              <a:cxn ang="0">
                <a:pos x="connsiteX0" y="connsiteY0"/>
              </a:cxn>
              <a:cxn ang="0">
                <a:pos x="connsiteX1" y="connsiteY1"/>
              </a:cxn>
              <a:cxn ang="0">
                <a:pos x="connsiteX2" y="connsiteY2"/>
              </a:cxn>
              <a:cxn ang="0">
                <a:pos x="connsiteX3" y="connsiteY3"/>
              </a:cxn>
            </a:cxnLst>
            <a:rect l="l" t="t" r="r" b="b"/>
            <a:pathLst>
              <a:path w="10069" h="10000">
                <a:moveTo>
                  <a:pt x="10069" y="10000"/>
                </a:moveTo>
                <a:cubicBezTo>
                  <a:pt x="10069" y="10000"/>
                  <a:pt x="2286" y="6206"/>
                  <a:pt x="931" y="5150"/>
                </a:cubicBezTo>
                <a:cubicBezTo>
                  <a:pt x="-424" y="4094"/>
                  <a:pt x="-1066" y="1912"/>
                  <a:pt x="4558" y="1422"/>
                </a:cubicBezTo>
                <a:cubicBezTo>
                  <a:pt x="10191" y="931"/>
                  <a:pt x="9469" y="278"/>
                  <a:pt x="8419" y="0"/>
                </a:cubicBezTo>
              </a:path>
            </a:pathLst>
          </a:custGeom>
          <a:noFill/>
          <a:ln w="7938" cap="flat">
            <a:solidFill>
              <a:srgbClr val="D2A7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Freeform 8">
            <a:extLst>
              <a:ext uri="{FF2B5EF4-FFF2-40B4-BE49-F238E27FC236}">
                <a16:creationId xmlns:a16="http://schemas.microsoft.com/office/drawing/2014/main" id="{A6DEC825-0F3E-4FD1-AE91-9CAB1E0B56A6}"/>
              </a:ext>
            </a:extLst>
          </p:cNvPr>
          <p:cNvSpPr>
            <a:spLocks/>
          </p:cNvSpPr>
          <p:nvPr/>
        </p:nvSpPr>
        <p:spPr bwMode="auto">
          <a:xfrm>
            <a:off x="2537994" y="1842656"/>
            <a:ext cx="5890048" cy="5085330"/>
          </a:xfrm>
          <a:custGeom>
            <a:avLst/>
            <a:gdLst>
              <a:gd name="T0" fmla="*/ 0 w 3114"/>
              <a:gd name="T1" fmla="*/ 2429 h 2429"/>
              <a:gd name="T2" fmla="*/ 1010 w 3114"/>
              <a:gd name="T3" fmla="*/ 611 h 2429"/>
              <a:gd name="T4" fmla="*/ 2564 w 3114"/>
              <a:gd name="T5" fmla="*/ 67 h 2429"/>
              <a:gd name="T6" fmla="*/ 3114 w 3114"/>
              <a:gd name="T7" fmla="*/ 0 h 2429"/>
              <a:gd name="connsiteX0" fmla="*/ 0 w 8709"/>
              <a:gd name="connsiteY0" fmla="*/ 10659 h 10659"/>
              <a:gd name="connsiteX1" fmla="*/ 3243 w 8709"/>
              <a:gd name="connsiteY1" fmla="*/ 3174 h 10659"/>
              <a:gd name="connsiteX2" fmla="*/ 8234 w 8709"/>
              <a:gd name="connsiteY2" fmla="*/ 935 h 10659"/>
              <a:gd name="connsiteX3" fmla="*/ 8709 w 8709"/>
              <a:gd name="connsiteY3" fmla="*/ 0 h 10659"/>
              <a:gd name="connsiteX0" fmla="*/ 0 w 11479"/>
              <a:gd name="connsiteY0" fmla="*/ 10000 h 10000"/>
              <a:gd name="connsiteX1" fmla="*/ 3724 w 11479"/>
              <a:gd name="connsiteY1" fmla="*/ 2978 h 10000"/>
              <a:gd name="connsiteX2" fmla="*/ 9455 w 11479"/>
              <a:gd name="connsiteY2" fmla="*/ 877 h 10000"/>
              <a:gd name="connsiteX3" fmla="*/ 10000 w 11479"/>
              <a:gd name="connsiteY3" fmla="*/ 0 h 10000"/>
              <a:gd name="connsiteX0" fmla="*/ 0 w 11395"/>
              <a:gd name="connsiteY0" fmla="*/ 9977 h 9977"/>
              <a:gd name="connsiteX1" fmla="*/ 3724 w 11395"/>
              <a:gd name="connsiteY1" fmla="*/ 2955 h 9977"/>
              <a:gd name="connsiteX2" fmla="*/ 9455 w 11395"/>
              <a:gd name="connsiteY2" fmla="*/ 854 h 9977"/>
              <a:gd name="connsiteX3" fmla="*/ 9885 w 11395"/>
              <a:gd name="connsiteY3" fmla="*/ 0 h 9977"/>
              <a:gd name="connsiteX0" fmla="*/ 0 w 9651"/>
              <a:gd name="connsiteY0" fmla="*/ 10000 h 10000"/>
              <a:gd name="connsiteX1" fmla="*/ 3268 w 9651"/>
              <a:gd name="connsiteY1" fmla="*/ 2962 h 10000"/>
              <a:gd name="connsiteX2" fmla="*/ 8297 w 9651"/>
              <a:gd name="connsiteY2" fmla="*/ 856 h 10000"/>
              <a:gd name="connsiteX3" fmla="*/ 8675 w 9651"/>
              <a:gd name="connsiteY3" fmla="*/ 0 h 10000"/>
              <a:gd name="connsiteX0" fmla="*/ 0 w 10662"/>
              <a:gd name="connsiteY0" fmla="*/ 9871 h 9871"/>
              <a:gd name="connsiteX1" fmla="*/ 3386 w 10662"/>
              <a:gd name="connsiteY1" fmla="*/ 2833 h 9871"/>
              <a:gd name="connsiteX2" fmla="*/ 8597 w 10662"/>
              <a:gd name="connsiteY2" fmla="*/ 727 h 9871"/>
              <a:gd name="connsiteX3" fmla="*/ 9849 w 10662"/>
              <a:gd name="connsiteY3" fmla="*/ 0 h 9871"/>
              <a:gd name="connsiteX0" fmla="*/ 0 w 9713"/>
              <a:gd name="connsiteY0" fmla="*/ 10000 h 10000"/>
              <a:gd name="connsiteX1" fmla="*/ 3176 w 9713"/>
              <a:gd name="connsiteY1" fmla="*/ 2870 h 10000"/>
              <a:gd name="connsiteX2" fmla="*/ 8063 w 9713"/>
              <a:gd name="connsiteY2" fmla="*/ 737 h 10000"/>
              <a:gd name="connsiteX3" fmla="*/ 9237 w 9713"/>
              <a:gd name="connsiteY3" fmla="*/ 0 h 10000"/>
              <a:gd name="connsiteX0" fmla="*/ 0 w 10000"/>
              <a:gd name="connsiteY0" fmla="*/ 10000 h 10000"/>
              <a:gd name="connsiteX1" fmla="*/ 3270 w 10000"/>
              <a:gd name="connsiteY1" fmla="*/ 2870 h 10000"/>
              <a:gd name="connsiteX2" fmla="*/ 8301 w 10000"/>
              <a:gd name="connsiteY2" fmla="*/ 737 h 10000"/>
              <a:gd name="connsiteX3" fmla="*/ 9510 w 10000"/>
              <a:gd name="connsiteY3" fmla="*/ 0 h 10000"/>
              <a:gd name="connsiteX0" fmla="*/ 0 w 10177"/>
              <a:gd name="connsiteY0" fmla="*/ 9915 h 9915"/>
              <a:gd name="connsiteX1" fmla="*/ 3270 w 10177"/>
              <a:gd name="connsiteY1" fmla="*/ 2785 h 9915"/>
              <a:gd name="connsiteX2" fmla="*/ 8301 w 10177"/>
              <a:gd name="connsiteY2" fmla="*/ 652 h 9915"/>
              <a:gd name="connsiteX3" fmla="*/ 9719 w 10177"/>
              <a:gd name="connsiteY3" fmla="*/ 0 h 9915"/>
              <a:gd name="connsiteX0" fmla="*/ 0 w 9832"/>
              <a:gd name="connsiteY0" fmla="*/ 10000 h 10000"/>
              <a:gd name="connsiteX1" fmla="*/ 3213 w 9832"/>
              <a:gd name="connsiteY1" fmla="*/ 2809 h 10000"/>
              <a:gd name="connsiteX2" fmla="*/ 8157 w 9832"/>
              <a:gd name="connsiteY2" fmla="*/ 658 h 10000"/>
              <a:gd name="connsiteX3" fmla="*/ 9550 w 9832"/>
              <a:gd name="connsiteY3" fmla="*/ 0 h 10000"/>
              <a:gd name="connsiteX0" fmla="*/ 0 w 10152"/>
              <a:gd name="connsiteY0" fmla="*/ 9946 h 9946"/>
              <a:gd name="connsiteX1" fmla="*/ 3268 w 10152"/>
              <a:gd name="connsiteY1" fmla="*/ 2755 h 9946"/>
              <a:gd name="connsiteX2" fmla="*/ 8296 w 10152"/>
              <a:gd name="connsiteY2" fmla="*/ 604 h 9946"/>
              <a:gd name="connsiteX3" fmla="*/ 9884 w 10152"/>
              <a:gd name="connsiteY3" fmla="*/ 0 h 9946"/>
              <a:gd name="connsiteX0" fmla="*/ 0 w 10032"/>
              <a:gd name="connsiteY0" fmla="*/ 10000 h 10000"/>
              <a:gd name="connsiteX1" fmla="*/ 3219 w 10032"/>
              <a:gd name="connsiteY1" fmla="*/ 2770 h 10000"/>
              <a:gd name="connsiteX2" fmla="*/ 8172 w 10032"/>
              <a:gd name="connsiteY2" fmla="*/ 607 h 10000"/>
              <a:gd name="connsiteX3" fmla="*/ 9736 w 10032"/>
              <a:gd name="connsiteY3" fmla="*/ 0 h 10000"/>
              <a:gd name="connsiteX0" fmla="*/ 0 w 10066"/>
              <a:gd name="connsiteY0" fmla="*/ 10000 h 10000"/>
              <a:gd name="connsiteX1" fmla="*/ 3219 w 10066"/>
              <a:gd name="connsiteY1" fmla="*/ 2770 h 10000"/>
              <a:gd name="connsiteX2" fmla="*/ 8172 w 10066"/>
              <a:gd name="connsiteY2" fmla="*/ 607 h 10000"/>
              <a:gd name="connsiteX3" fmla="*/ 9736 w 10066"/>
              <a:gd name="connsiteY3" fmla="*/ 0 h 10000"/>
              <a:gd name="connsiteX0" fmla="*/ 0 w 9831"/>
              <a:gd name="connsiteY0" fmla="*/ 10000 h 10000"/>
              <a:gd name="connsiteX1" fmla="*/ 3219 w 9831"/>
              <a:gd name="connsiteY1" fmla="*/ 2770 h 10000"/>
              <a:gd name="connsiteX2" fmla="*/ 8172 w 9831"/>
              <a:gd name="connsiteY2" fmla="*/ 607 h 10000"/>
              <a:gd name="connsiteX3" fmla="*/ 9736 w 9831"/>
              <a:gd name="connsiteY3" fmla="*/ 0 h 10000"/>
              <a:gd name="connsiteX0" fmla="*/ 0 w 10197"/>
              <a:gd name="connsiteY0" fmla="*/ 9955 h 9955"/>
              <a:gd name="connsiteX1" fmla="*/ 3274 w 10197"/>
              <a:gd name="connsiteY1" fmla="*/ 2725 h 9955"/>
              <a:gd name="connsiteX2" fmla="*/ 8312 w 10197"/>
              <a:gd name="connsiteY2" fmla="*/ 562 h 9955"/>
              <a:gd name="connsiteX3" fmla="*/ 10110 w 10197"/>
              <a:gd name="connsiteY3" fmla="*/ 0 h 9955"/>
              <a:gd name="connsiteX0" fmla="*/ 0 w 10007"/>
              <a:gd name="connsiteY0" fmla="*/ 10000 h 10000"/>
              <a:gd name="connsiteX1" fmla="*/ 3211 w 10007"/>
              <a:gd name="connsiteY1" fmla="*/ 2737 h 10000"/>
              <a:gd name="connsiteX2" fmla="*/ 8151 w 10007"/>
              <a:gd name="connsiteY2" fmla="*/ 565 h 10000"/>
              <a:gd name="connsiteX3" fmla="*/ 9915 w 10007"/>
              <a:gd name="connsiteY3" fmla="*/ 0 h 10000"/>
              <a:gd name="connsiteX0" fmla="*/ 0 w 10007"/>
              <a:gd name="connsiteY0" fmla="*/ 10000 h 10000"/>
              <a:gd name="connsiteX1" fmla="*/ 3211 w 10007"/>
              <a:gd name="connsiteY1" fmla="*/ 2737 h 10000"/>
              <a:gd name="connsiteX2" fmla="*/ 8151 w 10007"/>
              <a:gd name="connsiteY2" fmla="*/ 565 h 10000"/>
              <a:gd name="connsiteX3" fmla="*/ 9915 w 10007"/>
              <a:gd name="connsiteY3" fmla="*/ 0 h 10000"/>
              <a:gd name="connsiteX0" fmla="*/ 0 w 9495"/>
              <a:gd name="connsiteY0" fmla="*/ 10155 h 10155"/>
              <a:gd name="connsiteX1" fmla="*/ 2699 w 9495"/>
              <a:gd name="connsiteY1" fmla="*/ 2737 h 10155"/>
              <a:gd name="connsiteX2" fmla="*/ 7639 w 9495"/>
              <a:gd name="connsiteY2" fmla="*/ 565 h 10155"/>
              <a:gd name="connsiteX3" fmla="*/ 9403 w 9495"/>
              <a:gd name="connsiteY3" fmla="*/ 0 h 10155"/>
              <a:gd name="connsiteX0" fmla="*/ 0 w 10000"/>
              <a:gd name="connsiteY0" fmla="*/ 10000 h 10000"/>
              <a:gd name="connsiteX1" fmla="*/ 2843 w 10000"/>
              <a:gd name="connsiteY1" fmla="*/ 2695 h 10000"/>
              <a:gd name="connsiteX2" fmla="*/ 8045 w 10000"/>
              <a:gd name="connsiteY2" fmla="*/ 556 h 10000"/>
              <a:gd name="connsiteX3" fmla="*/ 9903 w 10000"/>
              <a:gd name="connsiteY3" fmla="*/ 0 h 10000"/>
              <a:gd name="connsiteX0" fmla="*/ 0 w 10000"/>
              <a:gd name="connsiteY0" fmla="*/ 10000 h 10000"/>
              <a:gd name="connsiteX1" fmla="*/ 2519 w 10000"/>
              <a:gd name="connsiteY1" fmla="*/ 3152 h 10000"/>
              <a:gd name="connsiteX2" fmla="*/ 8045 w 10000"/>
              <a:gd name="connsiteY2" fmla="*/ 556 h 10000"/>
              <a:gd name="connsiteX3" fmla="*/ 9903 w 10000"/>
              <a:gd name="connsiteY3" fmla="*/ 0 h 10000"/>
              <a:gd name="connsiteX0" fmla="*/ 0 w 10000"/>
              <a:gd name="connsiteY0" fmla="*/ 10000 h 10000"/>
              <a:gd name="connsiteX1" fmla="*/ 2519 w 10000"/>
              <a:gd name="connsiteY1" fmla="*/ 3152 h 10000"/>
              <a:gd name="connsiteX2" fmla="*/ 8045 w 10000"/>
              <a:gd name="connsiteY2" fmla="*/ 556 h 10000"/>
              <a:gd name="connsiteX3" fmla="*/ 9903 w 10000"/>
              <a:gd name="connsiteY3" fmla="*/ 0 h 10000"/>
            </a:gdLst>
            <a:ahLst/>
            <a:cxnLst>
              <a:cxn ang="0">
                <a:pos x="connsiteX0" y="connsiteY0"/>
              </a:cxn>
              <a:cxn ang="0">
                <a:pos x="connsiteX1" y="connsiteY1"/>
              </a:cxn>
              <a:cxn ang="0">
                <a:pos x="connsiteX2" y="connsiteY2"/>
              </a:cxn>
              <a:cxn ang="0">
                <a:pos x="connsiteX3" y="connsiteY3"/>
              </a:cxn>
            </a:cxnLst>
            <a:rect l="l" t="t" r="r" b="b"/>
            <a:pathLst>
              <a:path w="10000" h="10000">
                <a:moveTo>
                  <a:pt x="0" y="10000"/>
                </a:moveTo>
                <a:cubicBezTo>
                  <a:pt x="166" y="6909"/>
                  <a:pt x="1124" y="4679"/>
                  <a:pt x="2519" y="3152"/>
                </a:cubicBezTo>
                <a:cubicBezTo>
                  <a:pt x="4420" y="1071"/>
                  <a:pt x="6848" y="707"/>
                  <a:pt x="8045" y="556"/>
                </a:cubicBezTo>
                <a:cubicBezTo>
                  <a:pt x="8799" y="461"/>
                  <a:pt x="10413" y="382"/>
                  <a:pt x="9903" y="0"/>
                </a:cubicBezTo>
              </a:path>
            </a:pathLst>
          </a:custGeom>
          <a:noFill/>
          <a:ln w="7938" cap="flat">
            <a:solidFill>
              <a:srgbClr val="D2A7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Oval 10">
            <a:extLst>
              <a:ext uri="{FF2B5EF4-FFF2-40B4-BE49-F238E27FC236}">
                <a16:creationId xmlns:a16="http://schemas.microsoft.com/office/drawing/2014/main" id="{53BD20EF-DF42-4872-B47E-6BFE56AF341B}"/>
              </a:ext>
            </a:extLst>
          </p:cNvPr>
          <p:cNvSpPr/>
          <p:nvPr/>
        </p:nvSpPr>
        <p:spPr>
          <a:xfrm>
            <a:off x="3991392" y="4742136"/>
            <a:ext cx="973710" cy="973710"/>
          </a:xfrm>
          <a:prstGeom prst="ellipse">
            <a:avLst/>
          </a:prstGeom>
          <a:solidFill>
            <a:schemeClr val="accent2"/>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32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01</a:t>
            </a:r>
            <a:endParaRPr lang="en-IN" sz="3200" b="1"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Oval 11">
            <a:extLst>
              <a:ext uri="{FF2B5EF4-FFF2-40B4-BE49-F238E27FC236}">
                <a16:creationId xmlns:a16="http://schemas.microsoft.com/office/drawing/2014/main" id="{617ED582-15F6-4B38-B0D8-8835E2F97162}"/>
              </a:ext>
            </a:extLst>
          </p:cNvPr>
          <p:cNvSpPr/>
          <p:nvPr/>
        </p:nvSpPr>
        <p:spPr>
          <a:xfrm>
            <a:off x="4587488" y="2835806"/>
            <a:ext cx="687898" cy="687898"/>
          </a:xfrm>
          <a:prstGeom prst="ellipse">
            <a:avLst/>
          </a:prstGeom>
          <a:solidFill>
            <a:schemeClr val="accent2"/>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0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02</a:t>
            </a:r>
            <a:endParaRPr lang="en-IN" sz="2000" b="1"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Oval 12">
            <a:extLst>
              <a:ext uri="{FF2B5EF4-FFF2-40B4-BE49-F238E27FC236}">
                <a16:creationId xmlns:a16="http://schemas.microsoft.com/office/drawing/2014/main" id="{FFD5E885-2B58-4D9E-AD8E-2547FCD230CA}"/>
              </a:ext>
            </a:extLst>
          </p:cNvPr>
          <p:cNvSpPr/>
          <p:nvPr/>
        </p:nvSpPr>
        <p:spPr>
          <a:xfrm>
            <a:off x="6324384" y="2063516"/>
            <a:ext cx="485375" cy="485375"/>
          </a:xfrm>
          <a:prstGeom prst="ellipse">
            <a:avLst/>
          </a:prstGeom>
          <a:solidFill>
            <a:schemeClr val="accent2"/>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03</a:t>
            </a:r>
            <a:endParaRPr lang="en-IN" sz="1600" b="1"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Oval 13">
            <a:extLst>
              <a:ext uri="{FF2B5EF4-FFF2-40B4-BE49-F238E27FC236}">
                <a16:creationId xmlns:a16="http://schemas.microsoft.com/office/drawing/2014/main" id="{53970CE2-3BA0-495D-8109-DF481DDFA9C7}"/>
              </a:ext>
            </a:extLst>
          </p:cNvPr>
          <p:cNvSpPr/>
          <p:nvPr/>
        </p:nvSpPr>
        <p:spPr>
          <a:xfrm>
            <a:off x="7944143" y="1924690"/>
            <a:ext cx="298414" cy="298414"/>
          </a:xfrm>
          <a:prstGeom prst="ellipse">
            <a:avLst/>
          </a:prstGeom>
          <a:solidFill>
            <a:schemeClr val="accent2"/>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schemeClr val="accent3"/>
                </a:solidFill>
                <a:latin typeface="Open Sans" panose="020B0606030504020204" pitchFamily="34" charset="0"/>
                <a:ea typeface="Open Sans" panose="020B0606030504020204" pitchFamily="34" charset="0"/>
                <a:cs typeface="Open Sans" panose="020B0606030504020204" pitchFamily="34" charset="0"/>
              </a:rPr>
              <a:t>04</a:t>
            </a:r>
            <a:endParaRPr lang="en-IN" sz="1200" b="1"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010994DB-C1B9-4001-918C-7D3CF909E62C}"/>
              </a:ext>
            </a:extLst>
          </p:cNvPr>
          <p:cNvSpPr txBox="1"/>
          <p:nvPr/>
        </p:nvSpPr>
        <p:spPr>
          <a:xfrm>
            <a:off x="9542331" y="1876400"/>
            <a:ext cx="2500247" cy="338554"/>
          </a:xfrm>
          <a:prstGeom prst="rect">
            <a:avLst/>
          </a:prstGeom>
          <a:noFill/>
        </p:spPr>
        <p:txBody>
          <a:bodyPr wrap="square" lIns="0" rIns="0" rtlCol="0" anchor="t">
            <a:spAutoFit/>
          </a:bodyPr>
          <a:lstStyle/>
          <a:p>
            <a:pPr>
              <a:defRPr/>
            </a:pPr>
            <a:r>
              <a:rPr lang="en-US" sz="1600" kern="0" dirty="0" err="1">
                <a:solidFill>
                  <a:schemeClr val="accent2"/>
                </a:solidFill>
                <a:latin typeface="Open Sans" panose="020B0606030504020204" pitchFamily="34" charset="0"/>
                <a:ea typeface="Open Sans" panose="020B0606030504020204" pitchFamily="34" charset="0"/>
                <a:cs typeface="Open Sans" panose="020B0606030504020204" pitchFamily="34" charset="0"/>
              </a:rPr>
              <a:t>Malenator</a:t>
            </a:r>
            <a:r>
              <a:rPr lang="en-US" sz="1600" kern="0" dirty="0">
                <a:solidFill>
                  <a:schemeClr val="accent2"/>
                </a:solidFill>
                <a:latin typeface="Open Sans" panose="020B0606030504020204" pitchFamily="34" charset="0"/>
                <a:ea typeface="Open Sans" panose="020B0606030504020204" pitchFamily="34" charset="0"/>
                <a:cs typeface="Open Sans" panose="020B0606030504020204" pitchFamily="34" charset="0"/>
              </a:rPr>
              <a:t> Dashboard Release</a:t>
            </a:r>
          </a:p>
        </p:txBody>
      </p:sp>
      <p:cxnSp>
        <p:nvCxnSpPr>
          <p:cNvPr id="16" name="Straight Connector 15">
            <a:extLst>
              <a:ext uri="{FF2B5EF4-FFF2-40B4-BE49-F238E27FC236}">
                <a16:creationId xmlns:a16="http://schemas.microsoft.com/office/drawing/2014/main" id="{28E4AB96-DAAD-410A-9FDD-37AC2E342754}"/>
              </a:ext>
            </a:extLst>
          </p:cNvPr>
          <p:cNvCxnSpPr>
            <a:cxnSpLocks/>
          </p:cNvCxnSpPr>
          <p:nvPr/>
        </p:nvCxnSpPr>
        <p:spPr>
          <a:xfrm flipH="1">
            <a:off x="8511496" y="2075335"/>
            <a:ext cx="791880" cy="0"/>
          </a:xfrm>
          <a:prstGeom prst="line">
            <a:avLst/>
          </a:prstGeom>
          <a:ln w="1905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D1123CF-686D-4996-ABC3-1F148DEBC701}"/>
              </a:ext>
            </a:extLst>
          </p:cNvPr>
          <p:cNvSpPr txBox="1"/>
          <p:nvPr/>
        </p:nvSpPr>
        <p:spPr>
          <a:xfrm>
            <a:off x="9542331" y="1518293"/>
            <a:ext cx="2100968" cy="369332"/>
          </a:xfrm>
          <a:prstGeom prst="rect">
            <a:avLst/>
          </a:prstGeom>
          <a:noFill/>
        </p:spPr>
        <p:txBody>
          <a:bodyPr wrap="square" lIns="0" rIns="0" rtlCol="0" anchor="t">
            <a:spAutoFit/>
          </a:bodyPr>
          <a:lstStyle/>
          <a:p>
            <a:pPr>
              <a:defRPr/>
            </a:pPr>
            <a:r>
              <a:rPr lang="en-US" b="1" kern="0" dirty="0">
                <a:solidFill>
                  <a:schemeClr val="accent2"/>
                </a:solidFill>
                <a:latin typeface="Open Sans" panose="020B0606030504020204" pitchFamily="34" charset="0"/>
                <a:ea typeface="Open Sans" panose="020B0606030504020204" pitchFamily="34" charset="0"/>
                <a:cs typeface="Open Sans" panose="020B0606030504020204" pitchFamily="34" charset="0"/>
              </a:rPr>
              <a:t>May 2020</a:t>
            </a:r>
          </a:p>
        </p:txBody>
      </p:sp>
      <p:cxnSp>
        <p:nvCxnSpPr>
          <p:cNvPr id="19" name="Straight Connector 18">
            <a:extLst>
              <a:ext uri="{FF2B5EF4-FFF2-40B4-BE49-F238E27FC236}">
                <a16:creationId xmlns:a16="http://schemas.microsoft.com/office/drawing/2014/main" id="{753744A3-23F7-4137-9601-0A809FB01BAA}"/>
              </a:ext>
            </a:extLst>
          </p:cNvPr>
          <p:cNvCxnSpPr>
            <a:cxnSpLocks/>
          </p:cNvCxnSpPr>
          <p:nvPr/>
        </p:nvCxnSpPr>
        <p:spPr>
          <a:xfrm flipH="1">
            <a:off x="4806024" y="2306202"/>
            <a:ext cx="1289977" cy="20074"/>
          </a:xfrm>
          <a:prstGeom prst="line">
            <a:avLst/>
          </a:prstGeom>
          <a:ln w="1905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AB001C3-AF0C-455C-8838-5A338230B6A1}"/>
              </a:ext>
            </a:extLst>
          </p:cNvPr>
          <p:cNvSpPr txBox="1"/>
          <p:nvPr/>
        </p:nvSpPr>
        <p:spPr>
          <a:xfrm>
            <a:off x="962420" y="2115864"/>
            <a:ext cx="3492457" cy="584775"/>
          </a:xfrm>
          <a:prstGeom prst="rect">
            <a:avLst/>
          </a:prstGeom>
          <a:noFill/>
        </p:spPr>
        <p:txBody>
          <a:bodyPr wrap="square" lIns="0" rIns="0" rtlCol="0" anchor="t">
            <a:spAutoFit/>
          </a:bodyPr>
          <a:lstStyle/>
          <a:p>
            <a:pPr>
              <a:defRPr/>
            </a:pPr>
            <a:r>
              <a:rPr lang="en-US" sz="1600" kern="0" dirty="0">
                <a:solidFill>
                  <a:schemeClr val="accent2"/>
                </a:solidFill>
                <a:latin typeface="Open Sans" panose="020B0606030504020204" pitchFamily="34" charset="0"/>
                <a:ea typeface="Open Sans" panose="020B0606030504020204" pitchFamily="34" charset="0"/>
                <a:cs typeface="Open Sans" panose="020B0606030504020204" pitchFamily="34" charset="0"/>
              </a:rPr>
              <a:t>Malware Elimination Program Developed</a:t>
            </a:r>
          </a:p>
          <a:p>
            <a:pPr>
              <a:defRPr/>
            </a:pPr>
            <a:r>
              <a:rPr lang="en-US" sz="1600" kern="0" dirty="0">
                <a:solidFill>
                  <a:schemeClr val="accent2"/>
                </a:solidFill>
                <a:latin typeface="Open Sans" panose="020B0606030504020204" pitchFamily="34" charset="0"/>
                <a:ea typeface="Open Sans" panose="020B0606030504020204" pitchFamily="34" charset="0"/>
                <a:cs typeface="Open Sans" panose="020B0606030504020204" pitchFamily="34" charset="0"/>
              </a:rPr>
              <a:t>Real-time Testing</a:t>
            </a:r>
          </a:p>
        </p:txBody>
      </p:sp>
      <p:sp>
        <p:nvSpPr>
          <p:cNvPr id="21" name="TextBox 20">
            <a:extLst>
              <a:ext uri="{FF2B5EF4-FFF2-40B4-BE49-F238E27FC236}">
                <a16:creationId xmlns:a16="http://schemas.microsoft.com/office/drawing/2014/main" id="{D4983273-BCD0-4522-BCC1-EF8724E48417}"/>
              </a:ext>
            </a:extLst>
          </p:cNvPr>
          <p:cNvSpPr txBox="1"/>
          <p:nvPr/>
        </p:nvSpPr>
        <p:spPr>
          <a:xfrm>
            <a:off x="962420" y="1751159"/>
            <a:ext cx="2866368" cy="369332"/>
          </a:xfrm>
          <a:prstGeom prst="rect">
            <a:avLst/>
          </a:prstGeom>
          <a:noFill/>
        </p:spPr>
        <p:txBody>
          <a:bodyPr wrap="square" lIns="0" rIns="0" rtlCol="0" anchor="t">
            <a:spAutoFit/>
          </a:bodyPr>
          <a:lstStyle/>
          <a:p>
            <a:pPr>
              <a:defRPr/>
            </a:pPr>
            <a:r>
              <a:rPr lang="en-US" b="1" kern="0" dirty="0">
                <a:solidFill>
                  <a:schemeClr val="accent2"/>
                </a:solidFill>
                <a:latin typeface="Open Sans" panose="020B0606030504020204" pitchFamily="34" charset="0"/>
                <a:ea typeface="Open Sans" panose="020B0606030504020204" pitchFamily="34" charset="0"/>
                <a:cs typeface="Open Sans" panose="020B0606030504020204" pitchFamily="34" charset="0"/>
              </a:rPr>
              <a:t>March 2020</a:t>
            </a:r>
          </a:p>
        </p:txBody>
      </p:sp>
      <p:sp>
        <p:nvSpPr>
          <p:cNvPr id="22" name="TextBox 21">
            <a:extLst>
              <a:ext uri="{FF2B5EF4-FFF2-40B4-BE49-F238E27FC236}">
                <a16:creationId xmlns:a16="http://schemas.microsoft.com/office/drawing/2014/main" id="{57F5CEAA-4F52-456D-B994-6EECE5470FA3}"/>
              </a:ext>
            </a:extLst>
          </p:cNvPr>
          <p:cNvSpPr txBox="1"/>
          <p:nvPr/>
        </p:nvSpPr>
        <p:spPr>
          <a:xfrm>
            <a:off x="7411087" y="3357352"/>
            <a:ext cx="3230388" cy="584775"/>
          </a:xfrm>
          <a:prstGeom prst="rect">
            <a:avLst/>
          </a:prstGeom>
          <a:noFill/>
        </p:spPr>
        <p:txBody>
          <a:bodyPr wrap="square" lIns="0" rIns="0" rtlCol="0" anchor="t">
            <a:spAutoFit/>
          </a:bodyPr>
          <a:lstStyle/>
          <a:p>
            <a:pPr>
              <a:defRPr/>
            </a:pPr>
            <a:r>
              <a:rPr lang="en-US" sz="1600" kern="0" dirty="0">
                <a:solidFill>
                  <a:schemeClr val="accent2"/>
                </a:solidFill>
                <a:latin typeface="Open Sans" panose="020B0606030504020204" pitchFamily="34" charset="0"/>
                <a:ea typeface="Open Sans" panose="020B0606030504020204" pitchFamily="34" charset="0"/>
                <a:cs typeface="Open Sans" panose="020B0606030504020204" pitchFamily="34" charset="0"/>
              </a:rPr>
              <a:t>Malware Detection Model Release</a:t>
            </a:r>
          </a:p>
          <a:p>
            <a:pPr>
              <a:defRPr/>
            </a:pPr>
            <a:r>
              <a:rPr lang="en-US" sz="1600" kern="0" dirty="0">
                <a:solidFill>
                  <a:schemeClr val="accent2"/>
                </a:solidFill>
                <a:latin typeface="Open Sans" panose="020B0606030504020204" pitchFamily="34" charset="0"/>
                <a:ea typeface="Open Sans" panose="020B0606030504020204" pitchFamily="34" charset="0"/>
                <a:cs typeface="Open Sans" panose="020B0606030504020204" pitchFamily="34" charset="0"/>
              </a:rPr>
              <a:t>Malware Classification Model Release</a:t>
            </a:r>
          </a:p>
        </p:txBody>
      </p:sp>
      <p:sp>
        <p:nvSpPr>
          <p:cNvPr id="23" name="TextBox 22">
            <a:extLst>
              <a:ext uri="{FF2B5EF4-FFF2-40B4-BE49-F238E27FC236}">
                <a16:creationId xmlns:a16="http://schemas.microsoft.com/office/drawing/2014/main" id="{7CFDD045-EB03-428D-88C3-74F16D090188}"/>
              </a:ext>
            </a:extLst>
          </p:cNvPr>
          <p:cNvSpPr txBox="1"/>
          <p:nvPr/>
        </p:nvSpPr>
        <p:spPr>
          <a:xfrm>
            <a:off x="7415981" y="2961866"/>
            <a:ext cx="2866368" cy="369332"/>
          </a:xfrm>
          <a:prstGeom prst="rect">
            <a:avLst/>
          </a:prstGeom>
          <a:noFill/>
        </p:spPr>
        <p:txBody>
          <a:bodyPr wrap="square" lIns="0" rIns="0" rtlCol="0" anchor="t">
            <a:spAutoFit/>
          </a:bodyPr>
          <a:lstStyle/>
          <a:p>
            <a:pPr>
              <a:defRPr/>
            </a:pPr>
            <a:r>
              <a:rPr lang="en-US" b="1" kern="0" dirty="0">
                <a:solidFill>
                  <a:schemeClr val="accent2"/>
                </a:solidFill>
                <a:latin typeface="Open Sans" panose="020B0606030504020204" pitchFamily="34" charset="0"/>
                <a:ea typeface="Open Sans" panose="020B0606030504020204" pitchFamily="34" charset="0"/>
                <a:cs typeface="Open Sans" panose="020B0606030504020204" pitchFamily="34" charset="0"/>
              </a:rPr>
              <a:t>January 2020</a:t>
            </a:r>
          </a:p>
        </p:txBody>
      </p:sp>
      <p:cxnSp>
        <p:nvCxnSpPr>
          <p:cNvPr id="24" name="Straight Connector 23">
            <a:extLst>
              <a:ext uri="{FF2B5EF4-FFF2-40B4-BE49-F238E27FC236}">
                <a16:creationId xmlns:a16="http://schemas.microsoft.com/office/drawing/2014/main" id="{35E2A31E-7F14-4BB0-A0C1-B3A398944D89}"/>
              </a:ext>
            </a:extLst>
          </p:cNvPr>
          <p:cNvCxnSpPr>
            <a:cxnSpLocks/>
          </p:cNvCxnSpPr>
          <p:nvPr/>
        </p:nvCxnSpPr>
        <p:spPr>
          <a:xfrm flipH="1">
            <a:off x="5668136" y="3185830"/>
            <a:ext cx="1657574" cy="0"/>
          </a:xfrm>
          <a:prstGeom prst="line">
            <a:avLst/>
          </a:prstGeom>
          <a:ln w="1905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2886D0-A649-473F-836E-4BD06B1490E3}"/>
              </a:ext>
            </a:extLst>
          </p:cNvPr>
          <p:cNvCxnSpPr>
            <a:cxnSpLocks/>
          </p:cNvCxnSpPr>
          <p:nvPr/>
        </p:nvCxnSpPr>
        <p:spPr>
          <a:xfrm flipH="1">
            <a:off x="2537994" y="5224129"/>
            <a:ext cx="1289247" cy="0"/>
          </a:xfrm>
          <a:prstGeom prst="line">
            <a:avLst/>
          </a:prstGeom>
          <a:ln w="19050">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272ACDE-6272-4137-BE70-327F1589B0E4}"/>
              </a:ext>
            </a:extLst>
          </p:cNvPr>
          <p:cNvSpPr txBox="1"/>
          <p:nvPr/>
        </p:nvSpPr>
        <p:spPr>
          <a:xfrm>
            <a:off x="611030" y="5113449"/>
            <a:ext cx="2152315" cy="584775"/>
          </a:xfrm>
          <a:prstGeom prst="rect">
            <a:avLst/>
          </a:prstGeom>
          <a:noFill/>
        </p:spPr>
        <p:txBody>
          <a:bodyPr wrap="square" lIns="0" rIns="0" rtlCol="0" anchor="t">
            <a:spAutoFit/>
          </a:bodyPr>
          <a:lstStyle/>
          <a:p>
            <a:pPr>
              <a:defRPr/>
            </a:pPr>
            <a:r>
              <a:rPr lang="en-US" sz="1600" kern="0" dirty="0">
                <a:solidFill>
                  <a:schemeClr val="accent2"/>
                </a:solidFill>
                <a:latin typeface="Open Sans" panose="020B0606030504020204" pitchFamily="34" charset="0"/>
                <a:ea typeface="Open Sans" panose="020B0606030504020204" pitchFamily="34" charset="0"/>
                <a:cs typeface="Open Sans" panose="020B0606030504020204" pitchFamily="34" charset="0"/>
              </a:rPr>
              <a:t>Developed Network Analyzer</a:t>
            </a:r>
          </a:p>
        </p:txBody>
      </p:sp>
      <p:sp>
        <p:nvSpPr>
          <p:cNvPr id="28" name="TextBox 27">
            <a:extLst>
              <a:ext uri="{FF2B5EF4-FFF2-40B4-BE49-F238E27FC236}">
                <a16:creationId xmlns:a16="http://schemas.microsoft.com/office/drawing/2014/main" id="{1B9882E4-3F39-49D0-8D4C-C663DE494945}"/>
              </a:ext>
            </a:extLst>
          </p:cNvPr>
          <p:cNvSpPr txBox="1"/>
          <p:nvPr/>
        </p:nvSpPr>
        <p:spPr>
          <a:xfrm>
            <a:off x="611030" y="4750185"/>
            <a:ext cx="2152315" cy="369332"/>
          </a:xfrm>
          <a:prstGeom prst="rect">
            <a:avLst/>
          </a:prstGeom>
          <a:noFill/>
        </p:spPr>
        <p:txBody>
          <a:bodyPr wrap="square" lIns="0" rIns="0" rtlCol="0" anchor="t">
            <a:spAutoFit/>
          </a:bodyPr>
          <a:lstStyle/>
          <a:p>
            <a:pPr>
              <a:defRPr/>
            </a:pPr>
            <a:r>
              <a:rPr lang="en-US" b="1" kern="0" dirty="0">
                <a:solidFill>
                  <a:schemeClr val="accent2"/>
                </a:solidFill>
                <a:latin typeface="Open Sans" panose="020B0606030504020204" pitchFamily="34" charset="0"/>
                <a:ea typeface="Open Sans" panose="020B0606030504020204" pitchFamily="34" charset="0"/>
                <a:cs typeface="Open Sans" panose="020B0606030504020204" pitchFamily="34" charset="0"/>
              </a:rPr>
              <a:t>October 2019</a:t>
            </a:r>
          </a:p>
        </p:txBody>
      </p:sp>
      <p:sp>
        <p:nvSpPr>
          <p:cNvPr id="26" name="Slide Number Placeholder 25">
            <a:extLst>
              <a:ext uri="{FF2B5EF4-FFF2-40B4-BE49-F238E27FC236}">
                <a16:creationId xmlns:a16="http://schemas.microsoft.com/office/drawing/2014/main" id="{52C76D96-15B7-584A-8B1B-869936028D87}"/>
              </a:ext>
            </a:extLst>
          </p:cNvPr>
          <p:cNvSpPr>
            <a:spLocks noGrp="1"/>
          </p:cNvSpPr>
          <p:nvPr>
            <p:ph type="sldNum" sz="quarter" idx="12"/>
          </p:nvPr>
        </p:nvSpPr>
        <p:spPr/>
        <p:txBody>
          <a:bodyPr/>
          <a:lstStyle/>
          <a:p>
            <a:fld id="{3A495D69-FF42-7048-87A8-C1FF6C1028E7}" type="slidenum">
              <a:rPr lang="en-US" smtClean="0"/>
              <a:t>10</a:t>
            </a:fld>
            <a:endParaRPr lang="en-US"/>
          </a:p>
        </p:txBody>
      </p:sp>
    </p:spTree>
    <p:extLst>
      <p:ext uri="{BB962C8B-B14F-4D97-AF65-F5344CB8AC3E}">
        <p14:creationId xmlns:p14="http://schemas.microsoft.com/office/powerpoint/2010/main" val="2651287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B11EFBF-28B9-C844-8EE4-0E3CAC2CAB1B}"/>
              </a:ext>
            </a:extLst>
          </p:cNvPr>
          <p:cNvSpPr>
            <a:spLocks noGrp="1"/>
          </p:cNvSpPr>
          <p:nvPr>
            <p:ph type="ctrTitle"/>
          </p:nvPr>
        </p:nvSpPr>
        <p:spPr>
          <a:xfrm>
            <a:off x="3043403" y="162916"/>
            <a:ext cx="6105194" cy="2031055"/>
          </a:xfrm>
        </p:spPr>
        <p:txBody>
          <a:bodyPr>
            <a:normAutofit/>
          </a:bodyPr>
          <a:lstStyle/>
          <a:p>
            <a:r>
              <a:rPr lang="en-US" b="1" dirty="0" err="1">
                <a:solidFill>
                  <a:srgbClr val="FFFFFF"/>
                </a:solidFill>
              </a:rPr>
              <a:t>Malenator</a:t>
            </a:r>
            <a:endParaRPr lang="en-US" b="1" dirty="0">
              <a:solidFill>
                <a:srgbClr val="FFFFFF"/>
              </a:solidFill>
            </a:endParaRPr>
          </a:p>
        </p:txBody>
      </p:sp>
      <p:sp>
        <p:nvSpPr>
          <p:cNvPr id="3" name="Subtitle 2">
            <a:extLst>
              <a:ext uri="{FF2B5EF4-FFF2-40B4-BE49-F238E27FC236}">
                <a16:creationId xmlns:a16="http://schemas.microsoft.com/office/drawing/2014/main" id="{0D6CDF2C-03A5-E14C-9E88-4AA866071730}"/>
              </a:ext>
            </a:extLst>
          </p:cNvPr>
          <p:cNvSpPr>
            <a:spLocks noGrp="1"/>
          </p:cNvSpPr>
          <p:nvPr>
            <p:ph type="subTitle" idx="1"/>
          </p:nvPr>
        </p:nvSpPr>
        <p:spPr>
          <a:xfrm>
            <a:off x="3043403" y="2240039"/>
            <a:ext cx="6105194" cy="682079"/>
          </a:xfrm>
        </p:spPr>
        <p:txBody>
          <a:bodyPr>
            <a:noAutofit/>
          </a:bodyPr>
          <a:lstStyle/>
          <a:p>
            <a:r>
              <a:rPr lang="en-US" dirty="0">
                <a:solidFill>
                  <a:srgbClr val="FFFFFF"/>
                </a:solidFill>
                <a:ea typeface="+mn-lt"/>
                <a:cs typeface="+mn-lt"/>
              </a:rPr>
              <a:t>Network Based Intelligent Malware Detection</a:t>
            </a:r>
          </a:p>
          <a:p>
            <a:endParaRPr lang="en-US" dirty="0">
              <a:solidFill>
                <a:srgbClr val="FFFFFF"/>
              </a:solidFill>
              <a:cs typeface="Calibri"/>
            </a:endParaRPr>
          </a:p>
          <a:p>
            <a:endParaRPr lang="en-US" sz="1600" dirty="0">
              <a:solidFill>
                <a:srgbClr val="FFFFFF"/>
              </a:solidFill>
            </a:endParaRPr>
          </a:p>
          <a:p>
            <a:endParaRPr lang="en-US" sz="1600" dirty="0">
              <a:solidFill>
                <a:srgbClr val="FFFFFF"/>
              </a:solidFill>
            </a:endParaRPr>
          </a:p>
        </p:txBody>
      </p:sp>
      <p:sp>
        <p:nvSpPr>
          <p:cNvPr id="8" name="TextBox 7">
            <a:extLst>
              <a:ext uri="{FF2B5EF4-FFF2-40B4-BE49-F238E27FC236}">
                <a16:creationId xmlns:a16="http://schemas.microsoft.com/office/drawing/2014/main" id="{507C1A62-A4DB-B64F-B9AB-D67CD6C69D88}"/>
              </a:ext>
            </a:extLst>
          </p:cNvPr>
          <p:cNvSpPr txBox="1"/>
          <p:nvPr/>
        </p:nvSpPr>
        <p:spPr>
          <a:xfrm>
            <a:off x="3152397" y="4428394"/>
            <a:ext cx="2401824" cy="1200329"/>
          </a:xfrm>
          <a:prstGeom prst="rect">
            <a:avLst/>
          </a:prstGeom>
          <a:noFill/>
        </p:spPr>
        <p:txBody>
          <a:bodyPr wrap="square" rtlCol="0">
            <a:spAutoFit/>
          </a:bodyPr>
          <a:lstStyle/>
          <a:p>
            <a:pPr algn="ctr"/>
            <a:r>
              <a:rPr lang="en-US" dirty="0">
                <a:solidFill>
                  <a:srgbClr val="FFFFFF"/>
                </a:solidFill>
                <a:ea typeface="+mn-lt"/>
                <a:cs typeface="+mn-lt"/>
              </a:rPr>
              <a:t>David Han</a:t>
            </a:r>
          </a:p>
          <a:p>
            <a:pPr algn="ctr"/>
            <a:r>
              <a:rPr lang="en-US" dirty="0">
                <a:solidFill>
                  <a:srgbClr val="FFFFFF"/>
                </a:solidFill>
                <a:ea typeface="+mn-lt"/>
                <a:cs typeface="+mn-lt"/>
              </a:rPr>
              <a:t>Summer Analyst</a:t>
            </a:r>
          </a:p>
          <a:p>
            <a:pPr algn="ctr"/>
            <a:r>
              <a:rPr lang="en-US" dirty="0">
                <a:solidFill>
                  <a:srgbClr val="FFFFFF"/>
                </a:solidFill>
                <a:ea typeface="+mn-lt"/>
                <a:cs typeface="+mn-lt"/>
              </a:rPr>
              <a:t>Compliance Technology</a:t>
            </a:r>
          </a:p>
          <a:p>
            <a:pPr algn="ctr"/>
            <a:r>
              <a:rPr lang="en-US" dirty="0">
                <a:solidFill>
                  <a:srgbClr val="FFFFFF"/>
                </a:solidFill>
                <a:ea typeface="+mn-lt"/>
                <a:cs typeface="+mn-lt"/>
              </a:rPr>
              <a:t>HKU, Final Year</a:t>
            </a:r>
            <a:endParaRPr lang="en-US" dirty="0"/>
          </a:p>
        </p:txBody>
      </p:sp>
      <p:sp>
        <p:nvSpPr>
          <p:cNvPr id="11" name="TextBox 10">
            <a:extLst>
              <a:ext uri="{FF2B5EF4-FFF2-40B4-BE49-F238E27FC236}">
                <a16:creationId xmlns:a16="http://schemas.microsoft.com/office/drawing/2014/main" id="{3F42DC3C-F72F-0145-89CE-7E6F3444F318}"/>
              </a:ext>
            </a:extLst>
          </p:cNvPr>
          <p:cNvSpPr txBox="1"/>
          <p:nvPr/>
        </p:nvSpPr>
        <p:spPr>
          <a:xfrm>
            <a:off x="6582132" y="4428394"/>
            <a:ext cx="2401824" cy="1200329"/>
          </a:xfrm>
          <a:prstGeom prst="rect">
            <a:avLst/>
          </a:prstGeom>
          <a:noFill/>
        </p:spPr>
        <p:txBody>
          <a:bodyPr wrap="square" rtlCol="0">
            <a:spAutoFit/>
          </a:bodyPr>
          <a:lstStyle/>
          <a:p>
            <a:pPr algn="ctr"/>
            <a:r>
              <a:rPr lang="en-US" dirty="0">
                <a:solidFill>
                  <a:srgbClr val="FFFFFF"/>
                </a:solidFill>
                <a:ea typeface="+mn-lt"/>
                <a:cs typeface="+mn-lt"/>
              </a:rPr>
              <a:t>Piyush Jha</a:t>
            </a:r>
          </a:p>
          <a:p>
            <a:pPr algn="ctr"/>
            <a:r>
              <a:rPr lang="en-US" dirty="0">
                <a:solidFill>
                  <a:srgbClr val="FFFFFF"/>
                </a:solidFill>
                <a:ea typeface="+mn-lt"/>
                <a:cs typeface="+mn-lt"/>
              </a:rPr>
              <a:t>Summer Analyst</a:t>
            </a:r>
          </a:p>
          <a:p>
            <a:pPr algn="ctr"/>
            <a:r>
              <a:rPr lang="en-US" dirty="0">
                <a:solidFill>
                  <a:srgbClr val="FFFFFF"/>
                </a:solidFill>
                <a:ea typeface="+mn-lt"/>
                <a:cs typeface="+mn-lt"/>
              </a:rPr>
              <a:t>Data Intelligence</a:t>
            </a:r>
          </a:p>
          <a:p>
            <a:pPr algn="ctr"/>
            <a:r>
              <a:rPr lang="en-US" dirty="0">
                <a:solidFill>
                  <a:srgbClr val="FFFFFF"/>
                </a:solidFill>
                <a:ea typeface="+mn-lt"/>
                <a:cs typeface="+mn-lt"/>
              </a:rPr>
              <a:t>HKU, Final Year</a:t>
            </a:r>
            <a:endParaRPr lang="en-US" dirty="0"/>
          </a:p>
        </p:txBody>
      </p:sp>
      <p:pic>
        <p:nvPicPr>
          <p:cNvPr id="9" name="Picture Placeholder 4">
            <a:extLst>
              <a:ext uri="{FF2B5EF4-FFF2-40B4-BE49-F238E27FC236}">
                <a16:creationId xmlns:a16="http://schemas.microsoft.com/office/drawing/2014/main" id="{CDF2B655-112A-C740-B085-9852E471550D}"/>
              </a:ext>
            </a:extLst>
          </p:cNvPr>
          <p:cNvPicPr>
            <a:picLocks noChangeAspect="1"/>
          </p:cNvPicPr>
          <p:nvPr/>
        </p:nvPicPr>
        <p:blipFill rotWithShape="1">
          <a:blip r:embed="rId3"/>
          <a:srcRect/>
          <a:stretch/>
        </p:blipFill>
        <p:spPr>
          <a:xfrm>
            <a:off x="3607155" y="2805640"/>
            <a:ext cx="1492308" cy="1492308"/>
          </a:xfrm>
          <a:prstGeom prst="ellipse">
            <a:avLst/>
          </a:prstGeom>
          <a:ln w="57150">
            <a:solidFill>
              <a:schemeClr val="bg1">
                <a:lumMod val="95000"/>
              </a:schemeClr>
            </a:solidFill>
          </a:ln>
        </p:spPr>
      </p:pic>
      <p:pic>
        <p:nvPicPr>
          <p:cNvPr id="10" name="Picture Placeholder 12">
            <a:extLst>
              <a:ext uri="{FF2B5EF4-FFF2-40B4-BE49-F238E27FC236}">
                <a16:creationId xmlns:a16="http://schemas.microsoft.com/office/drawing/2014/main" id="{7F6FD8F3-34B9-7A48-A9A6-95015FAD7800}"/>
              </a:ext>
            </a:extLst>
          </p:cNvPr>
          <p:cNvPicPr>
            <a:picLocks noChangeAspect="1"/>
          </p:cNvPicPr>
          <p:nvPr/>
        </p:nvPicPr>
        <p:blipFill rotWithShape="1">
          <a:blip r:embed="rId4"/>
          <a:srcRect/>
          <a:stretch/>
        </p:blipFill>
        <p:spPr>
          <a:xfrm>
            <a:off x="6894590" y="2768566"/>
            <a:ext cx="1510731" cy="1529382"/>
          </a:xfrm>
          <a:prstGeom prst="ellipse">
            <a:avLst/>
          </a:prstGeom>
          <a:ln w="57150">
            <a:solidFill>
              <a:schemeClr val="bg1">
                <a:lumMod val="95000"/>
              </a:schemeClr>
            </a:solidFill>
          </a:ln>
        </p:spPr>
      </p:pic>
      <p:sp>
        <p:nvSpPr>
          <p:cNvPr id="20" name="Freeform 5">
            <a:extLst>
              <a:ext uri="{FF2B5EF4-FFF2-40B4-BE49-F238E27FC236}">
                <a16:creationId xmlns:a16="http://schemas.microsoft.com/office/drawing/2014/main" id="{6873D4A8-9EE3-CF4F-BAD8-7496E9B0B04A}"/>
              </a:ext>
            </a:extLst>
          </p:cNvPr>
          <p:cNvSpPr>
            <a:spLocks noEditPoints="1"/>
          </p:cNvSpPr>
          <p:nvPr/>
        </p:nvSpPr>
        <p:spPr bwMode="auto">
          <a:xfrm>
            <a:off x="5693094" y="3488681"/>
            <a:ext cx="667810" cy="423132"/>
          </a:xfrm>
          <a:custGeom>
            <a:avLst/>
            <a:gdLst>
              <a:gd name="T0" fmla="*/ 5481 w 6000"/>
              <a:gd name="T1" fmla="*/ 1116 h 3810"/>
              <a:gd name="T2" fmla="*/ 4111 w 6000"/>
              <a:gd name="T3" fmla="*/ 1116 h 3810"/>
              <a:gd name="T4" fmla="*/ 3998 w 6000"/>
              <a:gd name="T5" fmla="*/ 1914 h 3810"/>
              <a:gd name="T6" fmla="*/ 3862 w 6000"/>
              <a:gd name="T7" fmla="*/ 868 h 3810"/>
              <a:gd name="T8" fmla="*/ 2126 w 6000"/>
              <a:gd name="T9" fmla="*/ 868 h 3810"/>
              <a:gd name="T10" fmla="*/ 1996 w 6000"/>
              <a:gd name="T11" fmla="*/ 1910 h 3810"/>
              <a:gd name="T12" fmla="*/ 1888 w 6000"/>
              <a:gd name="T13" fmla="*/ 1117 h 3810"/>
              <a:gd name="T14" fmla="*/ 518 w 6000"/>
              <a:gd name="T15" fmla="*/ 1117 h 3810"/>
              <a:gd name="T16" fmla="*/ 0 w 6000"/>
              <a:gd name="T17" fmla="*/ 2814 h 3810"/>
              <a:gd name="T18" fmla="*/ 5 w 6000"/>
              <a:gd name="T19" fmla="*/ 2897 h 3810"/>
              <a:gd name="T20" fmla="*/ 1444 w 6000"/>
              <a:gd name="T21" fmla="*/ 3098 h 3810"/>
              <a:gd name="T22" fmla="*/ 2075 w 6000"/>
              <a:gd name="T23" fmla="*/ 3810 h 3810"/>
              <a:gd name="T24" fmla="*/ 4547 w 6000"/>
              <a:gd name="T25" fmla="*/ 3178 h 3810"/>
              <a:gd name="T26" fmla="*/ 4534 w 6000"/>
              <a:gd name="T27" fmla="*/ 2897 h 3810"/>
              <a:gd name="T28" fmla="*/ 6000 w 6000"/>
              <a:gd name="T29" fmla="*/ 2892 h 3810"/>
              <a:gd name="T30" fmla="*/ 5189 w 6000"/>
              <a:gd name="T31" fmla="*/ 1676 h 3810"/>
              <a:gd name="T32" fmla="*/ 4796 w 6000"/>
              <a:gd name="T33" fmla="*/ 620 h 3810"/>
              <a:gd name="T34" fmla="*/ 4806 w 6000"/>
              <a:gd name="T35" fmla="*/ 1610 h 3810"/>
              <a:gd name="T36" fmla="*/ 4787 w 6000"/>
              <a:gd name="T37" fmla="*/ 1610 h 3810"/>
              <a:gd name="T38" fmla="*/ 2314 w 6000"/>
              <a:gd name="T39" fmla="*/ 868 h 3810"/>
              <a:gd name="T40" fmla="*/ 3670 w 6000"/>
              <a:gd name="T41" fmla="*/ 868 h 3810"/>
              <a:gd name="T42" fmla="*/ 2992 w 6000"/>
              <a:gd name="T43" fmla="*/ 1545 h 3810"/>
              <a:gd name="T44" fmla="*/ 2314 w 6000"/>
              <a:gd name="T45" fmla="*/ 868 h 3810"/>
              <a:gd name="T46" fmla="*/ 1199 w 6000"/>
              <a:gd name="T47" fmla="*/ 620 h 3810"/>
              <a:gd name="T48" fmla="*/ 1209 w 6000"/>
              <a:gd name="T49" fmla="*/ 1610 h 3810"/>
              <a:gd name="T50" fmla="*/ 1190 w 6000"/>
              <a:gd name="T51" fmla="*/ 1610 h 3810"/>
              <a:gd name="T52" fmla="*/ 1490 w 6000"/>
              <a:gd name="T53" fmla="*/ 2706 h 3810"/>
              <a:gd name="T54" fmla="*/ 1192 w 6000"/>
              <a:gd name="T55" fmla="*/ 1800 h 3810"/>
              <a:gd name="T56" fmla="*/ 1206 w 6000"/>
              <a:gd name="T57" fmla="*/ 1800 h 3810"/>
              <a:gd name="T58" fmla="*/ 1490 w 6000"/>
              <a:gd name="T59" fmla="*/ 2706 h 3810"/>
              <a:gd name="T60" fmla="*/ 3913 w 6000"/>
              <a:gd name="T61" fmla="*/ 3620 h 3810"/>
              <a:gd name="T62" fmla="*/ 1631 w 6000"/>
              <a:gd name="T63" fmla="*/ 3178 h 3810"/>
              <a:gd name="T64" fmla="*/ 2953 w 6000"/>
              <a:gd name="T65" fmla="*/ 1736 h 3810"/>
              <a:gd name="T66" fmla="*/ 3033 w 6000"/>
              <a:gd name="T67" fmla="*/ 1736 h 3810"/>
              <a:gd name="T68" fmla="*/ 4355 w 6000"/>
              <a:gd name="T69" fmla="*/ 3178 h 3810"/>
              <a:gd name="T70" fmla="*/ 4136 w 6000"/>
              <a:gd name="T71" fmla="*/ 2046 h 3810"/>
              <a:gd name="T72" fmla="*/ 4796 w 6000"/>
              <a:gd name="T73" fmla="*/ 1800 h 3810"/>
              <a:gd name="T74" fmla="*/ 5803 w 6000"/>
              <a:gd name="T75" fmla="*/ 2706 h 3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0" h="3810">
                <a:moveTo>
                  <a:pt x="5189" y="1676"/>
                </a:moveTo>
                <a:cubicBezTo>
                  <a:pt x="5365" y="1553"/>
                  <a:pt x="5481" y="1348"/>
                  <a:pt x="5481" y="1116"/>
                </a:cubicBezTo>
                <a:cubicBezTo>
                  <a:pt x="5481" y="737"/>
                  <a:pt x="5175" y="431"/>
                  <a:pt x="4796" y="431"/>
                </a:cubicBezTo>
                <a:cubicBezTo>
                  <a:pt x="4417" y="431"/>
                  <a:pt x="4111" y="737"/>
                  <a:pt x="4111" y="1116"/>
                </a:cubicBezTo>
                <a:cubicBezTo>
                  <a:pt x="4111" y="1348"/>
                  <a:pt x="4226" y="1553"/>
                  <a:pt x="4403" y="1676"/>
                </a:cubicBezTo>
                <a:cubicBezTo>
                  <a:pt x="4252" y="1729"/>
                  <a:pt x="4115" y="1809"/>
                  <a:pt x="3998" y="1914"/>
                </a:cubicBezTo>
                <a:cubicBezTo>
                  <a:pt x="3838" y="1777"/>
                  <a:pt x="3649" y="1673"/>
                  <a:pt x="3443" y="1611"/>
                </a:cubicBezTo>
                <a:cubicBezTo>
                  <a:pt x="3693" y="1459"/>
                  <a:pt x="3862" y="1183"/>
                  <a:pt x="3862" y="868"/>
                </a:cubicBezTo>
                <a:cubicBezTo>
                  <a:pt x="3862" y="388"/>
                  <a:pt x="3474" y="0"/>
                  <a:pt x="2994" y="0"/>
                </a:cubicBezTo>
                <a:cubicBezTo>
                  <a:pt x="2514" y="0"/>
                  <a:pt x="2126" y="390"/>
                  <a:pt x="2126" y="868"/>
                </a:cubicBezTo>
                <a:cubicBezTo>
                  <a:pt x="2126" y="1183"/>
                  <a:pt x="2294" y="1459"/>
                  <a:pt x="2545" y="1611"/>
                </a:cubicBezTo>
                <a:cubicBezTo>
                  <a:pt x="2341" y="1673"/>
                  <a:pt x="2155" y="1776"/>
                  <a:pt x="1996" y="1910"/>
                </a:cubicBezTo>
                <a:cubicBezTo>
                  <a:pt x="1879" y="1808"/>
                  <a:pt x="1744" y="1729"/>
                  <a:pt x="1596" y="1678"/>
                </a:cubicBezTo>
                <a:cubicBezTo>
                  <a:pt x="1771" y="1554"/>
                  <a:pt x="1888" y="1349"/>
                  <a:pt x="1888" y="1117"/>
                </a:cubicBezTo>
                <a:cubicBezTo>
                  <a:pt x="1888" y="739"/>
                  <a:pt x="1581" y="432"/>
                  <a:pt x="1203" y="432"/>
                </a:cubicBezTo>
                <a:cubicBezTo>
                  <a:pt x="824" y="432"/>
                  <a:pt x="518" y="739"/>
                  <a:pt x="518" y="1117"/>
                </a:cubicBezTo>
                <a:cubicBezTo>
                  <a:pt x="518" y="1349"/>
                  <a:pt x="633" y="1554"/>
                  <a:pt x="810" y="1678"/>
                </a:cubicBezTo>
                <a:cubicBezTo>
                  <a:pt x="338" y="1840"/>
                  <a:pt x="0" y="2288"/>
                  <a:pt x="0" y="2814"/>
                </a:cubicBezTo>
                <a:cubicBezTo>
                  <a:pt x="0" y="2892"/>
                  <a:pt x="0" y="2892"/>
                  <a:pt x="0" y="2892"/>
                </a:cubicBezTo>
                <a:cubicBezTo>
                  <a:pt x="0" y="2895"/>
                  <a:pt x="2" y="2897"/>
                  <a:pt x="5" y="2897"/>
                </a:cubicBezTo>
                <a:cubicBezTo>
                  <a:pt x="1457" y="2897"/>
                  <a:pt x="1457" y="2897"/>
                  <a:pt x="1457" y="2897"/>
                </a:cubicBezTo>
                <a:cubicBezTo>
                  <a:pt x="1448" y="2962"/>
                  <a:pt x="1444" y="3030"/>
                  <a:pt x="1444" y="3098"/>
                </a:cubicBezTo>
                <a:cubicBezTo>
                  <a:pt x="1444" y="3178"/>
                  <a:pt x="1444" y="3178"/>
                  <a:pt x="1444" y="3178"/>
                </a:cubicBezTo>
                <a:cubicBezTo>
                  <a:pt x="1444" y="3527"/>
                  <a:pt x="1726" y="3810"/>
                  <a:pt x="2075" y="3810"/>
                </a:cubicBezTo>
                <a:cubicBezTo>
                  <a:pt x="3915" y="3810"/>
                  <a:pt x="3915" y="3810"/>
                  <a:pt x="3915" y="3810"/>
                </a:cubicBezTo>
                <a:cubicBezTo>
                  <a:pt x="4264" y="3810"/>
                  <a:pt x="4547" y="3527"/>
                  <a:pt x="4547" y="3178"/>
                </a:cubicBezTo>
                <a:cubicBezTo>
                  <a:pt x="4547" y="3098"/>
                  <a:pt x="4547" y="3098"/>
                  <a:pt x="4547" y="3098"/>
                </a:cubicBezTo>
                <a:cubicBezTo>
                  <a:pt x="4547" y="3030"/>
                  <a:pt x="4542" y="2962"/>
                  <a:pt x="4534" y="2897"/>
                </a:cubicBezTo>
                <a:cubicBezTo>
                  <a:pt x="5995" y="2897"/>
                  <a:pt x="5995" y="2897"/>
                  <a:pt x="5995" y="2897"/>
                </a:cubicBezTo>
                <a:cubicBezTo>
                  <a:pt x="5998" y="2897"/>
                  <a:pt x="6000" y="2895"/>
                  <a:pt x="6000" y="2892"/>
                </a:cubicBezTo>
                <a:cubicBezTo>
                  <a:pt x="6000" y="2814"/>
                  <a:pt x="6000" y="2814"/>
                  <a:pt x="6000" y="2814"/>
                </a:cubicBezTo>
                <a:cubicBezTo>
                  <a:pt x="5998" y="2287"/>
                  <a:pt x="5660" y="1839"/>
                  <a:pt x="5189" y="1676"/>
                </a:cubicBezTo>
                <a:close/>
                <a:moveTo>
                  <a:pt x="4301" y="1115"/>
                </a:moveTo>
                <a:cubicBezTo>
                  <a:pt x="4301" y="842"/>
                  <a:pt x="4523" y="620"/>
                  <a:pt x="4796" y="620"/>
                </a:cubicBezTo>
                <a:cubicBezTo>
                  <a:pt x="5069" y="620"/>
                  <a:pt x="5291" y="842"/>
                  <a:pt x="5291" y="1115"/>
                </a:cubicBezTo>
                <a:cubicBezTo>
                  <a:pt x="5291" y="1384"/>
                  <a:pt x="5074" y="1604"/>
                  <a:pt x="4806" y="1610"/>
                </a:cubicBezTo>
                <a:cubicBezTo>
                  <a:pt x="4802" y="1610"/>
                  <a:pt x="4800" y="1610"/>
                  <a:pt x="4796" y="1610"/>
                </a:cubicBezTo>
                <a:cubicBezTo>
                  <a:pt x="4793" y="1610"/>
                  <a:pt x="4790" y="1610"/>
                  <a:pt x="4787" y="1610"/>
                </a:cubicBezTo>
                <a:cubicBezTo>
                  <a:pt x="4517" y="1605"/>
                  <a:pt x="4301" y="1386"/>
                  <a:pt x="4301" y="1115"/>
                </a:cubicBezTo>
                <a:close/>
                <a:moveTo>
                  <a:pt x="2314" y="868"/>
                </a:moveTo>
                <a:cubicBezTo>
                  <a:pt x="2314" y="494"/>
                  <a:pt x="2618" y="190"/>
                  <a:pt x="2992" y="190"/>
                </a:cubicBezTo>
                <a:cubicBezTo>
                  <a:pt x="3366" y="190"/>
                  <a:pt x="3670" y="494"/>
                  <a:pt x="3670" y="868"/>
                </a:cubicBezTo>
                <a:cubicBezTo>
                  <a:pt x="3670" y="1229"/>
                  <a:pt x="3386" y="1525"/>
                  <a:pt x="3031" y="1545"/>
                </a:cubicBezTo>
                <a:cubicBezTo>
                  <a:pt x="3018" y="1545"/>
                  <a:pt x="3005" y="1545"/>
                  <a:pt x="2992" y="1545"/>
                </a:cubicBezTo>
                <a:cubicBezTo>
                  <a:pt x="2979" y="1545"/>
                  <a:pt x="2966" y="1545"/>
                  <a:pt x="2953" y="1545"/>
                </a:cubicBezTo>
                <a:cubicBezTo>
                  <a:pt x="2598" y="1525"/>
                  <a:pt x="2314" y="1229"/>
                  <a:pt x="2314" y="868"/>
                </a:cubicBezTo>
                <a:close/>
                <a:moveTo>
                  <a:pt x="704" y="1115"/>
                </a:moveTo>
                <a:cubicBezTo>
                  <a:pt x="704" y="842"/>
                  <a:pt x="926" y="620"/>
                  <a:pt x="1199" y="620"/>
                </a:cubicBezTo>
                <a:cubicBezTo>
                  <a:pt x="1472" y="620"/>
                  <a:pt x="1694" y="842"/>
                  <a:pt x="1694" y="1115"/>
                </a:cubicBezTo>
                <a:cubicBezTo>
                  <a:pt x="1694" y="1384"/>
                  <a:pt x="1477" y="1604"/>
                  <a:pt x="1209" y="1610"/>
                </a:cubicBezTo>
                <a:cubicBezTo>
                  <a:pt x="1205" y="1610"/>
                  <a:pt x="1203" y="1610"/>
                  <a:pt x="1199" y="1610"/>
                </a:cubicBezTo>
                <a:cubicBezTo>
                  <a:pt x="1195" y="1610"/>
                  <a:pt x="1193" y="1610"/>
                  <a:pt x="1190" y="1610"/>
                </a:cubicBezTo>
                <a:cubicBezTo>
                  <a:pt x="921" y="1605"/>
                  <a:pt x="704" y="1386"/>
                  <a:pt x="704" y="1115"/>
                </a:cubicBezTo>
                <a:close/>
                <a:moveTo>
                  <a:pt x="1490" y="2706"/>
                </a:moveTo>
                <a:cubicBezTo>
                  <a:pt x="192" y="2706"/>
                  <a:pt x="192" y="2706"/>
                  <a:pt x="192" y="2706"/>
                </a:cubicBezTo>
                <a:cubicBezTo>
                  <a:pt x="246" y="2200"/>
                  <a:pt x="673" y="1803"/>
                  <a:pt x="1192" y="1800"/>
                </a:cubicBezTo>
                <a:cubicBezTo>
                  <a:pt x="1194" y="1800"/>
                  <a:pt x="1197" y="1800"/>
                  <a:pt x="1199" y="1800"/>
                </a:cubicBezTo>
                <a:cubicBezTo>
                  <a:pt x="1201" y="1800"/>
                  <a:pt x="1204" y="1800"/>
                  <a:pt x="1206" y="1800"/>
                </a:cubicBezTo>
                <a:cubicBezTo>
                  <a:pt x="1453" y="1801"/>
                  <a:pt x="1679" y="1893"/>
                  <a:pt x="1853" y="2041"/>
                </a:cubicBezTo>
                <a:cubicBezTo>
                  <a:pt x="1682" y="2226"/>
                  <a:pt x="1555" y="2454"/>
                  <a:pt x="1490" y="2706"/>
                </a:cubicBezTo>
                <a:close/>
                <a:moveTo>
                  <a:pt x="4355" y="3178"/>
                </a:moveTo>
                <a:cubicBezTo>
                  <a:pt x="4355" y="3422"/>
                  <a:pt x="4156" y="3620"/>
                  <a:pt x="3913" y="3620"/>
                </a:cubicBezTo>
                <a:cubicBezTo>
                  <a:pt x="2073" y="3620"/>
                  <a:pt x="2073" y="3620"/>
                  <a:pt x="2073" y="3620"/>
                </a:cubicBezTo>
                <a:cubicBezTo>
                  <a:pt x="1829" y="3620"/>
                  <a:pt x="1631" y="3422"/>
                  <a:pt x="1631" y="3178"/>
                </a:cubicBezTo>
                <a:cubicBezTo>
                  <a:pt x="1631" y="3098"/>
                  <a:pt x="1631" y="3098"/>
                  <a:pt x="1631" y="3098"/>
                </a:cubicBezTo>
                <a:cubicBezTo>
                  <a:pt x="1631" y="2360"/>
                  <a:pt x="2220" y="1757"/>
                  <a:pt x="2953" y="1736"/>
                </a:cubicBezTo>
                <a:cubicBezTo>
                  <a:pt x="2966" y="1737"/>
                  <a:pt x="2980" y="1737"/>
                  <a:pt x="2993" y="1737"/>
                </a:cubicBezTo>
                <a:cubicBezTo>
                  <a:pt x="3006" y="1737"/>
                  <a:pt x="3020" y="1737"/>
                  <a:pt x="3033" y="1736"/>
                </a:cubicBezTo>
                <a:cubicBezTo>
                  <a:pt x="3766" y="1757"/>
                  <a:pt x="4355" y="2360"/>
                  <a:pt x="4355" y="3098"/>
                </a:cubicBezTo>
                <a:lnTo>
                  <a:pt x="4355" y="3178"/>
                </a:lnTo>
                <a:close/>
                <a:moveTo>
                  <a:pt x="4496" y="2706"/>
                </a:moveTo>
                <a:cubicBezTo>
                  <a:pt x="4431" y="2455"/>
                  <a:pt x="4306" y="2231"/>
                  <a:pt x="4136" y="2046"/>
                </a:cubicBezTo>
                <a:cubicBezTo>
                  <a:pt x="4312" y="1894"/>
                  <a:pt x="4540" y="1802"/>
                  <a:pt x="4789" y="1800"/>
                </a:cubicBezTo>
                <a:cubicBezTo>
                  <a:pt x="4791" y="1800"/>
                  <a:pt x="4794" y="1800"/>
                  <a:pt x="4796" y="1800"/>
                </a:cubicBezTo>
                <a:cubicBezTo>
                  <a:pt x="4799" y="1800"/>
                  <a:pt x="4801" y="1800"/>
                  <a:pt x="4803" y="1800"/>
                </a:cubicBezTo>
                <a:cubicBezTo>
                  <a:pt x="5322" y="1803"/>
                  <a:pt x="5750" y="2200"/>
                  <a:pt x="5803" y="2706"/>
                </a:cubicBezTo>
                <a:lnTo>
                  <a:pt x="4496" y="270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4" name="Slide Number Placeholder 3">
            <a:extLst>
              <a:ext uri="{FF2B5EF4-FFF2-40B4-BE49-F238E27FC236}">
                <a16:creationId xmlns:a16="http://schemas.microsoft.com/office/drawing/2014/main" id="{E2CD6E2D-D052-8F49-A927-BF834BD687AD}"/>
              </a:ext>
            </a:extLst>
          </p:cNvPr>
          <p:cNvSpPr>
            <a:spLocks noGrp="1"/>
          </p:cNvSpPr>
          <p:nvPr>
            <p:ph type="sldNum" sz="quarter" idx="12"/>
          </p:nvPr>
        </p:nvSpPr>
        <p:spPr/>
        <p:txBody>
          <a:bodyPr/>
          <a:lstStyle/>
          <a:p>
            <a:fld id="{3A495D69-FF42-7048-87A8-C1FF6C1028E7}" type="slidenum">
              <a:rPr lang="en-US" smtClean="0"/>
              <a:t>11</a:t>
            </a:fld>
            <a:endParaRPr lang="en-US"/>
          </a:p>
        </p:txBody>
      </p:sp>
    </p:spTree>
    <p:extLst>
      <p:ext uri="{BB962C8B-B14F-4D97-AF65-F5344CB8AC3E}">
        <p14:creationId xmlns:p14="http://schemas.microsoft.com/office/powerpoint/2010/main" val="761180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3D0103E-0DC8-8D49-A225-E8B16800A552}"/>
              </a:ext>
            </a:extLst>
          </p:cNvPr>
          <p:cNvPicPr>
            <a:picLocks noChangeAspect="1"/>
          </p:cNvPicPr>
          <p:nvPr/>
        </p:nvPicPr>
        <p:blipFill>
          <a:blip r:embed="rId2"/>
          <a:stretch>
            <a:fillRect/>
          </a:stretch>
        </p:blipFill>
        <p:spPr>
          <a:xfrm>
            <a:off x="443211" y="346167"/>
            <a:ext cx="3177892" cy="1588946"/>
          </a:xfrm>
          <a:prstGeom prst="rect">
            <a:avLst/>
          </a:prstGeom>
        </p:spPr>
      </p:pic>
      <p:pic>
        <p:nvPicPr>
          <p:cNvPr id="8" name="Picture 7">
            <a:extLst>
              <a:ext uri="{FF2B5EF4-FFF2-40B4-BE49-F238E27FC236}">
                <a16:creationId xmlns:a16="http://schemas.microsoft.com/office/drawing/2014/main" id="{AE9DE500-7CC3-1F4A-8492-5BBA371BA595}"/>
              </a:ext>
            </a:extLst>
          </p:cNvPr>
          <p:cNvPicPr>
            <a:picLocks noChangeAspect="1"/>
          </p:cNvPicPr>
          <p:nvPr/>
        </p:nvPicPr>
        <p:blipFill>
          <a:blip r:embed="rId3"/>
          <a:stretch>
            <a:fillRect/>
          </a:stretch>
        </p:blipFill>
        <p:spPr>
          <a:xfrm>
            <a:off x="4384208" y="725951"/>
            <a:ext cx="3251032" cy="788375"/>
          </a:xfrm>
          <a:prstGeom prst="rect">
            <a:avLst/>
          </a:prstGeom>
        </p:spPr>
      </p:pic>
      <p:pic>
        <p:nvPicPr>
          <p:cNvPr id="6" name="Picture 5">
            <a:extLst>
              <a:ext uri="{FF2B5EF4-FFF2-40B4-BE49-F238E27FC236}">
                <a16:creationId xmlns:a16="http://schemas.microsoft.com/office/drawing/2014/main" id="{1F706A8A-5098-0B40-AED2-C9D7DDD1F33A}"/>
              </a:ext>
            </a:extLst>
          </p:cNvPr>
          <p:cNvPicPr>
            <a:picLocks noChangeAspect="1"/>
          </p:cNvPicPr>
          <p:nvPr/>
        </p:nvPicPr>
        <p:blipFill>
          <a:blip r:embed="rId4"/>
          <a:stretch>
            <a:fillRect/>
          </a:stretch>
        </p:blipFill>
        <p:spPr>
          <a:xfrm>
            <a:off x="418011" y="2771713"/>
            <a:ext cx="3228290" cy="1323598"/>
          </a:xfrm>
          <a:prstGeom prst="rect">
            <a:avLst/>
          </a:prstGeom>
        </p:spPr>
      </p:pic>
      <p:pic>
        <p:nvPicPr>
          <p:cNvPr id="4" name="Picture 3">
            <a:extLst>
              <a:ext uri="{FF2B5EF4-FFF2-40B4-BE49-F238E27FC236}">
                <a16:creationId xmlns:a16="http://schemas.microsoft.com/office/drawing/2014/main" id="{4D7507FF-2EC6-7843-9447-31FAFA0A961C}"/>
              </a:ext>
            </a:extLst>
          </p:cNvPr>
          <p:cNvPicPr>
            <a:picLocks noChangeAspect="1"/>
          </p:cNvPicPr>
          <p:nvPr/>
        </p:nvPicPr>
        <p:blipFill>
          <a:blip r:embed="rId5"/>
          <a:stretch>
            <a:fillRect/>
          </a:stretch>
        </p:blipFill>
        <p:spPr>
          <a:xfrm>
            <a:off x="417689" y="5238002"/>
            <a:ext cx="3225770" cy="967731"/>
          </a:xfrm>
          <a:prstGeom prst="rect">
            <a:avLst/>
          </a:prstGeom>
        </p:spPr>
      </p:pic>
      <p:pic>
        <p:nvPicPr>
          <p:cNvPr id="3" name="Picture 2">
            <a:extLst>
              <a:ext uri="{FF2B5EF4-FFF2-40B4-BE49-F238E27FC236}">
                <a16:creationId xmlns:a16="http://schemas.microsoft.com/office/drawing/2014/main" id="{8B2285B8-91CC-C049-B12D-90C9182EE660}"/>
              </a:ext>
            </a:extLst>
          </p:cNvPr>
          <p:cNvPicPr>
            <a:picLocks noChangeAspect="1"/>
          </p:cNvPicPr>
          <p:nvPr/>
        </p:nvPicPr>
        <p:blipFill>
          <a:blip r:embed="rId6"/>
          <a:stretch>
            <a:fillRect/>
          </a:stretch>
        </p:blipFill>
        <p:spPr>
          <a:xfrm>
            <a:off x="4632364" y="4930535"/>
            <a:ext cx="2814333" cy="1581298"/>
          </a:xfrm>
          <a:prstGeom prst="rect">
            <a:avLst/>
          </a:prstGeom>
        </p:spPr>
      </p:pic>
      <p:sp>
        <p:nvSpPr>
          <p:cNvPr id="14" name="Rectangle 13">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680"/>
            <a:ext cx="4236873"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E20C08CC-2497-8C47-A04F-088A0E75900F}"/>
              </a:ext>
            </a:extLst>
          </p:cNvPr>
          <p:cNvSpPr>
            <a:spLocks noGrp="1"/>
          </p:cNvSpPr>
          <p:nvPr>
            <p:ph type="title"/>
          </p:nvPr>
        </p:nvSpPr>
        <p:spPr>
          <a:xfrm>
            <a:off x="8282152" y="1010485"/>
            <a:ext cx="2840391" cy="3353959"/>
          </a:xfrm>
        </p:spPr>
        <p:txBody>
          <a:bodyPr vert="horz" lIns="91440" tIns="45720" rIns="91440" bIns="45720" rtlCol="0" anchor="b">
            <a:normAutofit/>
          </a:bodyPr>
          <a:lstStyle/>
          <a:p>
            <a:r>
              <a:rPr lang="en-US" kern="1200">
                <a:solidFill>
                  <a:srgbClr val="FFFFFF"/>
                </a:solidFill>
                <a:latin typeface="+mj-lt"/>
                <a:ea typeface="+mj-ea"/>
                <a:cs typeface="+mj-cs"/>
              </a:rPr>
              <a:t>The Status Quo: Malware Detection Today</a:t>
            </a:r>
          </a:p>
        </p:txBody>
      </p:sp>
      <p:cxnSp>
        <p:nvCxnSpPr>
          <p:cNvPr id="16" name="Straight Connector 15">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802074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571549"/>
            <a:ext cx="8113985"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7F758E6-BA36-FE46-A4C1-F32B73DF3C8C}"/>
              </a:ext>
            </a:extLst>
          </p:cNvPr>
          <p:cNvPicPr>
            <a:picLocks noChangeAspect="1"/>
          </p:cNvPicPr>
          <p:nvPr/>
        </p:nvPicPr>
        <p:blipFill>
          <a:blip r:embed="rId7"/>
          <a:stretch>
            <a:fillRect/>
          </a:stretch>
        </p:blipFill>
        <p:spPr>
          <a:xfrm>
            <a:off x="4515225" y="2636436"/>
            <a:ext cx="3048616" cy="1714847"/>
          </a:xfrm>
          <a:prstGeom prst="rect">
            <a:avLst/>
          </a:prstGeom>
        </p:spPr>
      </p:pic>
      <p:cxnSp>
        <p:nvCxnSpPr>
          <p:cNvPr id="24" name="Straight Connector 23">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45715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32CF2A63-97F3-4D42-BC5D-4AF51C130EF2}"/>
              </a:ext>
            </a:extLst>
          </p:cNvPr>
          <p:cNvSpPr>
            <a:spLocks noGrp="1"/>
          </p:cNvSpPr>
          <p:nvPr>
            <p:ph type="sldNum" sz="quarter" idx="12"/>
          </p:nvPr>
        </p:nvSpPr>
        <p:spPr/>
        <p:txBody>
          <a:bodyPr/>
          <a:lstStyle/>
          <a:p>
            <a:fld id="{3A495D69-FF42-7048-87A8-C1FF6C1028E7}" type="slidenum">
              <a:rPr lang="en-US" smtClean="0"/>
              <a:t>2</a:t>
            </a:fld>
            <a:endParaRPr lang="en-US"/>
          </a:p>
        </p:txBody>
      </p:sp>
    </p:spTree>
    <p:extLst>
      <p:ext uri="{BB962C8B-B14F-4D97-AF65-F5344CB8AC3E}">
        <p14:creationId xmlns:p14="http://schemas.microsoft.com/office/powerpoint/2010/main" val="3946494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B7E090-7727-2145-AC81-AD6347F7F0AA}"/>
              </a:ext>
            </a:extLst>
          </p:cNvPr>
          <p:cNvSpPr>
            <a:spLocks noGrp="1"/>
          </p:cNvSpPr>
          <p:nvPr>
            <p:ph type="title"/>
          </p:nvPr>
        </p:nvSpPr>
        <p:spPr>
          <a:xfrm>
            <a:off x="863029" y="1012004"/>
            <a:ext cx="3416158" cy="4795408"/>
          </a:xfrm>
        </p:spPr>
        <p:txBody>
          <a:bodyPr>
            <a:normAutofit/>
          </a:bodyPr>
          <a:lstStyle/>
          <a:p>
            <a:r>
              <a:rPr lang="en-US">
                <a:solidFill>
                  <a:srgbClr val="FFFFFF"/>
                </a:solidFill>
              </a:rPr>
              <a:t>Challenges: Drawbacks of the Status Quo</a:t>
            </a:r>
          </a:p>
        </p:txBody>
      </p:sp>
      <p:graphicFrame>
        <p:nvGraphicFramePr>
          <p:cNvPr id="5" name="Content Placeholder 2">
            <a:extLst>
              <a:ext uri="{FF2B5EF4-FFF2-40B4-BE49-F238E27FC236}">
                <a16:creationId xmlns:a16="http://schemas.microsoft.com/office/drawing/2014/main" id="{EFAA0934-BAC1-4D9E-859F-D91955FA26F0}"/>
              </a:ext>
            </a:extLst>
          </p:cNvPr>
          <p:cNvGraphicFramePr>
            <a:graphicFrameLocks noGrp="1"/>
          </p:cNvGraphicFramePr>
          <p:nvPr>
            <p:ph idx="1"/>
            <p:extLst>
              <p:ext uri="{D42A27DB-BD31-4B8C-83A1-F6EECF244321}">
                <p14:modId xmlns:p14="http://schemas.microsoft.com/office/powerpoint/2010/main" val="83938742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03495C4-3935-6B4A-87C4-75A3ECFD96BE}"/>
              </a:ext>
            </a:extLst>
          </p:cNvPr>
          <p:cNvSpPr>
            <a:spLocks noGrp="1"/>
          </p:cNvSpPr>
          <p:nvPr>
            <p:ph type="sldNum" sz="quarter" idx="12"/>
          </p:nvPr>
        </p:nvSpPr>
        <p:spPr/>
        <p:txBody>
          <a:bodyPr/>
          <a:lstStyle/>
          <a:p>
            <a:fld id="{3A495D69-FF42-7048-87A8-C1FF6C1028E7}" type="slidenum">
              <a:rPr lang="en-US" smtClean="0"/>
              <a:t>3</a:t>
            </a:fld>
            <a:endParaRPr lang="en-US"/>
          </a:p>
        </p:txBody>
      </p:sp>
    </p:spTree>
    <p:extLst>
      <p:ext uri="{BB962C8B-B14F-4D97-AF65-F5344CB8AC3E}">
        <p14:creationId xmlns:p14="http://schemas.microsoft.com/office/powerpoint/2010/main" val="3200798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0C08CC-2497-8C47-A04F-088A0E75900F}"/>
              </a:ext>
            </a:extLst>
          </p:cNvPr>
          <p:cNvSpPr>
            <a:spLocks noGrp="1"/>
          </p:cNvSpPr>
          <p:nvPr>
            <p:ph type="title"/>
          </p:nvPr>
        </p:nvSpPr>
        <p:spPr>
          <a:xfrm>
            <a:off x="838200" y="130533"/>
            <a:ext cx="10515600" cy="1325563"/>
          </a:xfrm>
        </p:spPr>
        <p:txBody>
          <a:bodyPr/>
          <a:lstStyle/>
          <a:p>
            <a:r>
              <a:rPr lang="en-US" dirty="0"/>
              <a:t>Our Solution: Search Smart not Hard </a:t>
            </a:r>
          </a:p>
        </p:txBody>
      </p:sp>
      <p:sp>
        <p:nvSpPr>
          <p:cNvPr id="4" name="Freeform 6">
            <a:extLst>
              <a:ext uri="{FF2B5EF4-FFF2-40B4-BE49-F238E27FC236}">
                <a16:creationId xmlns:a16="http://schemas.microsoft.com/office/drawing/2014/main" id="{E76039E7-A4D2-4865-BE25-D14EEF5F06A0}"/>
              </a:ext>
            </a:extLst>
          </p:cNvPr>
          <p:cNvSpPr>
            <a:spLocks/>
          </p:cNvSpPr>
          <p:nvPr/>
        </p:nvSpPr>
        <p:spPr bwMode="auto">
          <a:xfrm>
            <a:off x="3818951" y="1785861"/>
            <a:ext cx="2170337" cy="2171164"/>
          </a:xfrm>
          <a:custGeom>
            <a:avLst/>
            <a:gdLst>
              <a:gd name="T0" fmla="*/ 256 w 2626"/>
              <a:gd name="T1" fmla="*/ 0 h 2627"/>
              <a:gd name="T2" fmla="*/ 2370 w 2626"/>
              <a:gd name="T3" fmla="*/ 0 h 2627"/>
              <a:gd name="T4" fmla="*/ 2422 w 2626"/>
              <a:gd name="T5" fmla="*/ 6 h 2627"/>
              <a:gd name="T6" fmla="*/ 2470 w 2626"/>
              <a:gd name="T7" fmla="*/ 20 h 2627"/>
              <a:gd name="T8" fmla="*/ 2514 w 2626"/>
              <a:gd name="T9" fmla="*/ 45 h 2627"/>
              <a:gd name="T10" fmla="*/ 2552 w 2626"/>
              <a:gd name="T11" fmla="*/ 75 h 2627"/>
              <a:gd name="T12" fmla="*/ 2584 w 2626"/>
              <a:gd name="T13" fmla="*/ 114 h 2627"/>
              <a:gd name="T14" fmla="*/ 2607 w 2626"/>
              <a:gd name="T15" fmla="*/ 157 h 2627"/>
              <a:gd name="T16" fmla="*/ 2621 w 2626"/>
              <a:gd name="T17" fmla="*/ 205 h 2627"/>
              <a:gd name="T18" fmla="*/ 2626 w 2626"/>
              <a:gd name="T19" fmla="*/ 257 h 2627"/>
              <a:gd name="T20" fmla="*/ 2626 w 2626"/>
              <a:gd name="T21" fmla="*/ 2373 h 2627"/>
              <a:gd name="T22" fmla="*/ 2621 w 2626"/>
              <a:gd name="T23" fmla="*/ 2423 h 2627"/>
              <a:gd name="T24" fmla="*/ 2607 w 2626"/>
              <a:gd name="T25" fmla="*/ 2471 h 2627"/>
              <a:gd name="T26" fmla="*/ 2584 w 2626"/>
              <a:gd name="T27" fmla="*/ 2515 h 2627"/>
              <a:gd name="T28" fmla="*/ 2552 w 2626"/>
              <a:gd name="T29" fmla="*/ 2552 h 2627"/>
              <a:gd name="T30" fmla="*/ 2514 w 2626"/>
              <a:gd name="T31" fmla="*/ 2584 h 2627"/>
              <a:gd name="T32" fmla="*/ 2470 w 2626"/>
              <a:gd name="T33" fmla="*/ 2608 h 2627"/>
              <a:gd name="T34" fmla="*/ 2422 w 2626"/>
              <a:gd name="T35" fmla="*/ 2622 h 2627"/>
              <a:gd name="T36" fmla="*/ 2370 w 2626"/>
              <a:gd name="T37" fmla="*/ 2627 h 2627"/>
              <a:gd name="T38" fmla="*/ 256 w 2626"/>
              <a:gd name="T39" fmla="*/ 2627 h 2627"/>
              <a:gd name="T40" fmla="*/ 204 w 2626"/>
              <a:gd name="T41" fmla="*/ 2622 h 2627"/>
              <a:gd name="T42" fmla="*/ 156 w 2626"/>
              <a:gd name="T43" fmla="*/ 2608 h 2627"/>
              <a:gd name="T44" fmla="*/ 112 w 2626"/>
              <a:gd name="T45" fmla="*/ 2584 h 2627"/>
              <a:gd name="T46" fmla="*/ 74 w 2626"/>
              <a:gd name="T47" fmla="*/ 2552 h 2627"/>
              <a:gd name="T48" fmla="*/ 44 w 2626"/>
              <a:gd name="T49" fmla="*/ 2515 h 2627"/>
              <a:gd name="T50" fmla="*/ 19 w 2626"/>
              <a:gd name="T51" fmla="*/ 2471 h 2627"/>
              <a:gd name="T52" fmla="*/ 5 w 2626"/>
              <a:gd name="T53" fmla="*/ 2423 h 2627"/>
              <a:gd name="T54" fmla="*/ 0 w 2626"/>
              <a:gd name="T55" fmla="*/ 2373 h 2627"/>
              <a:gd name="T56" fmla="*/ 0 w 2626"/>
              <a:gd name="T57" fmla="*/ 257 h 2627"/>
              <a:gd name="T58" fmla="*/ 5 w 2626"/>
              <a:gd name="T59" fmla="*/ 205 h 2627"/>
              <a:gd name="T60" fmla="*/ 19 w 2626"/>
              <a:gd name="T61" fmla="*/ 157 h 2627"/>
              <a:gd name="T62" fmla="*/ 44 w 2626"/>
              <a:gd name="T63" fmla="*/ 114 h 2627"/>
              <a:gd name="T64" fmla="*/ 74 w 2626"/>
              <a:gd name="T65" fmla="*/ 75 h 2627"/>
              <a:gd name="T66" fmla="*/ 112 w 2626"/>
              <a:gd name="T67" fmla="*/ 45 h 2627"/>
              <a:gd name="T68" fmla="*/ 156 w 2626"/>
              <a:gd name="T69" fmla="*/ 20 h 2627"/>
              <a:gd name="T70" fmla="*/ 204 w 2626"/>
              <a:gd name="T71" fmla="*/ 6 h 2627"/>
              <a:gd name="T72" fmla="*/ 256 w 2626"/>
              <a:gd name="T73" fmla="*/ 0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6" h="2627">
                <a:moveTo>
                  <a:pt x="256" y="0"/>
                </a:moveTo>
                <a:lnTo>
                  <a:pt x="2370" y="0"/>
                </a:lnTo>
                <a:lnTo>
                  <a:pt x="2422" y="6"/>
                </a:lnTo>
                <a:lnTo>
                  <a:pt x="2470" y="20"/>
                </a:lnTo>
                <a:lnTo>
                  <a:pt x="2514" y="45"/>
                </a:lnTo>
                <a:lnTo>
                  <a:pt x="2552" y="75"/>
                </a:lnTo>
                <a:lnTo>
                  <a:pt x="2584" y="114"/>
                </a:lnTo>
                <a:lnTo>
                  <a:pt x="2607" y="157"/>
                </a:lnTo>
                <a:lnTo>
                  <a:pt x="2621" y="205"/>
                </a:lnTo>
                <a:lnTo>
                  <a:pt x="2626" y="257"/>
                </a:lnTo>
                <a:lnTo>
                  <a:pt x="2626" y="2373"/>
                </a:lnTo>
                <a:lnTo>
                  <a:pt x="2621" y="2423"/>
                </a:lnTo>
                <a:lnTo>
                  <a:pt x="2607" y="2471"/>
                </a:lnTo>
                <a:lnTo>
                  <a:pt x="2584" y="2515"/>
                </a:lnTo>
                <a:lnTo>
                  <a:pt x="2552" y="2552"/>
                </a:lnTo>
                <a:lnTo>
                  <a:pt x="2514" y="2584"/>
                </a:lnTo>
                <a:lnTo>
                  <a:pt x="2470" y="2608"/>
                </a:lnTo>
                <a:lnTo>
                  <a:pt x="2422" y="2622"/>
                </a:lnTo>
                <a:lnTo>
                  <a:pt x="2370" y="2627"/>
                </a:lnTo>
                <a:lnTo>
                  <a:pt x="256" y="2627"/>
                </a:lnTo>
                <a:lnTo>
                  <a:pt x="204" y="2622"/>
                </a:lnTo>
                <a:lnTo>
                  <a:pt x="156" y="2608"/>
                </a:lnTo>
                <a:lnTo>
                  <a:pt x="112" y="2584"/>
                </a:lnTo>
                <a:lnTo>
                  <a:pt x="74" y="2552"/>
                </a:lnTo>
                <a:lnTo>
                  <a:pt x="44" y="2515"/>
                </a:lnTo>
                <a:lnTo>
                  <a:pt x="19" y="2471"/>
                </a:lnTo>
                <a:lnTo>
                  <a:pt x="5" y="2423"/>
                </a:lnTo>
                <a:lnTo>
                  <a:pt x="0" y="2373"/>
                </a:lnTo>
                <a:lnTo>
                  <a:pt x="0" y="257"/>
                </a:lnTo>
                <a:lnTo>
                  <a:pt x="5" y="205"/>
                </a:lnTo>
                <a:lnTo>
                  <a:pt x="19" y="157"/>
                </a:lnTo>
                <a:lnTo>
                  <a:pt x="44" y="114"/>
                </a:lnTo>
                <a:lnTo>
                  <a:pt x="74" y="75"/>
                </a:lnTo>
                <a:lnTo>
                  <a:pt x="112" y="45"/>
                </a:lnTo>
                <a:lnTo>
                  <a:pt x="156" y="20"/>
                </a:lnTo>
                <a:lnTo>
                  <a:pt x="204" y="6"/>
                </a:lnTo>
                <a:lnTo>
                  <a:pt x="256" y="0"/>
                </a:lnTo>
                <a:close/>
              </a:path>
            </a:pathLst>
          </a:custGeom>
          <a:solidFill>
            <a:schemeClr val="accent1"/>
          </a:solidFill>
          <a:ln w="0">
            <a:noFill/>
            <a:prstDash val="solid"/>
            <a:round/>
            <a:headEnd/>
            <a:tailEnd/>
          </a:ln>
          <a:effectLst>
            <a:outerShdw blurRad="482600" dist="3302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6" name="Freeform 7">
            <a:extLst>
              <a:ext uri="{FF2B5EF4-FFF2-40B4-BE49-F238E27FC236}">
                <a16:creationId xmlns:a16="http://schemas.microsoft.com/office/drawing/2014/main" id="{F8B9BE89-1F94-4B54-88C7-0B752383C306}"/>
              </a:ext>
            </a:extLst>
          </p:cNvPr>
          <p:cNvSpPr>
            <a:spLocks/>
          </p:cNvSpPr>
          <p:nvPr/>
        </p:nvSpPr>
        <p:spPr bwMode="auto">
          <a:xfrm>
            <a:off x="3818950" y="4086937"/>
            <a:ext cx="2170337" cy="2170337"/>
          </a:xfrm>
          <a:custGeom>
            <a:avLst/>
            <a:gdLst>
              <a:gd name="T0" fmla="*/ 256 w 2626"/>
              <a:gd name="T1" fmla="*/ 0 h 2626"/>
              <a:gd name="T2" fmla="*/ 2370 w 2626"/>
              <a:gd name="T3" fmla="*/ 0 h 2626"/>
              <a:gd name="T4" fmla="*/ 2422 w 2626"/>
              <a:gd name="T5" fmla="*/ 5 h 2626"/>
              <a:gd name="T6" fmla="*/ 2470 w 2626"/>
              <a:gd name="T7" fmla="*/ 19 h 2626"/>
              <a:gd name="T8" fmla="*/ 2514 w 2626"/>
              <a:gd name="T9" fmla="*/ 42 h 2626"/>
              <a:gd name="T10" fmla="*/ 2552 w 2626"/>
              <a:gd name="T11" fmla="*/ 74 h 2626"/>
              <a:gd name="T12" fmla="*/ 2584 w 2626"/>
              <a:gd name="T13" fmla="*/ 112 h 2626"/>
              <a:gd name="T14" fmla="*/ 2607 w 2626"/>
              <a:gd name="T15" fmla="*/ 156 h 2626"/>
              <a:gd name="T16" fmla="*/ 2621 w 2626"/>
              <a:gd name="T17" fmla="*/ 204 h 2626"/>
              <a:gd name="T18" fmla="*/ 2626 w 2626"/>
              <a:gd name="T19" fmla="*/ 256 h 2626"/>
              <a:gd name="T20" fmla="*/ 2626 w 2626"/>
              <a:gd name="T21" fmla="*/ 2370 h 2626"/>
              <a:gd name="T22" fmla="*/ 2621 w 2626"/>
              <a:gd name="T23" fmla="*/ 2422 h 2626"/>
              <a:gd name="T24" fmla="*/ 2607 w 2626"/>
              <a:gd name="T25" fmla="*/ 2470 h 2626"/>
              <a:gd name="T26" fmla="*/ 2584 w 2626"/>
              <a:gd name="T27" fmla="*/ 2514 h 2626"/>
              <a:gd name="T28" fmla="*/ 2552 w 2626"/>
              <a:gd name="T29" fmla="*/ 2552 h 2626"/>
              <a:gd name="T30" fmla="*/ 2514 w 2626"/>
              <a:gd name="T31" fmla="*/ 2582 h 2626"/>
              <a:gd name="T32" fmla="*/ 2470 w 2626"/>
              <a:gd name="T33" fmla="*/ 2607 h 2626"/>
              <a:gd name="T34" fmla="*/ 2422 w 2626"/>
              <a:gd name="T35" fmla="*/ 2621 h 2626"/>
              <a:gd name="T36" fmla="*/ 2370 w 2626"/>
              <a:gd name="T37" fmla="*/ 2626 h 2626"/>
              <a:gd name="T38" fmla="*/ 256 w 2626"/>
              <a:gd name="T39" fmla="*/ 2626 h 2626"/>
              <a:gd name="T40" fmla="*/ 204 w 2626"/>
              <a:gd name="T41" fmla="*/ 2621 h 2626"/>
              <a:gd name="T42" fmla="*/ 156 w 2626"/>
              <a:gd name="T43" fmla="*/ 2607 h 2626"/>
              <a:gd name="T44" fmla="*/ 112 w 2626"/>
              <a:gd name="T45" fmla="*/ 2582 h 2626"/>
              <a:gd name="T46" fmla="*/ 74 w 2626"/>
              <a:gd name="T47" fmla="*/ 2552 h 2626"/>
              <a:gd name="T48" fmla="*/ 44 w 2626"/>
              <a:gd name="T49" fmla="*/ 2514 h 2626"/>
              <a:gd name="T50" fmla="*/ 19 w 2626"/>
              <a:gd name="T51" fmla="*/ 2470 h 2626"/>
              <a:gd name="T52" fmla="*/ 5 w 2626"/>
              <a:gd name="T53" fmla="*/ 2422 h 2626"/>
              <a:gd name="T54" fmla="*/ 0 w 2626"/>
              <a:gd name="T55" fmla="*/ 2370 h 2626"/>
              <a:gd name="T56" fmla="*/ 0 w 2626"/>
              <a:gd name="T57" fmla="*/ 256 h 2626"/>
              <a:gd name="T58" fmla="*/ 5 w 2626"/>
              <a:gd name="T59" fmla="*/ 204 h 2626"/>
              <a:gd name="T60" fmla="*/ 19 w 2626"/>
              <a:gd name="T61" fmla="*/ 156 h 2626"/>
              <a:gd name="T62" fmla="*/ 44 w 2626"/>
              <a:gd name="T63" fmla="*/ 112 h 2626"/>
              <a:gd name="T64" fmla="*/ 74 w 2626"/>
              <a:gd name="T65" fmla="*/ 74 h 2626"/>
              <a:gd name="T66" fmla="*/ 112 w 2626"/>
              <a:gd name="T67" fmla="*/ 42 h 2626"/>
              <a:gd name="T68" fmla="*/ 156 w 2626"/>
              <a:gd name="T69" fmla="*/ 19 h 2626"/>
              <a:gd name="T70" fmla="*/ 204 w 2626"/>
              <a:gd name="T71" fmla="*/ 5 h 2626"/>
              <a:gd name="T72" fmla="*/ 256 w 2626"/>
              <a:gd name="T73" fmla="*/ 0 h 2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6" h="2626">
                <a:moveTo>
                  <a:pt x="256" y="0"/>
                </a:moveTo>
                <a:lnTo>
                  <a:pt x="2370" y="0"/>
                </a:lnTo>
                <a:lnTo>
                  <a:pt x="2422" y="5"/>
                </a:lnTo>
                <a:lnTo>
                  <a:pt x="2470" y="19"/>
                </a:lnTo>
                <a:lnTo>
                  <a:pt x="2514" y="42"/>
                </a:lnTo>
                <a:lnTo>
                  <a:pt x="2552" y="74"/>
                </a:lnTo>
                <a:lnTo>
                  <a:pt x="2584" y="112"/>
                </a:lnTo>
                <a:lnTo>
                  <a:pt x="2607" y="156"/>
                </a:lnTo>
                <a:lnTo>
                  <a:pt x="2621" y="204"/>
                </a:lnTo>
                <a:lnTo>
                  <a:pt x="2626" y="256"/>
                </a:lnTo>
                <a:lnTo>
                  <a:pt x="2626" y="2370"/>
                </a:lnTo>
                <a:lnTo>
                  <a:pt x="2621" y="2422"/>
                </a:lnTo>
                <a:lnTo>
                  <a:pt x="2607" y="2470"/>
                </a:lnTo>
                <a:lnTo>
                  <a:pt x="2584" y="2514"/>
                </a:lnTo>
                <a:lnTo>
                  <a:pt x="2552" y="2552"/>
                </a:lnTo>
                <a:lnTo>
                  <a:pt x="2514" y="2582"/>
                </a:lnTo>
                <a:lnTo>
                  <a:pt x="2470" y="2607"/>
                </a:lnTo>
                <a:lnTo>
                  <a:pt x="2422" y="2621"/>
                </a:lnTo>
                <a:lnTo>
                  <a:pt x="2370" y="2626"/>
                </a:lnTo>
                <a:lnTo>
                  <a:pt x="256" y="2626"/>
                </a:lnTo>
                <a:lnTo>
                  <a:pt x="204" y="2621"/>
                </a:lnTo>
                <a:lnTo>
                  <a:pt x="156" y="2607"/>
                </a:lnTo>
                <a:lnTo>
                  <a:pt x="112" y="2582"/>
                </a:lnTo>
                <a:lnTo>
                  <a:pt x="74" y="2552"/>
                </a:lnTo>
                <a:lnTo>
                  <a:pt x="44" y="2514"/>
                </a:lnTo>
                <a:lnTo>
                  <a:pt x="19" y="2470"/>
                </a:lnTo>
                <a:lnTo>
                  <a:pt x="5" y="2422"/>
                </a:lnTo>
                <a:lnTo>
                  <a:pt x="0" y="2370"/>
                </a:lnTo>
                <a:lnTo>
                  <a:pt x="0" y="256"/>
                </a:lnTo>
                <a:lnTo>
                  <a:pt x="5" y="204"/>
                </a:lnTo>
                <a:lnTo>
                  <a:pt x="19" y="156"/>
                </a:lnTo>
                <a:lnTo>
                  <a:pt x="44" y="112"/>
                </a:lnTo>
                <a:lnTo>
                  <a:pt x="74" y="74"/>
                </a:lnTo>
                <a:lnTo>
                  <a:pt x="112" y="42"/>
                </a:lnTo>
                <a:lnTo>
                  <a:pt x="156" y="19"/>
                </a:lnTo>
                <a:lnTo>
                  <a:pt x="204" y="5"/>
                </a:lnTo>
                <a:lnTo>
                  <a:pt x="256" y="0"/>
                </a:lnTo>
                <a:close/>
              </a:path>
            </a:pathLst>
          </a:custGeom>
          <a:solidFill>
            <a:schemeClr val="accent3"/>
          </a:solidFill>
          <a:ln w="0">
            <a:noFill/>
            <a:prstDash val="solid"/>
            <a:round/>
            <a:headEnd/>
            <a:tailEnd/>
          </a:ln>
          <a:effectLst>
            <a:outerShdw blurRad="482600" dist="3302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8" name="Freeform 8">
            <a:extLst>
              <a:ext uri="{FF2B5EF4-FFF2-40B4-BE49-F238E27FC236}">
                <a16:creationId xmlns:a16="http://schemas.microsoft.com/office/drawing/2014/main" id="{DBB07BB9-129E-4B84-80A8-3B57D71B08C3}"/>
              </a:ext>
            </a:extLst>
          </p:cNvPr>
          <p:cNvSpPr>
            <a:spLocks/>
          </p:cNvSpPr>
          <p:nvPr/>
        </p:nvSpPr>
        <p:spPr bwMode="auto">
          <a:xfrm>
            <a:off x="6136261" y="1785861"/>
            <a:ext cx="2171164" cy="2171164"/>
          </a:xfrm>
          <a:custGeom>
            <a:avLst/>
            <a:gdLst>
              <a:gd name="T0" fmla="*/ 254 w 2627"/>
              <a:gd name="T1" fmla="*/ 0 h 2627"/>
              <a:gd name="T2" fmla="*/ 2370 w 2627"/>
              <a:gd name="T3" fmla="*/ 0 h 2627"/>
              <a:gd name="T4" fmla="*/ 2422 w 2627"/>
              <a:gd name="T5" fmla="*/ 6 h 2627"/>
              <a:gd name="T6" fmla="*/ 2470 w 2627"/>
              <a:gd name="T7" fmla="*/ 20 h 2627"/>
              <a:gd name="T8" fmla="*/ 2513 w 2627"/>
              <a:gd name="T9" fmla="*/ 45 h 2627"/>
              <a:gd name="T10" fmla="*/ 2552 w 2627"/>
              <a:gd name="T11" fmla="*/ 75 h 2627"/>
              <a:gd name="T12" fmla="*/ 2582 w 2627"/>
              <a:gd name="T13" fmla="*/ 114 h 2627"/>
              <a:gd name="T14" fmla="*/ 2607 w 2627"/>
              <a:gd name="T15" fmla="*/ 157 h 2627"/>
              <a:gd name="T16" fmla="*/ 2621 w 2627"/>
              <a:gd name="T17" fmla="*/ 205 h 2627"/>
              <a:gd name="T18" fmla="*/ 2627 w 2627"/>
              <a:gd name="T19" fmla="*/ 257 h 2627"/>
              <a:gd name="T20" fmla="*/ 2627 w 2627"/>
              <a:gd name="T21" fmla="*/ 2373 h 2627"/>
              <a:gd name="T22" fmla="*/ 2621 w 2627"/>
              <a:gd name="T23" fmla="*/ 2423 h 2627"/>
              <a:gd name="T24" fmla="*/ 2607 w 2627"/>
              <a:gd name="T25" fmla="*/ 2471 h 2627"/>
              <a:gd name="T26" fmla="*/ 2582 w 2627"/>
              <a:gd name="T27" fmla="*/ 2515 h 2627"/>
              <a:gd name="T28" fmla="*/ 2552 w 2627"/>
              <a:gd name="T29" fmla="*/ 2552 h 2627"/>
              <a:gd name="T30" fmla="*/ 2513 w 2627"/>
              <a:gd name="T31" fmla="*/ 2584 h 2627"/>
              <a:gd name="T32" fmla="*/ 2470 w 2627"/>
              <a:gd name="T33" fmla="*/ 2608 h 2627"/>
              <a:gd name="T34" fmla="*/ 2422 w 2627"/>
              <a:gd name="T35" fmla="*/ 2622 h 2627"/>
              <a:gd name="T36" fmla="*/ 2370 w 2627"/>
              <a:gd name="T37" fmla="*/ 2627 h 2627"/>
              <a:gd name="T38" fmla="*/ 254 w 2627"/>
              <a:gd name="T39" fmla="*/ 2627 h 2627"/>
              <a:gd name="T40" fmla="*/ 204 w 2627"/>
              <a:gd name="T41" fmla="*/ 2622 h 2627"/>
              <a:gd name="T42" fmla="*/ 156 w 2627"/>
              <a:gd name="T43" fmla="*/ 2608 h 2627"/>
              <a:gd name="T44" fmla="*/ 112 w 2627"/>
              <a:gd name="T45" fmla="*/ 2584 h 2627"/>
              <a:gd name="T46" fmla="*/ 75 w 2627"/>
              <a:gd name="T47" fmla="*/ 2552 h 2627"/>
              <a:gd name="T48" fmla="*/ 43 w 2627"/>
              <a:gd name="T49" fmla="*/ 2515 h 2627"/>
              <a:gd name="T50" fmla="*/ 19 w 2627"/>
              <a:gd name="T51" fmla="*/ 2471 h 2627"/>
              <a:gd name="T52" fmla="*/ 5 w 2627"/>
              <a:gd name="T53" fmla="*/ 2423 h 2627"/>
              <a:gd name="T54" fmla="*/ 0 w 2627"/>
              <a:gd name="T55" fmla="*/ 2373 h 2627"/>
              <a:gd name="T56" fmla="*/ 0 w 2627"/>
              <a:gd name="T57" fmla="*/ 257 h 2627"/>
              <a:gd name="T58" fmla="*/ 5 w 2627"/>
              <a:gd name="T59" fmla="*/ 205 h 2627"/>
              <a:gd name="T60" fmla="*/ 19 w 2627"/>
              <a:gd name="T61" fmla="*/ 157 h 2627"/>
              <a:gd name="T62" fmla="*/ 43 w 2627"/>
              <a:gd name="T63" fmla="*/ 114 h 2627"/>
              <a:gd name="T64" fmla="*/ 75 w 2627"/>
              <a:gd name="T65" fmla="*/ 75 h 2627"/>
              <a:gd name="T66" fmla="*/ 112 w 2627"/>
              <a:gd name="T67" fmla="*/ 45 h 2627"/>
              <a:gd name="T68" fmla="*/ 156 w 2627"/>
              <a:gd name="T69" fmla="*/ 20 h 2627"/>
              <a:gd name="T70" fmla="*/ 204 w 2627"/>
              <a:gd name="T71" fmla="*/ 6 h 2627"/>
              <a:gd name="T72" fmla="*/ 254 w 2627"/>
              <a:gd name="T73" fmla="*/ 0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7" h="2627">
                <a:moveTo>
                  <a:pt x="254" y="0"/>
                </a:moveTo>
                <a:lnTo>
                  <a:pt x="2370" y="0"/>
                </a:lnTo>
                <a:lnTo>
                  <a:pt x="2422" y="6"/>
                </a:lnTo>
                <a:lnTo>
                  <a:pt x="2470" y="20"/>
                </a:lnTo>
                <a:lnTo>
                  <a:pt x="2513" y="45"/>
                </a:lnTo>
                <a:lnTo>
                  <a:pt x="2552" y="75"/>
                </a:lnTo>
                <a:lnTo>
                  <a:pt x="2582" y="114"/>
                </a:lnTo>
                <a:lnTo>
                  <a:pt x="2607" y="157"/>
                </a:lnTo>
                <a:lnTo>
                  <a:pt x="2621" y="205"/>
                </a:lnTo>
                <a:lnTo>
                  <a:pt x="2627" y="257"/>
                </a:lnTo>
                <a:lnTo>
                  <a:pt x="2627" y="2373"/>
                </a:lnTo>
                <a:lnTo>
                  <a:pt x="2621" y="2423"/>
                </a:lnTo>
                <a:lnTo>
                  <a:pt x="2607" y="2471"/>
                </a:lnTo>
                <a:lnTo>
                  <a:pt x="2582" y="2515"/>
                </a:lnTo>
                <a:lnTo>
                  <a:pt x="2552" y="2552"/>
                </a:lnTo>
                <a:lnTo>
                  <a:pt x="2513" y="2584"/>
                </a:lnTo>
                <a:lnTo>
                  <a:pt x="2470" y="2608"/>
                </a:lnTo>
                <a:lnTo>
                  <a:pt x="2422" y="2622"/>
                </a:lnTo>
                <a:lnTo>
                  <a:pt x="2370" y="2627"/>
                </a:lnTo>
                <a:lnTo>
                  <a:pt x="254" y="2627"/>
                </a:lnTo>
                <a:lnTo>
                  <a:pt x="204" y="2622"/>
                </a:lnTo>
                <a:lnTo>
                  <a:pt x="156" y="2608"/>
                </a:lnTo>
                <a:lnTo>
                  <a:pt x="112" y="2584"/>
                </a:lnTo>
                <a:lnTo>
                  <a:pt x="75" y="2552"/>
                </a:lnTo>
                <a:lnTo>
                  <a:pt x="43" y="2515"/>
                </a:lnTo>
                <a:lnTo>
                  <a:pt x="19" y="2471"/>
                </a:lnTo>
                <a:lnTo>
                  <a:pt x="5" y="2423"/>
                </a:lnTo>
                <a:lnTo>
                  <a:pt x="0" y="2373"/>
                </a:lnTo>
                <a:lnTo>
                  <a:pt x="0" y="257"/>
                </a:lnTo>
                <a:lnTo>
                  <a:pt x="5" y="205"/>
                </a:lnTo>
                <a:lnTo>
                  <a:pt x="19" y="157"/>
                </a:lnTo>
                <a:lnTo>
                  <a:pt x="43" y="114"/>
                </a:lnTo>
                <a:lnTo>
                  <a:pt x="75" y="75"/>
                </a:lnTo>
                <a:lnTo>
                  <a:pt x="112" y="45"/>
                </a:lnTo>
                <a:lnTo>
                  <a:pt x="156" y="20"/>
                </a:lnTo>
                <a:lnTo>
                  <a:pt x="204" y="6"/>
                </a:lnTo>
                <a:lnTo>
                  <a:pt x="254" y="0"/>
                </a:lnTo>
                <a:close/>
              </a:path>
            </a:pathLst>
          </a:custGeom>
          <a:solidFill>
            <a:schemeClr val="accent2"/>
          </a:solidFill>
          <a:ln w="0">
            <a:noFill/>
            <a:prstDash val="solid"/>
            <a:round/>
            <a:headEnd/>
            <a:tailEnd/>
          </a:ln>
          <a:effectLst>
            <a:outerShdw blurRad="482600" dist="3302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9" name="Freeform 9">
            <a:extLst>
              <a:ext uri="{FF2B5EF4-FFF2-40B4-BE49-F238E27FC236}">
                <a16:creationId xmlns:a16="http://schemas.microsoft.com/office/drawing/2014/main" id="{90167214-354B-4523-A959-F2DBD63604C0}"/>
              </a:ext>
            </a:extLst>
          </p:cNvPr>
          <p:cNvSpPr>
            <a:spLocks/>
          </p:cNvSpPr>
          <p:nvPr/>
        </p:nvSpPr>
        <p:spPr bwMode="auto">
          <a:xfrm>
            <a:off x="6163428" y="4088193"/>
            <a:ext cx="2171164" cy="2170337"/>
          </a:xfrm>
          <a:custGeom>
            <a:avLst/>
            <a:gdLst>
              <a:gd name="T0" fmla="*/ 254 w 2627"/>
              <a:gd name="T1" fmla="*/ 0 h 2626"/>
              <a:gd name="T2" fmla="*/ 2370 w 2627"/>
              <a:gd name="T3" fmla="*/ 0 h 2626"/>
              <a:gd name="T4" fmla="*/ 2422 w 2627"/>
              <a:gd name="T5" fmla="*/ 5 h 2626"/>
              <a:gd name="T6" fmla="*/ 2470 w 2627"/>
              <a:gd name="T7" fmla="*/ 19 h 2626"/>
              <a:gd name="T8" fmla="*/ 2513 w 2627"/>
              <a:gd name="T9" fmla="*/ 42 h 2626"/>
              <a:gd name="T10" fmla="*/ 2552 w 2627"/>
              <a:gd name="T11" fmla="*/ 74 h 2626"/>
              <a:gd name="T12" fmla="*/ 2582 w 2627"/>
              <a:gd name="T13" fmla="*/ 112 h 2626"/>
              <a:gd name="T14" fmla="*/ 2607 w 2627"/>
              <a:gd name="T15" fmla="*/ 156 h 2626"/>
              <a:gd name="T16" fmla="*/ 2621 w 2627"/>
              <a:gd name="T17" fmla="*/ 204 h 2626"/>
              <a:gd name="T18" fmla="*/ 2627 w 2627"/>
              <a:gd name="T19" fmla="*/ 256 h 2626"/>
              <a:gd name="T20" fmla="*/ 2627 w 2627"/>
              <a:gd name="T21" fmla="*/ 2370 h 2626"/>
              <a:gd name="T22" fmla="*/ 2621 w 2627"/>
              <a:gd name="T23" fmla="*/ 2422 h 2626"/>
              <a:gd name="T24" fmla="*/ 2607 w 2627"/>
              <a:gd name="T25" fmla="*/ 2470 h 2626"/>
              <a:gd name="T26" fmla="*/ 2582 w 2627"/>
              <a:gd name="T27" fmla="*/ 2514 h 2626"/>
              <a:gd name="T28" fmla="*/ 2552 w 2627"/>
              <a:gd name="T29" fmla="*/ 2552 h 2626"/>
              <a:gd name="T30" fmla="*/ 2513 w 2627"/>
              <a:gd name="T31" fmla="*/ 2582 h 2626"/>
              <a:gd name="T32" fmla="*/ 2470 w 2627"/>
              <a:gd name="T33" fmla="*/ 2607 h 2626"/>
              <a:gd name="T34" fmla="*/ 2422 w 2627"/>
              <a:gd name="T35" fmla="*/ 2621 h 2626"/>
              <a:gd name="T36" fmla="*/ 2370 w 2627"/>
              <a:gd name="T37" fmla="*/ 2626 h 2626"/>
              <a:gd name="T38" fmla="*/ 254 w 2627"/>
              <a:gd name="T39" fmla="*/ 2626 h 2626"/>
              <a:gd name="T40" fmla="*/ 204 w 2627"/>
              <a:gd name="T41" fmla="*/ 2621 h 2626"/>
              <a:gd name="T42" fmla="*/ 156 w 2627"/>
              <a:gd name="T43" fmla="*/ 2607 h 2626"/>
              <a:gd name="T44" fmla="*/ 112 w 2627"/>
              <a:gd name="T45" fmla="*/ 2582 h 2626"/>
              <a:gd name="T46" fmla="*/ 75 w 2627"/>
              <a:gd name="T47" fmla="*/ 2552 h 2626"/>
              <a:gd name="T48" fmla="*/ 43 w 2627"/>
              <a:gd name="T49" fmla="*/ 2514 h 2626"/>
              <a:gd name="T50" fmla="*/ 19 w 2627"/>
              <a:gd name="T51" fmla="*/ 2470 h 2626"/>
              <a:gd name="T52" fmla="*/ 5 w 2627"/>
              <a:gd name="T53" fmla="*/ 2422 h 2626"/>
              <a:gd name="T54" fmla="*/ 0 w 2627"/>
              <a:gd name="T55" fmla="*/ 2370 h 2626"/>
              <a:gd name="T56" fmla="*/ 0 w 2627"/>
              <a:gd name="T57" fmla="*/ 256 h 2626"/>
              <a:gd name="T58" fmla="*/ 5 w 2627"/>
              <a:gd name="T59" fmla="*/ 204 h 2626"/>
              <a:gd name="T60" fmla="*/ 19 w 2627"/>
              <a:gd name="T61" fmla="*/ 156 h 2626"/>
              <a:gd name="T62" fmla="*/ 43 w 2627"/>
              <a:gd name="T63" fmla="*/ 112 h 2626"/>
              <a:gd name="T64" fmla="*/ 75 w 2627"/>
              <a:gd name="T65" fmla="*/ 74 h 2626"/>
              <a:gd name="T66" fmla="*/ 112 w 2627"/>
              <a:gd name="T67" fmla="*/ 42 h 2626"/>
              <a:gd name="T68" fmla="*/ 156 w 2627"/>
              <a:gd name="T69" fmla="*/ 19 h 2626"/>
              <a:gd name="T70" fmla="*/ 204 w 2627"/>
              <a:gd name="T71" fmla="*/ 5 h 2626"/>
              <a:gd name="T72" fmla="*/ 254 w 2627"/>
              <a:gd name="T73" fmla="*/ 0 h 2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7" h="2626">
                <a:moveTo>
                  <a:pt x="254" y="0"/>
                </a:moveTo>
                <a:lnTo>
                  <a:pt x="2370" y="0"/>
                </a:lnTo>
                <a:lnTo>
                  <a:pt x="2422" y="5"/>
                </a:lnTo>
                <a:lnTo>
                  <a:pt x="2470" y="19"/>
                </a:lnTo>
                <a:lnTo>
                  <a:pt x="2513" y="42"/>
                </a:lnTo>
                <a:lnTo>
                  <a:pt x="2552" y="74"/>
                </a:lnTo>
                <a:lnTo>
                  <a:pt x="2582" y="112"/>
                </a:lnTo>
                <a:lnTo>
                  <a:pt x="2607" y="156"/>
                </a:lnTo>
                <a:lnTo>
                  <a:pt x="2621" y="204"/>
                </a:lnTo>
                <a:lnTo>
                  <a:pt x="2627" y="256"/>
                </a:lnTo>
                <a:lnTo>
                  <a:pt x="2627" y="2370"/>
                </a:lnTo>
                <a:lnTo>
                  <a:pt x="2621" y="2422"/>
                </a:lnTo>
                <a:lnTo>
                  <a:pt x="2607" y="2470"/>
                </a:lnTo>
                <a:lnTo>
                  <a:pt x="2582" y="2514"/>
                </a:lnTo>
                <a:lnTo>
                  <a:pt x="2552" y="2552"/>
                </a:lnTo>
                <a:lnTo>
                  <a:pt x="2513" y="2582"/>
                </a:lnTo>
                <a:lnTo>
                  <a:pt x="2470" y="2607"/>
                </a:lnTo>
                <a:lnTo>
                  <a:pt x="2422" y="2621"/>
                </a:lnTo>
                <a:lnTo>
                  <a:pt x="2370" y="2626"/>
                </a:lnTo>
                <a:lnTo>
                  <a:pt x="254" y="2626"/>
                </a:lnTo>
                <a:lnTo>
                  <a:pt x="204" y="2621"/>
                </a:lnTo>
                <a:lnTo>
                  <a:pt x="156" y="2607"/>
                </a:lnTo>
                <a:lnTo>
                  <a:pt x="112" y="2582"/>
                </a:lnTo>
                <a:lnTo>
                  <a:pt x="75" y="2552"/>
                </a:lnTo>
                <a:lnTo>
                  <a:pt x="43" y="2514"/>
                </a:lnTo>
                <a:lnTo>
                  <a:pt x="19" y="2470"/>
                </a:lnTo>
                <a:lnTo>
                  <a:pt x="5" y="2422"/>
                </a:lnTo>
                <a:lnTo>
                  <a:pt x="0" y="2370"/>
                </a:lnTo>
                <a:lnTo>
                  <a:pt x="0" y="256"/>
                </a:lnTo>
                <a:lnTo>
                  <a:pt x="5" y="204"/>
                </a:lnTo>
                <a:lnTo>
                  <a:pt x="19" y="156"/>
                </a:lnTo>
                <a:lnTo>
                  <a:pt x="43" y="112"/>
                </a:lnTo>
                <a:lnTo>
                  <a:pt x="75" y="74"/>
                </a:lnTo>
                <a:lnTo>
                  <a:pt x="112" y="42"/>
                </a:lnTo>
                <a:lnTo>
                  <a:pt x="156" y="19"/>
                </a:lnTo>
                <a:lnTo>
                  <a:pt x="204" y="5"/>
                </a:lnTo>
                <a:lnTo>
                  <a:pt x="254" y="0"/>
                </a:lnTo>
                <a:close/>
              </a:path>
            </a:pathLst>
          </a:custGeom>
          <a:solidFill>
            <a:schemeClr val="accent4"/>
          </a:solidFill>
          <a:ln w="0">
            <a:noFill/>
            <a:prstDash val="solid"/>
            <a:round/>
            <a:headEnd/>
            <a:tailEnd/>
          </a:ln>
          <a:effectLst>
            <a:outerShdw blurRad="482600" dist="3302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10" name="Freeform 10">
            <a:extLst>
              <a:ext uri="{FF2B5EF4-FFF2-40B4-BE49-F238E27FC236}">
                <a16:creationId xmlns:a16="http://schemas.microsoft.com/office/drawing/2014/main" id="{0E0D54B8-9158-4882-AC92-805B943952FF}"/>
              </a:ext>
            </a:extLst>
          </p:cNvPr>
          <p:cNvSpPr>
            <a:spLocks/>
          </p:cNvSpPr>
          <p:nvPr/>
        </p:nvSpPr>
        <p:spPr bwMode="auto">
          <a:xfrm>
            <a:off x="3818951" y="1785861"/>
            <a:ext cx="2170337" cy="2171164"/>
          </a:xfrm>
          <a:custGeom>
            <a:avLst/>
            <a:gdLst>
              <a:gd name="T0" fmla="*/ 1082 w 2626"/>
              <a:gd name="T1" fmla="*/ 0 h 2627"/>
              <a:gd name="T2" fmla="*/ 2370 w 2626"/>
              <a:gd name="T3" fmla="*/ 0 h 2627"/>
              <a:gd name="T4" fmla="*/ 2422 w 2626"/>
              <a:gd name="T5" fmla="*/ 6 h 2627"/>
              <a:gd name="T6" fmla="*/ 2470 w 2626"/>
              <a:gd name="T7" fmla="*/ 20 h 2627"/>
              <a:gd name="T8" fmla="*/ 2514 w 2626"/>
              <a:gd name="T9" fmla="*/ 45 h 2627"/>
              <a:gd name="T10" fmla="*/ 2552 w 2626"/>
              <a:gd name="T11" fmla="*/ 75 h 2627"/>
              <a:gd name="T12" fmla="*/ 2584 w 2626"/>
              <a:gd name="T13" fmla="*/ 114 h 2627"/>
              <a:gd name="T14" fmla="*/ 2607 w 2626"/>
              <a:gd name="T15" fmla="*/ 157 h 2627"/>
              <a:gd name="T16" fmla="*/ 2621 w 2626"/>
              <a:gd name="T17" fmla="*/ 205 h 2627"/>
              <a:gd name="T18" fmla="*/ 2626 w 2626"/>
              <a:gd name="T19" fmla="*/ 257 h 2627"/>
              <a:gd name="T20" fmla="*/ 2626 w 2626"/>
              <a:gd name="T21" fmla="*/ 2373 h 2627"/>
              <a:gd name="T22" fmla="*/ 2621 w 2626"/>
              <a:gd name="T23" fmla="*/ 2423 h 2627"/>
              <a:gd name="T24" fmla="*/ 2607 w 2626"/>
              <a:gd name="T25" fmla="*/ 2471 h 2627"/>
              <a:gd name="T26" fmla="*/ 2584 w 2626"/>
              <a:gd name="T27" fmla="*/ 2515 h 2627"/>
              <a:gd name="T28" fmla="*/ 2552 w 2626"/>
              <a:gd name="T29" fmla="*/ 2552 h 2627"/>
              <a:gd name="T30" fmla="*/ 2514 w 2626"/>
              <a:gd name="T31" fmla="*/ 2584 h 2627"/>
              <a:gd name="T32" fmla="*/ 2470 w 2626"/>
              <a:gd name="T33" fmla="*/ 2608 h 2627"/>
              <a:gd name="T34" fmla="*/ 2422 w 2626"/>
              <a:gd name="T35" fmla="*/ 2622 h 2627"/>
              <a:gd name="T36" fmla="*/ 2370 w 2626"/>
              <a:gd name="T37" fmla="*/ 2627 h 2627"/>
              <a:gd name="T38" fmla="*/ 256 w 2626"/>
              <a:gd name="T39" fmla="*/ 2627 h 2627"/>
              <a:gd name="T40" fmla="*/ 204 w 2626"/>
              <a:gd name="T41" fmla="*/ 2622 h 2627"/>
              <a:gd name="T42" fmla="*/ 156 w 2626"/>
              <a:gd name="T43" fmla="*/ 2608 h 2627"/>
              <a:gd name="T44" fmla="*/ 112 w 2626"/>
              <a:gd name="T45" fmla="*/ 2584 h 2627"/>
              <a:gd name="T46" fmla="*/ 74 w 2626"/>
              <a:gd name="T47" fmla="*/ 2552 h 2627"/>
              <a:gd name="T48" fmla="*/ 44 w 2626"/>
              <a:gd name="T49" fmla="*/ 2515 h 2627"/>
              <a:gd name="T50" fmla="*/ 19 w 2626"/>
              <a:gd name="T51" fmla="*/ 2471 h 2627"/>
              <a:gd name="T52" fmla="*/ 5 w 2626"/>
              <a:gd name="T53" fmla="*/ 2423 h 2627"/>
              <a:gd name="T54" fmla="*/ 0 w 2626"/>
              <a:gd name="T55" fmla="*/ 2373 h 2627"/>
              <a:gd name="T56" fmla="*/ 0 w 2626"/>
              <a:gd name="T57" fmla="*/ 1305 h 2627"/>
              <a:gd name="T58" fmla="*/ 110 w 2626"/>
              <a:gd name="T59" fmla="*/ 1268 h 2627"/>
              <a:gd name="T60" fmla="*/ 211 w 2626"/>
              <a:gd name="T61" fmla="*/ 1227 h 2627"/>
              <a:gd name="T62" fmla="*/ 307 w 2626"/>
              <a:gd name="T63" fmla="*/ 1179 h 2627"/>
              <a:gd name="T64" fmla="*/ 396 w 2626"/>
              <a:gd name="T65" fmla="*/ 1127 h 2627"/>
              <a:gd name="T66" fmla="*/ 478 w 2626"/>
              <a:gd name="T67" fmla="*/ 1072 h 2627"/>
              <a:gd name="T68" fmla="*/ 553 w 2626"/>
              <a:gd name="T69" fmla="*/ 1011 h 2627"/>
              <a:gd name="T70" fmla="*/ 622 w 2626"/>
              <a:gd name="T71" fmla="*/ 949 h 2627"/>
              <a:gd name="T72" fmla="*/ 687 w 2626"/>
              <a:gd name="T73" fmla="*/ 883 h 2627"/>
              <a:gd name="T74" fmla="*/ 745 w 2626"/>
              <a:gd name="T75" fmla="*/ 814 h 2627"/>
              <a:gd name="T76" fmla="*/ 797 w 2626"/>
              <a:gd name="T77" fmla="*/ 744 h 2627"/>
              <a:gd name="T78" fmla="*/ 845 w 2626"/>
              <a:gd name="T79" fmla="*/ 671 h 2627"/>
              <a:gd name="T80" fmla="*/ 888 w 2626"/>
              <a:gd name="T81" fmla="*/ 597 h 2627"/>
              <a:gd name="T82" fmla="*/ 925 w 2626"/>
              <a:gd name="T83" fmla="*/ 522 h 2627"/>
              <a:gd name="T84" fmla="*/ 959 w 2626"/>
              <a:gd name="T85" fmla="*/ 447 h 2627"/>
              <a:gd name="T86" fmla="*/ 987 w 2626"/>
              <a:gd name="T87" fmla="*/ 371 h 2627"/>
              <a:gd name="T88" fmla="*/ 1014 w 2626"/>
              <a:gd name="T89" fmla="*/ 294 h 2627"/>
              <a:gd name="T90" fmla="*/ 1035 w 2626"/>
              <a:gd name="T91" fmla="*/ 219 h 2627"/>
              <a:gd name="T92" fmla="*/ 1053 w 2626"/>
              <a:gd name="T93" fmla="*/ 145 h 2627"/>
              <a:gd name="T94" fmla="*/ 1069 w 2626"/>
              <a:gd name="T95" fmla="*/ 72 h 2627"/>
              <a:gd name="T96" fmla="*/ 1082 w 2626"/>
              <a:gd name="T97" fmla="*/ 0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626" h="2627">
                <a:moveTo>
                  <a:pt x="1082" y="0"/>
                </a:moveTo>
                <a:lnTo>
                  <a:pt x="2370" y="0"/>
                </a:lnTo>
                <a:lnTo>
                  <a:pt x="2422" y="6"/>
                </a:lnTo>
                <a:lnTo>
                  <a:pt x="2470" y="20"/>
                </a:lnTo>
                <a:lnTo>
                  <a:pt x="2514" y="45"/>
                </a:lnTo>
                <a:lnTo>
                  <a:pt x="2552" y="75"/>
                </a:lnTo>
                <a:lnTo>
                  <a:pt x="2584" y="114"/>
                </a:lnTo>
                <a:lnTo>
                  <a:pt x="2607" y="157"/>
                </a:lnTo>
                <a:lnTo>
                  <a:pt x="2621" y="205"/>
                </a:lnTo>
                <a:lnTo>
                  <a:pt x="2626" y="257"/>
                </a:lnTo>
                <a:lnTo>
                  <a:pt x="2626" y="2373"/>
                </a:lnTo>
                <a:lnTo>
                  <a:pt x="2621" y="2423"/>
                </a:lnTo>
                <a:lnTo>
                  <a:pt x="2607" y="2471"/>
                </a:lnTo>
                <a:lnTo>
                  <a:pt x="2584" y="2515"/>
                </a:lnTo>
                <a:lnTo>
                  <a:pt x="2552" y="2552"/>
                </a:lnTo>
                <a:lnTo>
                  <a:pt x="2514" y="2584"/>
                </a:lnTo>
                <a:lnTo>
                  <a:pt x="2470" y="2608"/>
                </a:lnTo>
                <a:lnTo>
                  <a:pt x="2422" y="2622"/>
                </a:lnTo>
                <a:lnTo>
                  <a:pt x="2370" y="2627"/>
                </a:lnTo>
                <a:lnTo>
                  <a:pt x="256" y="2627"/>
                </a:lnTo>
                <a:lnTo>
                  <a:pt x="204" y="2622"/>
                </a:lnTo>
                <a:lnTo>
                  <a:pt x="156" y="2608"/>
                </a:lnTo>
                <a:lnTo>
                  <a:pt x="112" y="2584"/>
                </a:lnTo>
                <a:lnTo>
                  <a:pt x="74" y="2552"/>
                </a:lnTo>
                <a:lnTo>
                  <a:pt x="44" y="2515"/>
                </a:lnTo>
                <a:lnTo>
                  <a:pt x="19" y="2471"/>
                </a:lnTo>
                <a:lnTo>
                  <a:pt x="5" y="2423"/>
                </a:lnTo>
                <a:lnTo>
                  <a:pt x="0" y="2373"/>
                </a:lnTo>
                <a:lnTo>
                  <a:pt x="0" y="1305"/>
                </a:lnTo>
                <a:lnTo>
                  <a:pt x="110" y="1268"/>
                </a:lnTo>
                <a:lnTo>
                  <a:pt x="211" y="1227"/>
                </a:lnTo>
                <a:lnTo>
                  <a:pt x="307" y="1179"/>
                </a:lnTo>
                <a:lnTo>
                  <a:pt x="396" y="1127"/>
                </a:lnTo>
                <a:lnTo>
                  <a:pt x="478" y="1072"/>
                </a:lnTo>
                <a:lnTo>
                  <a:pt x="553" y="1011"/>
                </a:lnTo>
                <a:lnTo>
                  <a:pt x="622" y="949"/>
                </a:lnTo>
                <a:lnTo>
                  <a:pt x="687" y="883"/>
                </a:lnTo>
                <a:lnTo>
                  <a:pt x="745" y="814"/>
                </a:lnTo>
                <a:lnTo>
                  <a:pt x="797" y="744"/>
                </a:lnTo>
                <a:lnTo>
                  <a:pt x="845" y="671"/>
                </a:lnTo>
                <a:lnTo>
                  <a:pt x="888" y="597"/>
                </a:lnTo>
                <a:lnTo>
                  <a:pt x="925" y="522"/>
                </a:lnTo>
                <a:lnTo>
                  <a:pt x="959" y="447"/>
                </a:lnTo>
                <a:lnTo>
                  <a:pt x="987" y="371"/>
                </a:lnTo>
                <a:lnTo>
                  <a:pt x="1014" y="294"/>
                </a:lnTo>
                <a:lnTo>
                  <a:pt x="1035" y="219"/>
                </a:lnTo>
                <a:lnTo>
                  <a:pt x="1053" y="145"/>
                </a:lnTo>
                <a:lnTo>
                  <a:pt x="1069" y="72"/>
                </a:lnTo>
                <a:lnTo>
                  <a:pt x="1082" y="0"/>
                </a:lnTo>
                <a:close/>
              </a:path>
            </a:pathLst>
          </a:custGeom>
          <a:gradFill flip="none" rotWithShape="1">
            <a:gsLst>
              <a:gs pos="0">
                <a:schemeClr val="accent1">
                  <a:lumMod val="50000"/>
                </a:schemeClr>
              </a:gs>
              <a:gs pos="90000">
                <a:schemeClr val="accent1">
                  <a:alpha val="0"/>
                </a:schemeClr>
              </a:gs>
            </a:gsLst>
            <a:lin ang="189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11" name="Freeform 11">
            <a:extLst>
              <a:ext uri="{FF2B5EF4-FFF2-40B4-BE49-F238E27FC236}">
                <a16:creationId xmlns:a16="http://schemas.microsoft.com/office/drawing/2014/main" id="{B53C8074-18EE-49DF-8191-41A3A2761F36}"/>
              </a:ext>
            </a:extLst>
          </p:cNvPr>
          <p:cNvSpPr>
            <a:spLocks/>
          </p:cNvSpPr>
          <p:nvPr/>
        </p:nvSpPr>
        <p:spPr bwMode="auto">
          <a:xfrm>
            <a:off x="6136261" y="1785861"/>
            <a:ext cx="2171164" cy="2171164"/>
          </a:xfrm>
          <a:custGeom>
            <a:avLst/>
            <a:gdLst>
              <a:gd name="T0" fmla="*/ 254 w 2627"/>
              <a:gd name="T1" fmla="*/ 0 h 2627"/>
              <a:gd name="T2" fmla="*/ 1356 w 2627"/>
              <a:gd name="T3" fmla="*/ 0 h 2627"/>
              <a:gd name="T4" fmla="*/ 1376 w 2627"/>
              <a:gd name="T5" fmla="*/ 47 h 2627"/>
              <a:gd name="T6" fmla="*/ 1399 w 2627"/>
              <a:gd name="T7" fmla="*/ 98 h 2627"/>
              <a:gd name="T8" fmla="*/ 1425 w 2627"/>
              <a:gd name="T9" fmla="*/ 152 h 2627"/>
              <a:gd name="T10" fmla="*/ 1457 w 2627"/>
              <a:gd name="T11" fmla="*/ 209 h 2627"/>
              <a:gd name="T12" fmla="*/ 1493 w 2627"/>
              <a:gd name="T13" fmla="*/ 266 h 2627"/>
              <a:gd name="T14" fmla="*/ 1534 w 2627"/>
              <a:gd name="T15" fmla="*/ 326 h 2627"/>
              <a:gd name="T16" fmla="*/ 1580 w 2627"/>
              <a:gd name="T17" fmla="*/ 387 h 2627"/>
              <a:gd name="T18" fmla="*/ 1632 w 2627"/>
              <a:gd name="T19" fmla="*/ 449 h 2627"/>
              <a:gd name="T20" fmla="*/ 1689 w 2627"/>
              <a:gd name="T21" fmla="*/ 511 h 2627"/>
              <a:gd name="T22" fmla="*/ 1751 w 2627"/>
              <a:gd name="T23" fmla="*/ 573 h 2627"/>
              <a:gd name="T24" fmla="*/ 1820 w 2627"/>
              <a:gd name="T25" fmla="*/ 636 h 2627"/>
              <a:gd name="T26" fmla="*/ 1895 w 2627"/>
              <a:gd name="T27" fmla="*/ 696 h 2627"/>
              <a:gd name="T28" fmla="*/ 1977 w 2627"/>
              <a:gd name="T29" fmla="*/ 757 h 2627"/>
              <a:gd name="T30" fmla="*/ 2066 w 2627"/>
              <a:gd name="T31" fmla="*/ 814 h 2627"/>
              <a:gd name="T32" fmla="*/ 2162 w 2627"/>
              <a:gd name="T33" fmla="*/ 869 h 2627"/>
              <a:gd name="T34" fmla="*/ 2267 w 2627"/>
              <a:gd name="T35" fmla="*/ 922 h 2627"/>
              <a:gd name="T36" fmla="*/ 2379 w 2627"/>
              <a:gd name="T37" fmla="*/ 972 h 2627"/>
              <a:gd name="T38" fmla="*/ 2499 w 2627"/>
              <a:gd name="T39" fmla="*/ 1018 h 2627"/>
              <a:gd name="T40" fmla="*/ 2627 w 2627"/>
              <a:gd name="T41" fmla="*/ 1061 h 2627"/>
              <a:gd name="T42" fmla="*/ 2627 w 2627"/>
              <a:gd name="T43" fmla="*/ 2373 h 2627"/>
              <a:gd name="T44" fmla="*/ 2621 w 2627"/>
              <a:gd name="T45" fmla="*/ 2423 h 2627"/>
              <a:gd name="T46" fmla="*/ 2607 w 2627"/>
              <a:gd name="T47" fmla="*/ 2471 h 2627"/>
              <a:gd name="T48" fmla="*/ 2582 w 2627"/>
              <a:gd name="T49" fmla="*/ 2515 h 2627"/>
              <a:gd name="T50" fmla="*/ 2552 w 2627"/>
              <a:gd name="T51" fmla="*/ 2552 h 2627"/>
              <a:gd name="T52" fmla="*/ 2513 w 2627"/>
              <a:gd name="T53" fmla="*/ 2584 h 2627"/>
              <a:gd name="T54" fmla="*/ 2470 w 2627"/>
              <a:gd name="T55" fmla="*/ 2608 h 2627"/>
              <a:gd name="T56" fmla="*/ 2422 w 2627"/>
              <a:gd name="T57" fmla="*/ 2622 h 2627"/>
              <a:gd name="T58" fmla="*/ 2370 w 2627"/>
              <a:gd name="T59" fmla="*/ 2627 h 2627"/>
              <a:gd name="T60" fmla="*/ 254 w 2627"/>
              <a:gd name="T61" fmla="*/ 2627 h 2627"/>
              <a:gd name="T62" fmla="*/ 204 w 2627"/>
              <a:gd name="T63" fmla="*/ 2622 h 2627"/>
              <a:gd name="T64" fmla="*/ 156 w 2627"/>
              <a:gd name="T65" fmla="*/ 2608 h 2627"/>
              <a:gd name="T66" fmla="*/ 112 w 2627"/>
              <a:gd name="T67" fmla="*/ 2584 h 2627"/>
              <a:gd name="T68" fmla="*/ 75 w 2627"/>
              <a:gd name="T69" fmla="*/ 2552 h 2627"/>
              <a:gd name="T70" fmla="*/ 43 w 2627"/>
              <a:gd name="T71" fmla="*/ 2515 h 2627"/>
              <a:gd name="T72" fmla="*/ 19 w 2627"/>
              <a:gd name="T73" fmla="*/ 2471 h 2627"/>
              <a:gd name="T74" fmla="*/ 5 w 2627"/>
              <a:gd name="T75" fmla="*/ 2423 h 2627"/>
              <a:gd name="T76" fmla="*/ 0 w 2627"/>
              <a:gd name="T77" fmla="*/ 2373 h 2627"/>
              <a:gd name="T78" fmla="*/ 0 w 2627"/>
              <a:gd name="T79" fmla="*/ 257 h 2627"/>
              <a:gd name="T80" fmla="*/ 5 w 2627"/>
              <a:gd name="T81" fmla="*/ 205 h 2627"/>
              <a:gd name="T82" fmla="*/ 19 w 2627"/>
              <a:gd name="T83" fmla="*/ 157 h 2627"/>
              <a:gd name="T84" fmla="*/ 43 w 2627"/>
              <a:gd name="T85" fmla="*/ 114 h 2627"/>
              <a:gd name="T86" fmla="*/ 75 w 2627"/>
              <a:gd name="T87" fmla="*/ 75 h 2627"/>
              <a:gd name="T88" fmla="*/ 112 w 2627"/>
              <a:gd name="T89" fmla="*/ 45 h 2627"/>
              <a:gd name="T90" fmla="*/ 156 w 2627"/>
              <a:gd name="T91" fmla="*/ 20 h 2627"/>
              <a:gd name="T92" fmla="*/ 204 w 2627"/>
              <a:gd name="T93" fmla="*/ 6 h 2627"/>
              <a:gd name="T94" fmla="*/ 254 w 2627"/>
              <a:gd name="T95" fmla="*/ 0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27" h="2627">
                <a:moveTo>
                  <a:pt x="254" y="0"/>
                </a:moveTo>
                <a:lnTo>
                  <a:pt x="1356" y="0"/>
                </a:lnTo>
                <a:lnTo>
                  <a:pt x="1376" y="47"/>
                </a:lnTo>
                <a:lnTo>
                  <a:pt x="1399" y="98"/>
                </a:lnTo>
                <a:lnTo>
                  <a:pt x="1425" y="152"/>
                </a:lnTo>
                <a:lnTo>
                  <a:pt x="1457" y="209"/>
                </a:lnTo>
                <a:lnTo>
                  <a:pt x="1493" y="266"/>
                </a:lnTo>
                <a:lnTo>
                  <a:pt x="1534" y="326"/>
                </a:lnTo>
                <a:lnTo>
                  <a:pt x="1580" y="387"/>
                </a:lnTo>
                <a:lnTo>
                  <a:pt x="1632" y="449"/>
                </a:lnTo>
                <a:lnTo>
                  <a:pt x="1689" y="511"/>
                </a:lnTo>
                <a:lnTo>
                  <a:pt x="1751" y="573"/>
                </a:lnTo>
                <a:lnTo>
                  <a:pt x="1820" y="636"/>
                </a:lnTo>
                <a:lnTo>
                  <a:pt x="1895" y="696"/>
                </a:lnTo>
                <a:lnTo>
                  <a:pt x="1977" y="757"/>
                </a:lnTo>
                <a:lnTo>
                  <a:pt x="2066" y="814"/>
                </a:lnTo>
                <a:lnTo>
                  <a:pt x="2162" y="869"/>
                </a:lnTo>
                <a:lnTo>
                  <a:pt x="2267" y="922"/>
                </a:lnTo>
                <a:lnTo>
                  <a:pt x="2379" y="972"/>
                </a:lnTo>
                <a:lnTo>
                  <a:pt x="2499" y="1018"/>
                </a:lnTo>
                <a:lnTo>
                  <a:pt x="2627" y="1061"/>
                </a:lnTo>
                <a:lnTo>
                  <a:pt x="2627" y="2373"/>
                </a:lnTo>
                <a:lnTo>
                  <a:pt x="2621" y="2423"/>
                </a:lnTo>
                <a:lnTo>
                  <a:pt x="2607" y="2471"/>
                </a:lnTo>
                <a:lnTo>
                  <a:pt x="2582" y="2515"/>
                </a:lnTo>
                <a:lnTo>
                  <a:pt x="2552" y="2552"/>
                </a:lnTo>
                <a:lnTo>
                  <a:pt x="2513" y="2584"/>
                </a:lnTo>
                <a:lnTo>
                  <a:pt x="2470" y="2608"/>
                </a:lnTo>
                <a:lnTo>
                  <a:pt x="2422" y="2622"/>
                </a:lnTo>
                <a:lnTo>
                  <a:pt x="2370" y="2627"/>
                </a:lnTo>
                <a:lnTo>
                  <a:pt x="254" y="2627"/>
                </a:lnTo>
                <a:lnTo>
                  <a:pt x="204" y="2622"/>
                </a:lnTo>
                <a:lnTo>
                  <a:pt x="156" y="2608"/>
                </a:lnTo>
                <a:lnTo>
                  <a:pt x="112" y="2584"/>
                </a:lnTo>
                <a:lnTo>
                  <a:pt x="75" y="2552"/>
                </a:lnTo>
                <a:lnTo>
                  <a:pt x="43" y="2515"/>
                </a:lnTo>
                <a:lnTo>
                  <a:pt x="19" y="2471"/>
                </a:lnTo>
                <a:lnTo>
                  <a:pt x="5" y="2423"/>
                </a:lnTo>
                <a:lnTo>
                  <a:pt x="0" y="2373"/>
                </a:lnTo>
                <a:lnTo>
                  <a:pt x="0" y="257"/>
                </a:lnTo>
                <a:lnTo>
                  <a:pt x="5" y="205"/>
                </a:lnTo>
                <a:lnTo>
                  <a:pt x="19" y="157"/>
                </a:lnTo>
                <a:lnTo>
                  <a:pt x="43" y="114"/>
                </a:lnTo>
                <a:lnTo>
                  <a:pt x="75" y="75"/>
                </a:lnTo>
                <a:lnTo>
                  <a:pt x="112" y="45"/>
                </a:lnTo>
                <a:lnTo>
                  <a:pt x="156" y="20"/>
                </a:lnTo>
                <a:lnTo>
                  <a:pt x="204" y="6"/>
                </a:lnTo>
                <a:lnTo>
                  <a:pt x="254" y="0"/>
                </a:lnTo>
                <a:close/>
              </a:path>
            </a:pathLst>
          </a:custGeom>
          <a:gradFill flip="none" rotWithShape="1">
            <a:gsLst>
              <a:gs pos="0">
                <a:schemeClr val="accent2">
                  <a:lumMod val="50000"/>
                  <a:alpha val="79000"/>
                </a:schemeClr>
              </a:gs>
              <a:gs pos="100000">
                <a:schemeClr val="accent2">
                  <a:lumMod val="75000"/>
                  <a:alpha val="0"/>
                </a:schemeClr>
              </a:gs>
            </a:gsLst>
            <a:lin ang="27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12" name="Freeform 12">
            <a:extLst>
              <a:ext uri="{FF2B5EF4-FFF2-40B4-BE49-F238E27FC236}">
                <a16:creationId xmlns:a16="http://schemas.microsoft.com/office/drawing/2014/main" id="{0A610F9B-4C60-4238-9AEF-9632CCEBCDBC}"/>
              </a:ext>
            </a:extLst>
          </p:cNvPr>
          <p:cNvSpPr>
            <a:spLocks/>
          </p:cNvSpPr>
          <p:nvPr/>
        </p:nvSpPr>
        <p:spPr bwMode="auto">
          <a:xfrm>
            <a:off x="6163428" y="4088193"/>
            <a:ext cx="2171164" cy="2170337"/>
          </a:xfrm>
          <a:custGeom>
            <a:avLst/>
            <a:gdLst>
              <a:gd name="T0" fmla="*/ 254 w 2627"/>
              <a:gd name="T1" fmla="*/ 0 h 2626"/>
              <a:gd name="T2" fmla="*/ 2370 w 2627"/>
              <a:gd name="T3" fmla="*/ 0 h 2626"/>
              <a:gd name="T4" fmla="*/ 2422 w 2627"/>
              <a:gd name="T5" fmla="*/ 5 h 2626"/>
              <a:gd name="T6" fmla="*/ 2470 w 2627"/>
              <a:gd name="T7" fmla="*/ 19 h 2626"/>
              <a:gd name="T8" fmla="*/ 2513 w 2627"/>
              <a:gd name="T9" fmla="*/ 42 h 2626"/>
              <a:gd name="T10" fmla="*/ 2552 w 2627"/>
              <a:gd name="T11" fmla="*/ 74 h 2626"/>
              <a:gd name="T12" fmla="*/ 2582 w 2627"/>
              <a:gd name="T13" fmla="*/ 112 h 2626"/>
              <a:gd name="T14" fmla="*/ 2607 w 2627"/>
              <a:gd name="T15" fmla="*/ 156 h 2626"/>
              <a:gd name="T16" fmla="*/ 2621 w 2627"/>
              <a:gd name="T17" fmla="*/ 204 h 2626"/>
              <a:gd name="T18" fmla="*/ 2627 w 2627"/>
              <a:gd name="T19" fmla="*/ 256 h 2626"/>
              <a:gd name="T20" fmla="*/ 2627 w 2627"/>
              <a:gd name="T21" fmla="*/ 1285 h 2626"/>
              <a:gd name="T22" fmla="*/ 2516 w 2627"/>
              <a:gd name="T23" fmla="*/ 1331 h 2626"/>
              <a:gd name="T24" fmla="*/ 2413 w 2627"/>
              <a:gd name="T25" fmla="*/ 1381 h 2626"/>
              <a:gd name="T26" fmla="*/ 2317 w 2627"/>
              <a:gd name="T27" fmla="*/ 1438 h 2626"/>
              <a:gd name="T28" fmla="*/ 2228 w 2627"/>
              <a:gd name="T29" fmla="*/ 1498 h 2626"/>
              <a:gd name="T30" fmla="*/ 2144 w 2627"/>
              <a:gd name="T31" fmla="*/ 1562 h 2626"/>
              <a:gd name="T32" fmla="*/ 2068 w 2627"/>
              <a:gd name="T33" fmla="*/ 1630 h 2626"/>
              <a:gd name="T34" fmla="*/ 1998 w 2627"/>
              <a:gd name="T35" fmla="*/ 1701 h 2626"/>
              <a:gd name="T36" fmla="*/ 1933 w 2627"/>
              <a:gd name="T37" fmla="*/ 1774 h 2626"/>
              <a:gd name="T38" fmla="*/ 1874 w 2627"/>
              <a:gd name="T39" fmla="*/ 1849 h 2626"/>
              <a:gd name="T40" fmla="*/ 1820 w 2627"/>
              <a:gd name="T41" fmla="*/ 1927 h 2626"/>
              <a:gd name="T42" fmla="*/ 1772 w 2627"/>
              <a:gd name="T43" fmla="*/ 2005 h 2626"/>
              <a:gd name="T44" fmla="*/ 1728 w 2627"/>
              <a:gd name="T45" fmla="*/ 2085 h 2626"/>
              <a:gd name="T46" fmla="*/ 1689 w 2627"/>
              <a:gd name="T47" fmla="*/ 2165 h 2626"/>
              <a:gd name="T48" fmla="*/ 1653 w 2627"/>
              <a:gd name="T49" fmla="*/ 2244 h 2626"/>
              <a:gd name="T50" fmla="*/ 1623 w 2627"/>
              <a:gd name="T51" fmla="*/ 2324 h 2626"/>
              <a:gd name="T52" fmla="*/ 1596 w 2627"/>
              <a:gd name="T53" fmla="*/ 2402 h 2626"/>
              <a:gd name="T54" fmla="*/ 1571 w 2627"/>
              <a:gd name="T55" fmla="*/ 2479 h 2626"/>
              <a:gd name="T56" fmla="*/ 1552 w 2627"/>
              <a:gd name="T57" fmla="*/ 2553 h 2626"/>
              <a:gd name="T58" fmla="*/ 1534 w 2627"/>
              <a:gd name="T59" fmla="*/ 2626 h 2626"/>
              <a:gd name="T60" fmla="*/ 254 w 2627"/>
              <a:gd name="T61" fmla="*/ 2626 h 2626"/>
              <a:gd name="T62" fmla="*/ 204 w 2627"/>
              <a:gd name="T63" fmla="*/ 2621 h 2626"/>
              <a:gd name="T64" fmla="*/ 156 w 2627"/>
              <a:gd name="T65" fmla="*/ 2607 h 2626"/>
              <a:gd name="T66" fmla="*/ 112 w 2627"/>
              <a:gd name="T67" fmla="*/ 2582 h 2626"/>
              <a:gd name="T68" fmla="*/ 75 w 2627"/>
              <a:gd name="T69" fmla="*/ 2552 h 2626"/>
              <a:gd name="T70" fmla="*/ 43 w 2627"/>
              <a:gd name="T71" fmla="*/ 2514 h 2626"/>
              <a:gd name="T72" fmla="*/ 19 w 2627"/>
              <a:gd name="T73" fmla="*/ 2470 h 2626"/>
              <a:gd name="T74" fmla="*/ 5 w 2627"/>
              <a:gd name="T75" fmla="*/ 2422 h 2626"/>
              <a:gd name="T76" fmla="*/ 0 w 2627"/>
              <a:gd name="T77" fmla="*/ 2370 h 2626"/>
              <a:gd name="T78" fmla="*/ 0 w 2627"/>
              <a:gd name="T79" fmla="*/ 256 h 2626"/>
              <a:gd name="T80" fmla="*/ 5 w 2627"/>
              <a:gd name="T81" fmla="*/ 204 h 2626"/>
              <a:gd name="T82" fmla="*/ 19 w 2627"/>
              <a:gd name="T83" fmla="*/ 156 h 2626"/>
              <a:gd name="T84" fmla="*/ 43 w 2627"/>
              <a:gd name="T85" fmla="*/ 112 h 2626"/>
              <a:gd name="T86" fmla="*/ 75 w 2627"/>
              <a:gd name="T87" fmla="*/ 74 h 2626"/>
              <a:gd name="T88" fmla="*/ 112 w 2627"/>
              <a:gd name="T89" fmla="*/ 42 h 2626"/>
              <a:gd name="T90" fmla="*/ 156 w 2627"/>
              <a:gd name="T91" fmla="*/ 19 h 2626"/>
              <a:gd name="T92" fmla="*/ 204 w 2627"/>
              <a:gd name="T93" fmla="*/ 5 h 2626"/>
              <a:gd name="T94" fmla="*/ 254 w 2627"/>
              <a:gd name="T95" fmla="*/ 0 h 2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27" h="2626">
                <a:moveTo>
                  <a:pt x="254" y="0"/>
                </a:moveTo>
                <a:lnTo>
                  <a:pt x="2370" y="0"/>
                </a:lnTo>
                <a:lnTo>
                  <a:pt x="2422" y="5"/>
                </a:lnTo>
                <a:lnTo>
                  <a:pt x="2470" y="19"/>
                </a:lnTo>
                <a:lnTo>
                  <a:pt x="2513" y="42"/>
                </a:lnTo>
                <a:lnTo>
                  <a:pt x="2552" y="74"/>
                </a:lnTo>
                <a:lnTo>
                  <a:pt x="2582" y="112"/>
                </a:lnTo>
                <a:lnTo>
                  <a:pt x="2607" y="156"/>
                </a:lnTo>
                <a:lnTo>
                  <a:pt x="2621" y="204"/>
                </a:lnTo>
                <a:lnTo>
                  <a:pt x="2627" y="256"/>
                </a:lnTo>
                <a:lnTo>
                  <a:pt x="2627" y="1285"/>
                </a:lnTo>
                <a:lnTo>
                  <a:pt x="2516" y="1331"/>
                </a:lnTo>
                <a:lnTo>
                  <a:pt x="2413" y="1381"/>
                </a:lnTo>
                <a:lnTo>
                  <a:pt x="2317" y="1438"/>
                </a:lnTo>
                <a:lnTo>
                  <a:pt x="2228" y="1498"/>
                </a:lnTo>
                <a:lnTo>
                  <a:pt x="2144" y="1562"/>
                </a:lnTo>
                <a:lnTo>
                  <a:pt x="2068" y="1630"/>
                </a:lnTo>
                <a:lnTo>
                  <a:pt x="1998" y="1701"/>
                </a:lnTo>
                <a:lnTo>
                  <a:pt x="1933" y="1774"/>
                </a:lnTo>
                <a:lnTo>
                  <a:pt x="1874" y="1849"/>
                </a:lnTo>
                <a:lnTo>
                  <a:pt x="1820" y="1927"/>
                </a:lnTo>
                <a:lnTo>
                  <a:pt x="1772" y="2005"/>
                </a:lnTo>
                <a:lnTo>
                  <a:pt x="1728" y="2085"/>
                </a:lnTo>
                <a:lnTo>
                  <a:pt x="1689" y="2165"/>
                </a:lnTo>
                <a:lnTo>
                  <a:pt x="1653" y="2244"/>
                </a:lnTo>
                <a:lnTo>
                  <a:pt x="1623" y="2324"/>
                </a:lnTo>
                <a:lnTo>
                  <a:pt x="1596" y="2402"/>
                </a:lnTo>
                <a:lnTo>
                  <a:pt x="1571" y="2479"/>
                </a:lnTo>
                <a:lnTo>
                  <a:pt x="1552" y="2553"/>
                </a:lnTo>
                <a:lnTo>
                  <a:pt x="1534" y="2626"/>
                </a:lnTo>
                <a:lnTo>
                  <a:pt x="254" y="2626"/>
                </a:lnTo>
                <a:lnTo>
                  <a:pt x="204" y="2621"/>
                </a:lnTo>
                <a:lnTo>
                  <a:pt x="156" y="2607"/>
                </a:lnTo>
                <a:lnTo>
                  <a:pt x="112" y="2582"/>
                </a:lnTo>
                <a:lnTo>
                  <a:pt x="75" y="2552"/>
                </a:lnTo>
                <a:lnTo>
                  <a:pt x="43" y="2514"/>
                </a:lnTo>
                <a:lnTo>
                  <a:pt x="19" y="2470"/>
                </a:lnTo>
                <a:lnTo>
                  <a:pt x="5" y="2422"/>
                </a:lnTo>
                <a:lnTo>
                  <a:pt x="0" y="2370"/>
                </a:lnTo>
                <a:lnTo>
                  <a:pt x="0" y="256"/>
                </a:lnTo>
                <a:lnTo>
                  <a:pt x="5" y="204"/>
                </a:lnTo>
                <a:lnTo>
                  <a:pt x="19" y="156"/>
                </a:lnTo>
                <a:lnTo>
                  <a:pt x="43" y="112"/>
                </a:lnTo>
                <a:lnTo>
                  <a:pt x="75" y="74"/>
                </a:lnTo>
                <a:lnTo>
                  <a:pt x="112" y="42"/>
                </a:lnTo>
                <a:lnTo>
                  <a:pt x="156" y="19"/>
                </a:lnTo>
                <a:lnTo>
                  <a:pt x="204" y="5"/>
                </a:lnTo>
                <a:lnTo>
                  <a:pt x="254" y="0"/>
                </a:lnTo>
                <a:close/>
              </a:path>
            </a:pathLst>
          </a:custGeom>
          <a:gradFill flip="none" rotWithShape="1">
            <a:gsLst>
              <a:gs pos="17000">
                <a:schemeClr val="accent4"/>
              </a:gs>
              <a:gs pos="83000">
                <a:schemeClr val="accent4">
                  <a:lumMod val="50000"/>
                </a:schemeClr>
              </a:gs>
            </a:gsLst>
            <a:lin ang="189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13" name="Freeform 13">
            <a:extLst>
              <a:ext uri="{FF2B5EF4-FFF2-40B4-BE49-F238E27FC236}">
                <a16:creationId xmlns:a16="http://schemas.microsoft.com/office/drawing/2014/main" id="{BCD32079-0AC4-4EEC-8B0C-A3D734647A4B}"/>
              </a:ext>
            </a:extLst>
          </p:cNvPr>
          <p:cNvSpPr>
            <a:spLocks/>
          </p:cNvSpPr>
          <p:nvPr/>
        </p:nvSpPr>
        <p:spPr bwMode="auto">
          <a:xfrm>
            <a:off x="3818950" y="4086937"/>
            <a:ext cx="2170337" cy="2170337"/>
          </a:xfrm>
          <a:custGeom>
            <a:avLst/>
            <a:gdLst>
              <a:gd name="T0" fmla="*/ 256 w 2626"/>
              <a:gd name="T1" fmla="*/ 0 h 2626"/>
              <a:gd name="T2" fmla="*/ 2370 w 2626"/>
              <a:gd name="T3" fmla="*/ 0 h 2626"/>
              <a:gd name="T4" fmla="*/ 2422 w 2626"/>
              <a:gd name="T5" fmla="*/ 5 h 2626"/>
              <a:gd name="T6" fmla="*/ 2470 w 2626"/>
              <a:gd name="T7" fmla="*/ 19 h 2626"/>
              <a:gd name="T8" fmla="*/ 2514 w 2626"/>
              <a:gd name="T9" fmla="*/ 42 h 2626"/>
              <a:gd name="T10" fmla="*/ 2552 w 2626"/>
              <a:gd name="T11" fmla="*/ 74 h 2626"/>
              <a:gd name="T12" fmla="*/ 2584 w 2626"/>
              <a:gd name="T13" fmla="*/ 112 h 2626"/>
              <a:gd name="T14" fmla="*/ 2607 w 2626"/>
              <a:gd name="T15" fmla="*/ 156 h 2626"/>
              <a:gd name="T16" fmla="*/ 2621 w 2626"/>
              <a:gd name="T17" fmla="*/ 204 h 2626"/>
              <a:gd name="T18" fmla="*/ 2626 w 2626"/>
              <a:gd name="T19" fmla="*/ 256 h 2626"/>
              <a:gd name="T20" fmla="*/ 2626 w 2626"/>
              <a:gd name="T21" fmla="*/ 2370 h 2626"/>
              <a:gd name="T22" fmla="*/ 2621 w 2626"/>
              <a:gd name="T23" fmla="*/ 2422 h 2626"/>
              <a:gd name="T24" fmla="*/ 2607 w 2626"/>
              <a:gd name="T25" fmla="*/ 2470 h 2626"/>
              <a:gd name="T26" fmla="*/ 2584 w 2626"/>
              <a:gd name="T27" fmla="*/ 2514 h 2626"/>
              <a:gd name="T28" fmla="*/ 2552 w 2626"/>
              <a:gd name="T29" fmla="*/ 2552 h 2626"/>
              <a:gd name="T30" fmla="*/ 2514 w 2626"/>
              <a:gd name="T31" fmla="*/ 2582 h 2626"/>
              <a:gd name="T32" fmla="*/ 2470 w 2626"/>
              <a:gd name="T33" fmla="*/ 2607 h 2626"/>
              <a:gd name="T34" fmla="*/ 2422 w 2626"/>
              <a:gd name="T35" fmla="*/ 2621 h 2626"/>
              <a:gd name="T36" fmla="*/ 2370 w 2626"/>
              <a:gd name="T37" fmla="*/ 2626 h 2626"/>
              <a:gd name="T38" fmla="*/ 1382 w 2626"/>
              <a:gd name="T39" fmla="*/ 2626 h 2626"/>
              <a:gd name="T40" fmla="*/ 1357 w 2626"/>
              <a:gd name="T41" fmla="*/ 2568 h 2626"/>
              <a:gd name="T42" fmla="*/ 1327 w 2626"/>
              <a:gd name="T43" fmla="*/ 2505 h 2626"/>
              <a:gd name="T44" fmla="*/ 1295 w 2626"/>
              <a:gd name="T45" fmla="*/ 2441 h 2626"/>
              <a:gd name="T46" fmla="*/ 1258 w 2626"/>
              <a:gd name="T47" fmla="*/ 2375 h 2626"/>
              <a:gd name="T48" fmla="*/ 1217 w 2626"/>
              <a:gd name="T49" fmla="*/ 2308 h 2626"/>
              <a:gd name="T50" fmla="*/ 1169 w 2626"/>
              <a:gd name="T51" fmla="*/ 2238 h 2626"/>
              <a:gd name="T52" fmla="*/ 1117 w 2626"/>
              <a:gd name="T53" fmla="*/ 2167 h 2626"/>
              <a:gd name="T54" fmla="*/ 1060 w 2626"/>
              <a:gd name="T55" fmla="*/ 2098 h 2626"/>
              <a:gd name="T56" fmla="*/ 998 w 2626"/>
              <a:gd name="T57" fmla="*/ 2028 h 2626"/>
              <a:gd name="T58" fmla="*/ 929 w 2626"/>
              <a:gd name="T59" fmla="*/ 1959 h 2626"/>
              <a:gd name="T60" fmla="*/ 854 w 2626"/>
              <a:gd name="T61" fmla="*/ 1891 h 2626"/>
              <a:gd name="T62" fmla="*/ 772 w 2626"/>
              <a:gd name="T63" fmla="*/ 1824 h 2626"/>
              <a:gd name="T64" fmla="*/ 683 w 2626"/>
              <a:gd name="T65" fmla="*/ 1760 h 2626"/>
              <a:gd name="T66" fmla="*/ 589 w 2626"/>
              <a:gd name="T67" fmla="*/ 1699 h 2626"/>
              <a:gd name="T68" fmla="*/ 485 w 2626"/>
              <a:gd name="T69" fmla="*/ 1640 h 2626"/>
              <a:gd name="T70" fmla="*/ 377 w 2626"/>
              <a:gd name="T71" fmla="*/ 1587 h 2626"/>
              <a:gd name="T72" fmla="*/ 258 w 2626"/>
              <a:gd name="T73" fmla="*/ 1535 h 2626"/>
              <a:gd name="T74" fmla="*/ 133 w 2626"/>
              <a:gd name="T75" fmla="*/ 1491 h 2626"/>
              <a:gd name="T76" fmla="*/ 0 w 2626"/>
              <a:gd name="T77" fmla="*/ 1450 h 2626"/>
              <a:gd name="T78" fmla="*/ 0 w 2626"/>
              <a:gd name="T79" fmla="*/ 256 h 2626"/>
              <a:gd name="T80" fmla="*/ 5 w 2626"/>
              <a:gd name="T81" fmla="*/ 204 h 2626"/>
              <a:gd name="T82" fmla="*/ 19 w 2626"/>
              <a:gd name="T83" fmla="*/ 156 h 2626"/>
              <a:gd name="T84" fmla="*/ 44 w 2626"/>
              <a:gd name="T85" fmla="*/ 112 h 2626"/>
              <a:gd name="T86" fmla="*/ 74 w 2626"/>
              <a:gd name="T87" fmla="*/ 74 h 2626"/>
              <a:gd name="T88" fmla="*/ 112 w 2626"/>
              <a:gd name="T89" fmla="*/ 42 h 2626"/>
              <a:gd name="T90" fmla="*/ 156 w 2626"/>
              <a:gd name="T91" fmla="*/ 19 h 2626"/>
              <a:gd name="T92" fmla="*/ 204 w 2626"/>
              <a:gd name="T93" fmla="*/ 5 h 2626"/>
              <a:gd name="T94" fmla="*/ 256 w 2626"/>
              <a:gd name="T95" fmla="*/ 0 h 2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26" h="2626">
                <a:moveTo>
                  <a:pt x="256" y="0"/>
                </a:moveTo>
                <a:lnTo>
                  <a:pt x="2370" y="0"/>
                </a:lnTo>
                <a:lnTo>
                  <a:pt x="2422" y="5"/>
                </a:lnTo>
                <a:lnTo>
                  <a:pt x="2470" y="19"/>
                </a:lnTo>
                <a:lnTo>
                  <a:pt x="2514" y="42"/>
                </a:lnTo>
                <a:lnTo>
                  <a:pt x="2552" y="74"/>
                </a:lnTo>
                <a:lnTo>
                  <a:pt x="2584" y="112"/>
                </a:lnTo>
                <a:lnTo>
                  <a:pt x="2607" y="156"/>
                </a:lnTo>
                <a:lnTo>
                  <a:pt x="2621" y="204"/>
                </a:lnTo>
                <a:lnTo>
                  <a:pt x="2626" y="256"/>
                </a:lnTo>
                <a:lnTo>
                  <a:pt x="2626" y="2370"/>
                </a:lnTo>
                <a:lnTo>
                  <a:pt x="2621" y="2422"/>
                </a:lnTo>
                <a:lnTo>
                  <a:pt x="2607" y="2470"/>
                </a:lnTo>
                <a:lnTo>
                  <a:pt x="2584" y="2514"/>
                </a:lnTo>
                <a:lnTo>
                  <a:pt x="2552" y="2552"/>
                </a:lnTo>
                <a:lnTo>
                  <a:pt x="2514" y="2582"/>
                </a:lnTo>
                <a:lnTo>
                  <a:pt x="2470" y="2607"/>
                </a:lnTo>
                <a:lnTo>
                  <a:pt x="2422" y="2621"/>
                </a:lnTo>
                <a:lnTo>
                  <a:pt x="2370" y="2626"/>
                </a:lnTo>
                <a:lnTo>
                  <a:pt x="1382" y="2626"/>
                </a:lnTo>
                <a:lnTo>
                  <a:pt x="1357" y="2568"/>
                </a:lnTo>
                <a:lnTo>
                  <a:pt x="1327" y="2505"/>
                </a:lnTo>
                <a:lnTo>
                  <a:pt x="1295" y="2441"/>
                </a:lnTo>
                <a:lnTo>
                  <a:pt x="1258" y="2375"/>
                </a:lnTo>
                <a:lnTo>
                  <a:pt x="1217" y="2308"/>
                </a:lnTo>
                <a:lnTo>
                  <a:pt x="1169" y="2238"/>
                </a:lnTo>
                <a:lnTo>
                  <a:pt x="1117" y="2167"/>
                </a:lnTo>
                <a:lnTo>
                  <a:pt x="1060" y="2098"/>
                </a:lnTo>
                <a:lnTo>
                  <a:pt x="998" y="2028"/>
                </a:lnTo>
                <a:lnTo>
                  <a:pt x="929" y="1959"/>
                </a:lnTo>
                <a:lnTo>
                  <a:pt x="854" y="1891"/>
                </a:lnTo>
                <a:lnTo>
                  <a:pt x="772" y="1824"/>
                </a:lnTo>
                <a:lnTo>
                  <a:pt x="683" y="1760"/>
                </a:lnTo>
                <a:lnTo>
                  <a:pt x="589" y="1699"/>
                </a:lnTo>
                <a:lnTo>
                  <a:pt x="485" y="1640"/>
                </a:lnTo>
                <a:lnTo>
                  <a:pt x="377" y="1587"/>
                </a:lnTo>
                <a:lnTo>
                  <a:pt x="258" y="1535"/>
                </a:lnTo>
                <a:lnTo>
                  <a:pt x="133" y="1491"/>
                </a:lnTo>
                <a:lnTo>
                  <a:pt x="0" y="1450"/>
                </a:lnTo>
                <a:lnTo>
                  <a:pt x="0" y="256"/>
                </a:lnTo>
                <a:lnTo>
                  <a:pt x="5" y="204"/>
                </a:lnTo>
                <a:lnTo>
                  <a:pt x="19" y="156"/>
                </a:lnTo>
                <a:lnTo>
                  <a:pt x="44" y="112"/>
                </a:lnTo>
                <a:lnTo>
                  <a:pt x="74" y="74"/>
                </a:lnTo>
                <a:lnTo>
                  <a:pt x="112" y="42"/>
                </a:lnTo>
                <a:lnTo>
                  <a:pt x="156" y="19"/>
                </a:lnTo>
                <a:lnTo>
                  <a:pt x="204" y="5"/>
                </a:lnTo>
                <a:lnTo>
                  <a:pt x="256" y="0"/>
                </a:lnTo>
                <a:close/>
              </a:path>
            </a:pathLst>
          </a:custGeom>
          <a:gradFill flip="none" rotWithShape="1">
            <a:gsLst>
              <a:gs pos="40000">
                <a:schemeClr val="accent3"/>
              </a:gs>
              <a:gs pos="84000">
                <a:schemeClr val="accent3">
                  <a:lumMod val="50000"/>
                </a:schemeClr>
              </a:gs>
            </a:gsLst>
            <a:lin ang="54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14" name="Freeform 14">
            <a:extLst>
              <a:ext uri="{FF2B5EF4-FFF2-40B4-BE49-F238E27FC236}">
                <a16:creationId xmlns:a16="http://schemas.microsoft.com/office/drawing/2014/main" id="{8DEDAE60-F028-487F-A2C6-CFF3258D61C4}"/>
              </a:ext>
            </a:extLst>
          </p:cNvPr>
          <p:cNvSpPr>
            <a:spLocks/>
          </p:cNvSpPr>
          <p:nvPr/>
        </p:nvSpPr>
        <p:spPr bwMode="auto">
          <a:xfrm>
            <a:off x="3628860" y="1596597"/>
            <a:ext cx="2360428" cy="2360428"/>
          </a:xfrm>
          <a:custGeom>
            <a:avLst/>
            <a:gdLst>
              <a:gd name="T0" fmla="*/ 1664 w 2856"/>
              <a:gd name="T1" fmla="*/ 0 h 2856"/>
              <a:gd name="T2" fmla="*/ 2856 w 2856"/>
              <a:gd name="T3" fmla="*/ 0 h 2856"/>
              <a:gd name="T4" fmla="*/ 2856 w 2856"/>
              <a:gd name="T5" fmla="*/ 2856 h 2856"/>
              <a:gd name="T6" fmla="*/ 0 w 2856"/>
              <a:gd name="T7" fmla="*/ 2856 h 2856"/>
              <a:gd name="T8" fmla="*/ 0 w 2856"/>
              <a:gd name="T9" fmla="*/ 1591 h 2856"/>
              <a:gd name="T10" fmla="*/ 133 w 2856"/>
              <a:gd name="T11" fmla="*/ 1562 h 2856"/>
              <a:gd name="T12" fmla="*/ 260 w 2856"/>
              <a:gd name="T13" fmla="*/ 1529 h 2856"/>
              <a:gd name="T14" fmla="*/ 379 w 2856"/>
              <a:gd name="T15" fmla="*/ 1488 h 2856"/>
              <a:gd name="T16" fmla="*/ 491 w 2856"/>
              <a:gd name="T17" fmla="*/ 1445 h 2856"/>
              <a:gd name="T18" fmla="*/ 596 w 2856"/>
              <a:gd name="T19" fmla="*/ 1395 h 2856"/>
              <a:gd name="T20" fmla="*/ 696 w 2856"/>
              <a:gd name="T21" fmla="*/ 1343 h 2856"/>
              <a:gd name="T22" fmla="*/ 790 w 2856"/>
              <a:gd name="T23" fmla="*/ 1287 h 2856"/>
              <a:gd name="T24" fmla="*/ 877 w 2856"/>
              <a:gd name="T25" fmla="*/ 1226 h 2856"/>
              <a:gd name="T26" fmla="*/ 959 w 2856"/>
              <a:gd name="T27" fmla="*/ 1164 h 2856"/>
              <a:gd name="T28" fmla="*/ 1034 w 2856"/>
              <a:gd name="T29" fmla="*/ 1098 h 2856"/>
              <a:gd name="T30" fmla="*/ 1105 w 2856"/>
              <a:gd name="T31" fmla="*/ 1032 h 2856"/>
              <a:gd name="T32" fmla="*/ 1171 w 2856"/>
              <a:gd name="T33" fmla="*/ 963 h 2856"/>
              <a:gd name="T34" fmla="*/ 1232 w 2856"/>
              <a:gd name="T35" fmla="*/ 891 h 2856"/>
              <a:gd name="T36" fmla="*/ 1287 w 2856"/>
              <a:gd name="T37" fmla="*/ 820 h 2856"/>
              <a:gd name="T38" fmla="*/ 1338 w 2856"/>
              <a:gd name="T39" fmla="*/ 749 h 2856"/>
              <a:gd name="T40" fmla="*/ 1385 w 2856"/>
              <a:gd name="T41" fmla="*/ 678 h 2856"/>
              <a:gd name="T42" fmla="*/ 1427 w 2856"/>
              <a:gd name="T43" fmla="*/ 607 h 2856"/>
              <a:gd name="T44" fmla="*/ 1466 w 2856"/>
              <a:gd name="T45" fmla="*/ 535 h 2856"/>
              <a:gd name="T46" fmla="*/ 1500 w 2856"/>
              <a:gd name="T47" fmla="*/ 466 h 2856"/>
              <a:gd name="T48" fmla="*/ 1532 w 2856"/>
              <a:gd name="T49" fmla="*/ 398 h 2856"/>
              <a:gd name="T50" fmla="*/ 1559 w 2856"/>
              <a:gd name="T51" fmla="*/ 333 h 2856"/>
              <a:gd name="T52" fmla="*/ 1584 w 2856"/>
              <a:gd name="T53" fmla="*/ 269 h 2856"/>
              <a:gd name="T54" fmla="*/ 1605 w 2856"/>
              <a:gd name="T55" fmla="*/ 208 h 2856"/>
              <a:gd name="T56" fmla="*/ 1625 w 2856"/>
              <a:gd name="T57" fmla="*/ 149 h 2856"/>
              <a:gd name="T58" fmla="*/ 1639 w 2856"/>
              <a:gd name="T59" fmla="*/ 96 h 2856"/>
              <a:gd name="T60" fmla="*/ 1653 w 2856"/>
              <a:gd name="T61" fmla="*/ 46 h 2856"/>
              <a:gd name="T62" fmla="*/ 1664 w 2856"/>
              <a:gd name="T63" fmla="*/ 0 h 2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56" h="2856">
                <a:moveTo>
                  <a:pt x="1664" y="0"/>
                </a:moveTo>
                <a:lnTo>
                  <a:pt x="2856" y="0"/>
                </a:lnTo>
                <a:lnTo>
                  <a:pt x="2856" y="2856"/>
                </a:lnTo>
                <a:lnTo>
                  <a:pt x="0" y="2856"/>
                </a:lnTo>
                <a:lnTo>
                  <a:pt x="0" y="1591"/>
                </a:lnTo>
                <a:lnTo>
                  <a:pt x="133" y="1562"/>
                </a:lnTo>
                <a:lnTo>
                  <a:pt x="260" y="1529"/>
                </a:lnTo>
                <a:lnTo>
                  <a:pt x="379" y="1488"/>
                </a:lnTo>
                <a:lnTo>
                  <a:pt x="491" y="1445"/>
                </a:lnTo>
                <a:lnTo>
                  <a:pt x="596" y="1395"/>
                </a:lnTo>
                <a:lnTo>
                  <a:pt x="696" y="1343"/>
                </a:lnTo>
                <a:lnTo>
                  <a:pt x="790" y="1287"/>
                </a:lnTo>
                <a:lnTo>
                  <a:pt x="877" y="1226"/>
                </a:lnTo>
                <a:lnTo>
                  <a:pt x="959" y="1164"/>
                </a:lnTo>
                <a:lnTo>
                  <a:pt x="1034" y="1098"/>
                </a:lnTo>
                <a:lnTo>
                  <a:pt x="1105" y="1032"/>
                </a:lnTo>
                <a:lnTo>
                  <a:pt x="1171" y="963"/>
                </a:lnTo>
                <a:lnTo>
                  <a:pt x="1232" y="891"/>
                </a:lnTo>
                <a:lnTo>
                  <a:pt x="1287" y="820"/>
                </a:lnTo>
                <a:lnTo>
                  <a:pt x="1338" y="749"/>
                </a:lnTo>
                <a:lnTo>
                  <a:pt x="1385" y="678"/>
                </a:lnTo>
                <a:lnTo>
                  <a:pt x="1427" y="607"/>
                </a:lnTo>
                <a:lnTo>
                  <a:pt x="1466" y="535"/>
                </a:lnTo>
                <a:lnTo>
                  <a:pt x="1500" y="466"/>
                </a:lnTo>
                <a:lnTo>
                  <a:pt x="1532" y="398"/>
                </a:lnTo>
                <a:lnTo>
                  <a:pt x="1559" y="333"/>
                </a:lnTo>
                <a:lnTo>
                  <a:pt x="1584" y="269"/>
                </a:lnTo>
                <a:lnTo>
                  <a:pt x="1605" y="208"/>
                </a:lnTo>
                <a:lnTo>
                  <a:pt x="1625" y="149"/>
                </a:lnTo>
                <a:lnTo>
                  <a:pt x="1639" y="96"/>
                </a:lnTo>
                <a:lnTo>
                  <a:pt x="1653" y="46"/>
                </a:lnTo>
                <a:lnTo>
                  <a:pt x="1664" y="0"/>
                </a:lnTo>
                <a:close/>
              </a:path>
            </a:pathLst>
          </a:custGeom>
          <a:solidFill>
            <a:schemeClr val="accent1"/>
          </a:solidFill>
          <a:ln w="0">
            <a:noFill/>
            <a:prstDash val="solid"/>
            <a:round/>
            <a:headEnd/>
            <a:tailEnd/>
          </a:ln>
          <a:effec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15" name="Freeform 15">
            <a:extLst>
              <a:ext uri="{FF2B5EF4-FFF2-40B4-BE49-F238E27FC236}">
                <a16:creationId xmlns:a16="http://schemas.microsoft.com/office/drawing/2014/main" id="{06956804-8C9B-426B-995D-975761251D06}"/>
              </a:ext>
            </a:extLst>
          </p:cNvPr>
          <p:cNvSpPr>
            <a:spLocks/>
          </p:cNvSpPr>
          <p:nvPr/>
        </p:nvSpPr>
        <p:spPr bwMode="auto">
          <a:xfrm>
            <a:off x="3628859" y="4086936"/>
            <a:ext cx="2360428" cy="2360428"/>
          </a:xfrm>
          <a:custGeom>
            <a:avLst/>
            <a:gdLst>
              <a:gd name="T0" fmla="*/ 0 w 2856"/>
              <a:gd name="T1" fmla="*/ 0 h 2856"/>
              <a:gd name="T2" fmla="*/ 2856 w 2856"/>
              <a:gd name="T3" fmla="*/ 0 h 2856"/>
              <a:gd name="T4" fmla="*/ 2856 w 2856"/>
              <a:gd name="T5" fmla="*/ 2856 h 2856"/>
              <a:gd name="T6" fmla="*/ 1680 w 2856"/>
              <a:gd name="T7" fmla="*/ 2856 h 2856"/>
              <a:gd name="T8" fmla="*/ 1671 w 2856"/>
              <a:gd name="T9" fmla="*/ 2820 h 2856"/>
              <a:gd name="T10" fmla="*/ 1662 w 2856"/>
              <a:gd name="T11" fmla="*/ 2778 h 2856"/>
              <a:gd name="T12" fmla="*/ 1652 w 2856"/>
              <a:gd name="T13" fmla="*/ 2731 h 2856"/>
              <a:gd name="T14" fmla="*/ 1637 w 2856"/>
              <a:gd name="T15" fmla="*/ 2682 h 2856"/>
              <a:gd name="T16" fmla="*/ 1621 w 2856"/>
              <a:gd name="T17" fmla="*/ 2626 h 2856"/>
              <a:gd name="T18" fmla="*/ 1604 w 2856"/>
              <a:gd name="T19" fmla="*/ 2569 h 2856"/>
              <a:gd name="T20" fmla="*/ 1582 w 2856"/>
              <a:gd name="T21" fmla="*/ 2509 h 2856"/>
              <a:gd name="T22" fmla="*/ 1557 w 2856"/>
              <a:gd name="T23" fmla="*/ 2445 h 2856"/>
              <a:gd name="T24" fmla="*/ 1529 w 2856"/>
              <a:gd name="T25" fmla="*/ 2379 h 2856"/>
              <a:gd name="T26" fmla="*/ 1499 w 2856"/>
              <a:gd name="T27" fmla="*/ 2311 h 2856"/>
              <a:gd name="T28" fmla="*/ 1463 w 2856"/>
              <a:gd name="T29" fmla="*/ 2242 h 2856"/>
              <a:gd name="T30" fmla="*/ 1426 w 2856"/>
              <a:gd name="T31" fmla="*/ 2171 h 2856"/>
              <a:gd name="T32" fmla="*/ 1383 w 2856"/>
              <a:gd name="T33" fmla="*/ 2101 h 2856"/>
              <a:gd name="T34" fmla="*/ 1335 w 2856"/>
              <a:gd name="T35" fmla="*/ 2028 h 2856"/>
              <a:gd name="T36" fmla="*/ 1285 w 2856"/>
              <a:gd name="T37" fmla="*/ 1957 h 2856"/>
              <a:gd name="T38" fmla="*/ 1228 w 2856"/>
              <a:gd name="T39" fmla="*/ 1888 h 2856"/>
              <a:gd name="T40" fmla="*/ 1167 w 2856"/>
              <a:gd name="T41" fmla="*/ 1817 h 2856"/>
              <a:gd name="T42" fmla="*/ 1102 w 2856"/>
              <a:gd name="T43" fmla="*/ 1749 h 2856"/>
              <a:gd name="T44" fmla="*/ 1032 w 2856"/>
              <a:gd name="T45" fmla="*/ 1681 h 2856"/>
              <a:gd name="T46" fmla="*/ 956 w 2856"/>
              <a:gd name="T47" fmla="*/ 1617 h 2856"/>
              <a:gd name="T48" fmla="*/ 874 w 2856"/>
              <a:gd name="T49" fmla="*/ 1555 h 2856"/>
              <a:gd name="T50" fmla="*/ 787 w 2856"/>
              <a:gd name="T51" fmla="*/ 1495 h 2856"/>
              <a:gd name="T52" fmla="*/ 694 w 2856"/>
              <a:gd name="T53" fmla="*/ 1439 h 2856"/>
              <a:gd name="T54" fmla="*/ 594 w 2856"/>
              <a:gd name="T55" fmla="*/ 1386 h 2856"/>
              <a:gd name="T56" fmla="*/ 489 w 2856"/>
              <a:gd name="T57" fmla="*/ 1338 h 2856"/>
              <a:gd name="T58" fmla="*/ 377 w 2856"/>
              <a:gd name="T59" fmla="*/ 1293 h 2856"/>
              <a:gd name="T60" fmla="*/ 258 w 2856"/>
              <a:gd name="T61" fmla="*/ 1256 h 2856"/>
              <a:gd name="T62" fmla="*/ 133 w 2856"/>
              <a:gd name="T63" fmla="*/ 1222 h 2856"/>
              <a:gd name="T64" fmla="*/ 0 w 2856"/>
              <a:gd name="T65" fmla="*/ 1194 h 2856"/>
              <a:gd name="T66" fmla="*/ 0 w 2856"/>
              <a:gd name="T67" fmla="*/ 0 h 2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56" h="2856">
                <a:moveTo>
                  <a:pt x="0" y="0"/>
                </a:moveTo>
                <a:lnTo>
                  <a:pt x="2856" y="0"/>
                </a:lnTo>
                <a:lnTo>
                  <a:pt x="2856" y="2856"/>
                </a:lnTo>
                <a:lnTo>
                  <a:pt x="1680" y="2856"/>
                </a:lnTo>
                <a:lnTo>
                  <a:pt x="1671" y="2820"/>
                </a:lnTo>
                <a:lnTo>
                  <a:pt x="1662" y="2778"/>
                </a:lnTo>
                <a:lnTo>
                  <a:pt x="1652" y="2731"/>
                </a:lnTo>
                <a:lnTo>
                  <a:pt x="1637" y="2682"/>
                </a:lnTo>
                <a:lnTo>
                  <a:pt x="1621" y="2626"/>
                </a:lnTo>
                <a:lnTo>
                  <a:pt x="1604" y="2569"/>
                </a:lnTo>
                <a:lnTo>
                  <a:pt x="1582" y="2509"/>
                </a:lnTo>
                <a:lnTo>
                  <a:pt x="1557" y="2445"/>
                </a:lnTo>
                <a:lnTo>
                  <a:pt x="1529" y="2379"/>
                </a:lnTo>
                <a:lnTo>
                  <a:pt x="1499" y="2311"/>
                </a:lnTo>
                <a:lnTo>
                  <a:pt x="1463" y="2242"/>
                </a:lnTo>
                <a:lnTo>
                  <a:pt x="1426" y="2171"/>
                </a:lnTo>
                <a:lnTo>
                  <a:pt x="1383" y="2101"/>
                </a:lnTo>
                <a:lnTo>
                  <a:pt x="1335" y="2028"/>
                </a:lnTo>
                <a:lnTo>
                  <a:pt x="1285" y="1957"/>
                </a:lnTo>
                <a:lnTo>
                  <a:pt x="1228" y="1888"/>
                </a:lnTo>
                <a:lnTo>
                  <a:pt x="1167" y="1817"/>
                </a:lnTo>
                <a:lnTo>
                  <a:pt x="1102" y="1749"/>
                </a:lnTo>
                <a:lnTo>
                  <a:pt x="1032" y="1681"/>
                </a:lnTo>
                <a:lnTo>
                  <a:pt x="956" y="1617"/>
                </a:lnTo>
                <a:lnTo>
                  <a:pt x="874" y="1555"/>
                </a:lnTo>
                <a:lnTo>
                  <a:pt x="787" y="1495"/>
                </a:lnTo>
                <a:lnTo>
                  <a:pt x="694" y="1439"/>
                </a:lnTo>
                <a:lnTo>
                  <a:pt x="594" y="1386"/>
                </a:lnTo>
                <a:lnTo>
                  <a:pt x="489" y="1338"/>
                </a:lnTo>
                <a:lnTo>
                  <a:pt x="377" y="1293"/>
                </a:lnTo>
                <a:lnTo>
                  <a:pt x="258" y="1256"/>
                </a:lnTo>
                <a:lnTo>
                  <a:pt x="133" y="1222"/>
                </a:lnTo>
                <a:lnTo>
                  <a:pt x="0" y="1194"/>
                </a:lnTo>
                <a:lnTo>
                  <a:pt x="0" y="0"/>
                </a:lnTo>
                <a:close/>
              </a:path>
            </a:pathLst>
          </a:custGeom>
          <a:solidFill>
            <a:schemeClr val="accent3"/>
          </a:solidFill>
          <a:ln w="0">
            <a:noFill/>
            <a:prstDash val="solid"/>
            <a:round/>
            <a:headEnd/>
            <a:tailEnd/>
          </a:ln>
          <a:effec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16" name="Freeform 16">
            <a:extLst>
              <a:ext uri="{FF2B5EF4-FFF2-40B4-BE49-F238E27FC236}">
                <a16:creationId xmlns:a16="http://schemas.microsoft.com/office/drawing/2014/main" id="{29263EF5-6CA7-49A9-B14A-45B9B5241279}"/>
              </a:ext>
            </a:extLst>
          </p:cNvPr>
          <p:cNvSpPr>
            <a:spLocks/>
          </p:cNvSpPr>
          <p:nvPr/>
        </p:nvSpPr>
        <p:spPr bwMode="auto">
          <a:xfrm>
            <a:off x="6136261" y="1596597"/>
            <a:ext cx="2360428" cy="2360428"/>
          </a:xfrm>
          <a:custGeom>
            <a:avLst/>
            <a:gdLst>
              <a:gd name="T0" fmla="*/ 0 w 2856"/>
              <a:gd name="T1" fmla="*/ 0 h 2856"/>
              <a:gd name="T2" fmla="*/ 1281 w 2856"/>
              <a:gd name="T3" fmla="*/ 0 h 2856"/>
              <a:gd name="T4" fmla="*/ 1294 w 2856"/>
              <a:gd name="T5" fmla="*/ 46 h 2856"/>
              <a:gd name="T6" fmla="*/ 1306 w 2856"/>
              <a:gd name="T7" fmla="*/ 98 h 2856"/>
              <a:gd name="T8" fmla="*/ 1322 w 2856"/>
              <a:gd name="T9" fmla="*/ 153 h 2856"/>
              <a:gd name="T10" fmla="*/ 1342 w 2856"/>
              <a:gd name="T11" fmla="*/ 212 h 2856"/>
              <a:gd name="T12" fmla="*/ 1363 w 2856"/>
              <a:gd name="T13" fmla="*/ 272 h 2856"/>
              <a:gd name="T14" fmla="*/ 1388 w 2856"/>
              <a:gd name="T15" fmla="*/ 338 h 2856"/>
              <a:gd name="T16" fmla="*/ 1416 w 2856"/>
              <a:gd name="T17" fmla="*/ 404 h 2856"/>
              <a:gd name="T18" fmla="*/ 1448 w 2856"/>
              <a:gd name="T19" fmla="*/ 473 h 2856"/>
              <a:gd name="T20" fmla="*/ 1484 w 2856"/>
              <a:gd name="T21" fmla="*/ 544 h 2856"/>
              <a:gd name="T22" fmla="*/ 1523 w 2856"/>
              <a:gd name="T23" fmla="*/ 616 h 2856"/>
              <a:gd name="T24" fmla="*/ 1566 w 2856"/>
              <a:gd name="T25" fmla="*/ 689 h 2856"/>
              <a:gd name="T26" fmla="*/ 1614 w 2856"/>
              <a:gd name="T27" fmla="*/ 760 h 2856"/>
              <a:gd name="T28" fmla="*/ 1667 w 2856"/>
              <a:gd name="T29" fmla="*/ 833 h 2856"/>
              <a:gd name="T30" fmla="*/ 1724 w 2856"/>
              <a:gd name="T31" fmla="*/ 906 h 2856"/>
              <a:gd name="T32" fmla="*/ 1787 w 2856"/>
              <a:gd name="T33" fmla="*/ 975 h 2856"/>
              <a:gd name="T34" fmla="*/ 1854 w 2856"/>
              <a:gd name="T35" fmla="*/ 1046 h 2856"/>
              <a:gd name="T36" fmla="*/ 1927 w 2856"/>
              <a:gd name="T37" fmla="*/ 1114 h 2856"/>
              <a:gd name="T38" fmla="*/ 2006 w 2856"/>
              <a:gd name="T39" fmla="*/ 1178 h 2856"/>
              <a:gd name="T40" fmla="*/ 2089 w 2856"/>
              <a:gd name="T41" fmla="*/ 1242 h 2856"/>
              <a:gd name="T42" fmla="*/ 2180 w 2856"/>
              <a:gd name="T43" fmla="*/ 1301 h 2856"/>
              <a:gd name="T44" fmla="*/ 2276 w 2856"/>
              <a:gd name="T45" fmla="*/ 1358 h 2856"/>
              <a:gd name="T46" fmla="*/ 2377 w 2856"/>
              <a:gd name="T47" fmla="*/ 1409 h 2856"/>
              <a:gd name="T48" fmla="*/ 2488 w 2856"/>
              <a:gd name="T49" fmla="*/ 1457 h 2856"/>
              <a:gd name="T50" fmla="*/ 2604 w 2856"/>
              <a:gd name="T51" fmla="*/ 1502 h 2856"/>
              <a:gd name="T52" fmla="*/ 2726 w 2856"/>
              <a:gd name="T53" fmla="*/ 1539 h 2856"/>
              <a:gd name="T54" fmla="*/ 2856 w 2856"/>
              <a:gd name="T55" fmla="*/ 1571 h 2856"/>
              <a:gd name="T56" fmla="*/ 2856 w 2856"/>
              <a:gd name="T57" fmla="*/ 2856 h 2856"/>
              <a:gd name="T58" fmla="*/ 0 w 2856"/>
              <a:gd name="T59" fmla="*/ 2856 h 2856"/>
              <a:gd name="T60" fmla="*/ 0 w 2856"/>
              <a:gd name="T61" fmla="*/ 0 h 2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56" h="2856">
                <a:moveTo>
                  <a:pt x="0" y="0"/>
                </a:moveTo>
                <a:lnTo>
                  <a:pt x="1281" y="0"/>
                </a:lnTo>
                <a:lnTo>
                  <a:pt x="1294" y="46"/>
                </a:lnTo>
                <a:lnTo>
                  <a:pt x="1306" y="98"/>
                </a:lnTo>
                <a:lnTo>
                  <a:pt x="1322" y="153"/>
                </a:lnTo>
                <a:lnTo>
                  <a:pt x="1342" y="212"/>
                </a:lnTo>
                <a:lnTo>
                  <a:pt x="1363" y="272"/>
                </a:lnTo>
                <a:lnTo>
                  <a:pt x="1388" y="338"/>
                </a:lnTo>
                <a:lnTo>
                  <a:pt x="1416" y="404"/>
                </a:lnTo>
                <a:lnTo>
                  <a:pt x="1448" y="473"/>
                </a:lnTo>
                <a:lnTo>
                  <a:pt x="1484" y="544"/>
                </a:lnTo>
                <a:lnTo>
                  <a:pt x="1523" y="616"/>
                </a:lnTo>
                <a:lnTo>
                  <a:pt x="1566" y="689"/>
                </a:lnTo>
                <a:lnTo>
                  <a:pt x="1614" y="760"/>
                </a:lnTo>
                <a:lnTo>
                  <a:pt x="1667" y="833"/>
                </a:lnTo>
                <a:lnTo>
                  <a:pt x="1724" y="906"/>
                </a:lnTo>
                <a:lnTo>
                  <a:pt x="1787" y="975"/>
                </a:lnTo>
                <a:lnTo>
                  <a:pt x="1854" y="1046"/>
                </a:lnTo>
                <a:lnTo>
                  <a:pt x="1927" y="1114"/>
                </a:lnTo>
                <a:lnTo>
                  <a:pt x="2006" y="1178"/>
                </a:lnTo>
                <a:lnTo>
                  <a:pt x="2089" y="1242"/>
                </a:lnTo>
                <a:lnTo>
                  <a:pt x="2180" y="1301"/>
                </a:lnTo>
                <a:lnTo>
                  <a:pt x="2276" y="1358"/>
                </a:lnTo>
                <a:lnTo>
                  <a:pt x="2377" y="1409"/>
                </a:lnTo>
                <a:lnTo>
                  <a:pt x="2488" y="1457"/>
                </a:lnTo>
                <a:lnTo>
                  <a:pt x="2604" y="1502"/>
                </a:lnTo>
                <a:lnTo>
                  <a:pt x="2726" y="1539"/>
                </a:lnTo>
                <a:lnTo>
                  <a:pt x="2856" y="1571"/>
                </a:lnTo>
                <a:lnTo>
                  <a:pt x="2856" y="2856"/>
                </a:lnTo>
                <a:lnTo>
                  <a:pt x="0" y="2856"/>
                </a:lnTo>
                <a:lnTo>
                  <a:pt x="0" y="0"/>
                </a:lnTo>
                <a:close/>
              </a:path>
            </a:pathLst>
          </a:custGeom>
          <a:solidFill>
            <a:schemeClr val="accent2"/>
          </a:solidFill>
          <a:ln w="0">
            <a:noFill/>
            <a:prstDash val="solid"/>
            <a:round/>
            <a:headEnd/>
            <a:tailEnd/>
          </a:ln>
          <a:effec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17" name="Freeform 17">
            <a:extLst>
              <a:ext uri="{FF2B5EF4-FFF2-40B4-BE49-F238E27FC236}">
                <a16:creationId xmlns:a16="http://schemas.microsoft.com/office/drawing/2014/main" id="{3CA0BB5A-9782-4C51-977A-CA762900EC4A}"/>
              </a:ext>
            </a:extLst>
          </p:cNvPr>
          <p:cNvSpPr>
            <a:spLocks/>
          </p:cNvSpPr>
          <p:nvPr/>
        </p:nvSpPr>
        <p:spPr bwMode="auto">
          <a:xfrm>
            <a:off x="6163428" y="4088192"/>
            <a:ext cx="2360428" cy="2360428"/>
          </a:xfrm>
          <a:custGeom>
            <a:avLst/>
            <a:gdLst>
              <a:gd name="T0" fmla="*/ 0 w 2856"/>
              <a:gd name="T1" fmla="*/ 0 h 2856"/>
              <a:gd name="T2" fmla="*/ 2856 w 2856"/>
              <a:gd name="T3" fmla="*/ 0 h 2856"/>
              <a:gd name="T4" fmla="*/ 2856 w 2856"/>
              <a:gd name="T5" fmla="*/ 1212 h 2856"/>
              <a:gd name="T6" fmla="*/ 2723 w 2856"/>
              <a:gd name="T7" fmla="*/ 1245 h 2856"/>
              <a:gd name="T8" fmla="*/ 2596 w 2856"/>
              <a:gd name="T9" fmla="*/ 1285 h 2856"/>
              <a:gd name="T10" fmla="*/ 2477 w 2856"/>
              <a:gd name="T11" fmla="*/ 1329 h 2856"/>
              <a:gd name="T12" fmla="*/ 2365 w 2856"/>
              <a:gd name="T13" fmla="*/ 1381 h 2856"/>
              <a:gd name="T14" fmla="*/ 2260 w 2856"/>
              <a:gd name="T15" fmla="*/ 1434 h 2856"/>
              <a:gd name="T16" fmla="*/ 2162 w 2856"/>
              <a:gd name="T17" fmla="*/ 1493 h 2856"/>
              <a:gd name="T18" fmla="*/ 2070 w 2856"/>
              <a:gd name="T19" fmla="*/ 1555 h 2856"/>
              <a:gd name="T20" fmla="*/ 1986 w 2856"/>
              <a:gd name="T21" fmla="*/ 1621 h 2856"/>
              <a:gd name="T22" fmla="*/ 1906 w 2856"/>
              <a:gd name="T23" fmla="*/ 1689 h 2856"/>
              <a:gd name="T24" fmla="*/ 1833 w 2856"/>
              <a:gd name="T25" fmla="*/ 1760 h 2856"/>
              <a:gd name="T26" fmla="*/ 1765 w 2856"/>
              <a:gd name="T27" fmla="*/ 1833 h 2856"/>
              <a:gd name="T28" fmla="*/ 1703 w 2856"/>
              <a:gd name="T29" fmla="*/ 1906 h 2856"/>
              <a:gd name="T30" fmla="*/ 1646 w 2856"/>
              <a:gd name="T31" fmla="*/ 1980 h 2856"/>
              <a:gd name="T32" fmla="*/ 1593 w 2856"/>
              <a:gd name="T33" fmla="*/ 2055 h 2856"/>
              <a:gd name="T34" fmla="*/ 1546 w 2856"/>
              <a:gd name="T35" fmla="*/ 2130 h 2856"/>
              <a:gd name="T36" fmla="*/ 1502 w 2856"/>
              <a:gd name="T37" fmla="*/ 2205 h 2856"/>
              <a:gd name="T38" fmla="*/ 1464 w 2856"/>
              <a:gd name="T39" fmla="*/ 2278 h 2856"/>
              <a:gd name="T40" fmla="*/ 1429 w 2856"/>
              <a:gd name="T41" fmla="*/ 2349 h 2856"/>
              <a:gd name="T42" fmla="*/ 1399 w 2856"/>
              <a:gd name="T43" fmla="*/ 2420 h 2856"/>
              <a:gd name="T44" fmla="*/ 1372 w 2856"/>
              <a:gd name="T45" fmla="*/ 2488 h 2856"/>
              <a:gd name="T46" fmla="*/ 1349 w 2856"/>
              <a:gd name="T47" fmla="*/ 2552 h 2856"/>
              <a:gd name="T48" fmla="*/ 1327 w 2856"/>
              <a:gd name="T49" fmla="*/ 2614 h 2856"/>
              <a:gd name="T50" fmla="*/ 1311 w 2856"/>
              <a:gd name="T51" fmla="*/ 2671 h 2856"/>
              <a:gd name="T52" fmla="*/ 1295 w 2856"/>
              <a:gd name="T53" fmla="*/ 2724 h 2856"/>
              <a:gd name="T54" fmla="*/ 1285 w 2856"/>
              <a:gd name="T55" fmla="*/ 2774 h 2856"/>
              <a:gd name="T56" fmla="*/ 1274 w 2856"/>
              <a:gd name="T57" fmla="*/ 2817 h 2856"/>
              <a:gd name="T58" fmla="*/ 1267 w 2856"/>
              <a:gd name="T59" fmla="*/ 2856 h 2856"/>
              <a:gd name="T60" fmla="*/ 0 w 2856"/>
              <a:gd name="T61" fmla="*/ 2856 h 2856"/>
              <a:gd name="T62" fmla="*/ 0 w 2856"/>
              <a:gd name="T63" fmla="*/ 0 h 2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56" h="2856">
                <a:moveTo>
                  <a:pt x="0" y="0"/>
                </a:moveTo>
                <a:lnTo>
                  <a:pt x="2856" y="0"/>
                </a:lnTo>
                <a:lnTo>
                  <a:pt x="2856" y="1212"/>
                </a:lnTo>
                <a:lnTo>
                  <a:pt x="2723" y="1245"/>
                </a:lnTo>
                <a:lnTo>
                  <a:pt x="2596" y="1285"/>
                </a:lnTo>
                <a:lnTo>
                  <a:pt x="2477" y="1329"/>
                </a:lnTo>
                <a:lnTo>
                  <a:pt x="2365" y="1381"/>
                </a:lnTo>
                <a:lnTo>
                  <a:pt x="2260" y="1434"/>
                </a:lnTo>
                <a:lnTo>
                  <a:pt x="2162" y="1493"/>
                </a:lnTo>
                <a:lnTo>
                  <a:pt x="2070" y="1555"/>
                </a:lnTo>
                <a:lnTo>
                  <a:pt x="1986" y="1621"/>
                </a:lnTo>
                <a:lnTo>
                  <a:pt x="1906" y="1689"/>
                </a:lnTo>
                <a:lnTo>
                  <a:pt x="1833" y="1760"/>
                </a:lnTo>
                <a:lnTo>
                  <a:pt x="1765" y="1833"/>
                </a:lnTo>
                <a:lnTo>
                  <a:pt x="1703" y="1906"/>
                </a:lnTo>
                <a:lnTo>
                  <a:pt x="1646" y="1980"/>
                </a:lnTo>
                <a:lnTo>
                  <a:pt x="1593" y="2055"/>
                </a:lnTo>
                <a:lnTo>
                  <a:pt x="1546" y="2130"/>
                </a:lnTo>
                <a:lnTo>
                  <a:pt x="1502" y="2205"/>
                </a:lnTo>
                <a:lnTo>
                  <a:pt x="1464" y="2278"/>
                </a:lnTo>
                <a:lnTo>
                  <a:pt x="1429" y="2349"/>
                </a:lnTo>
                <a:lnTo>
                  <a:pt x="1399" y="2420"/>
                </a:lnTo>
                <a:lnTo>
                  <a:pt x="1372" y="2488"/>
                </a:lnTo>
                <a:lnTo>
                  <a:pt x="1349" y="2552"/>
                </a:lnTo>
                <a:lnTo>
                  <a:pt x="1327" y="2614"/>
                </a:lnTo>
                <a:lnTo>
                  <a:pt x="1311" y="2671"/>
                </a:lnTo>
                <a:lnTo>
                  <a:pt x="1295" y="2724"/>
                </a:lnTo>
                <a:lnTo>
                  <a:pt x="1285" y="2774"/>
                </a:lnTo>
                <a:lnTo>
                  <a:pt x="1274" y="2817"/>
                </a:lnTo>
                <a:lnTo>
                  <a:pt x="1267" y="2856"/>
                </a:lnTo>
                <a:lnTo>
                  <a:pt x="0" y="2856"/>
                </a:lnTo>
                <a:lnTo>
                  <a:pt x="0" y="0"/>
                </a:lnTo>
                <a:close/>
              </a:path>
            </a:pathLst>
          </a:custGeom>
          <a:solidFill>
            <a:schemeClr val="accent4"/>
          </a:solidFill>
          <a:ln w="0">
            <a:noFill/>
            <a:prstDash val="solid"/>
            <a:round/>
            <a:headEnd/>
            <a:tailEnd/>
          </a:ln>
          <a:effec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18" name="TextBox 13">
            <a:extLst>
              <a:ext uri="{FF2B5EF4-FFF2-40B4-BE49-F238E27FC236}">
                <a16:creationId xmlns:a16="http://schemas.microsoft.com/office/drawing/2014/main" id="{951F6548-79DF-43D9-9C77-403C385C86F5}"/>
              </a:ext>
            </a:extLst>
          </p:cNvPr>
          <p:cNvSpPr txBox="1"/>
          <p:nvPr/>
        </p:nvSpPr>
        <p:spPr>
          <a:xfrm>
            <a:off x="3790920" y="3394433"/>
            <a:ext cx="2043988" cy="369332"/>
          </a:xfrm>
          <a:prstGeom prst="rect">
            <a:avLst/>
          </a:prstGeom>
          <a:noFill/>
        </p:spPr>
        <p:txBody>
          <a:bodyPr wrap="square" rtlCol="0" anchor="b">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IN" b="1" dirty="0">
                <a:solidFill>
                  <a:schemeClr val="bg1"/>
                </a:solidFill>
                <a:latin typeface="Arial" pitchFamily="34" charset="0"/>
                <a:cs typeface="Arial" pitchFamily="34" charset="0"/>
              </a:rPr>
              <a:t>1</a:t>
            </a:r>
          </a:p>
        </p:txBody>
      </p:sp>
      <p:sp>
        <p:nvSpPr>
          <p:cNvPr id="19" name="TextBox 14">
            <a:extLst>
              <a:ext uri="{FF2B5EF4-FFF2-40B4-BE49-F238E27FC236}">
                <a16:creationId xmlns:a16="http://schemas.microsoft.com/office/drawing/2014/main" id="{4FA37258-A115-439C-A4E3-ACE5890B4581}"/>
              </a:ext>
            </a:extLst>
          </p:cNvPr>
          <p:cNvSpPr txBox="1"/>
          <p:nvPr/>
        </p:nvSpPr>
        <p:spPr>
          <a:xfrm>
            <a:off x="6280279" y="3394433"/>
            <a:ext cx="2047929" cy="369332"/>
          </a:xfrm>
          <a:prstGeom prst="rect">
            <a:avLst/>
          </a:prstGeom>
          <a:noFill/>
        </p:spPr>
        <p:txBody>
          <a:bodyPr wrap="square" rtlCol="0" anchor="b">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solidFill>
                <a:latin typeface="Arial" pitchFamily="34" charset="0"/>
                <a:cs typeface="Arial" pitchFamily="34" charset="0"/>
              </a:rPr>
              <a:t>2</a:t>
            </a:r>
          </a:p>
        </p:txBody>
      </p:sp>
      <p:sp>
        <p:nvSpPr>
          <p:cNvPr id="20" name="TextBox 15">
            <a:extLst>
              <a:ext uri="{FF2B5EF4-FFF2-40B4-BE49-F238E27FC236}">
                <a16:creationId xmlns:a16="http://schemas.microsoft.com/office/drawing/2014/main" id="{FEAA2A95-7854-40B5-B4F9-FF28355463C2}"/>
              </a:ext>
            </a:extLst>
          </p:cNvPr>
          <p:cNvSpPr txBox="1"/>
          <p:nvPr/>
        </p:nvSpPr>
        <p:spPr>
          <a:xfrm>
            <a:off x="3805094" y="4250872"/>
            <a:ext cx="2029812"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IN" b="1" dirty="0">
                <a:solidFill>
                  <a:schemeClr val="bg1"/>
                </a:solidFill>
                <a:latin typeface="Arial" pitchFamily="34" charset="0"/>
                <a:cs typeface="Arial" pitchFamily="34" charset="0"/>
              </a:rPr>
              <a:t>4</a:t>
            </a:r>
          </a:p>
        </p:txBody>
      </p:sp>
      <p:sp>
        <p:nvSpPr>
          <p:cNvPr id="21" name="TextBox 16">
            <a:extLst>
              <a:ext uri="{FF2B5EF4-FFF2-40B4-BE49-F238E27FC236}">
                <a16:creationId xmlns:a16="http://schemas.microsoft.com/office/drawing/2014/main" id="{419281E9-39D5-4B35-A34E-232F198D732F}"/>
              </a:ext>
            </a:extLst>
          </p:cNvPr>
          <p:cNvSpPr txBox="1"/>
          <p:nvPr/>
        </p:nvSpPr>
        <p:spPr>
          <a:xfrm>
            <a:off x="6307446" y="4252128"/>
            <a:ext cx="202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solidFill>
                <a:latin typeface="Arial" pitchFamily="34" charset="0"/>
                <a:cs typeface="Arial" pitchFamily="34" charset="0"/>
              </a:rPr>
              <a:t>3</a:t>
            </a:r>
          </a:p>
        </p:txBody>
      </p:sp>
      <p:sp>
        <p:nvSpPr>
          <p:cNvPr id="22" name="TextBox 17">
            <a:extLst>
              <a:ext uri="{FF2B5EF4-FFF2-40B4-BE49-F238E27FC236}">
                <a16:creationId xmlns:a16="http://schemas.microsoft.com/office/drawing/2014/main" id="{CC37FF65-298C-4447-9C2B-EEC3557FA889}"/>
              </a:ext>
            </a:extLst>
          </p:cNvPr>
          <p:cNvSpPr txBox="1"/>
          <p:nvPr/>
        </p:nvSpPr>
        <p:spPr>
          <a:xfrm>
            <a:off x="1035135" y="2708514"/>
            <a:ext cx="2099677" cy="369332"/>
          </a:xfrm>
          <a:prstGeom prst="rect">
            <a:avLst/>
          </a:prstGeom>
          <a:noFill/>
        </p:spPr>
        <p:txBody>
          <a:bodyPr wrap="non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IN" b="1" dirty="0">
                <a:solidFill>
                  <a:schemeClr val="accent1"/>
                </a:solidFill>
                <a:latin typeface="Arial"/>
                <a:cs typeface="Arial"/>
              </a:rPr>
              <a:t>Network Analysis</a:t>
            </a:r>
            <a:endParaRPr lang="en-US" dirty="0"/>
          </a:p>
        </p:txBody>
      </p:sp>
      <p:sp>
        <p:nvSpPr>
          <p:cNvPr id="23" name="TextBox 18">
            <a:extLst>
              <a:ext uri="{FF2B5EF4-FFF2-40B4-BE49-F238E27FC236}">
                <a16:creationId xmlns:a16="http://schemas.microsoft.com/office/drawing/2014/main" id="{5945B798-BF4B-4A7D-B631-FC50B29FFCB2}"/>
              </a:ext>
            </a:extLst>
          </p:cNvPr>
          <p:cNvSpPr txBox="1"/>
          <p:nvPr/>
        </p:nvSpPr>
        <p:spPr>
          <a:xfrm>
            <a:off x="8972641" y="2708514"/>
            <a:ext cx="2210862" cy="369332"/>
          </a:xfrm>
          <a:prstGeom prst="rect">
            <a:avLst/>
          </a:prstGeom>
          <a:noFill/>
        </p:spPr>
        <p:txBody>
          <a:bodyPr wrap="non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accent2"/>
                </a:solidFill>
                <a:latin typeface="Arial"/>
                <a:cs typeface="Arial"/>
              </a:rPr>
              <a:t>Malware Detection</a:t>
            </a:r>
            <a:endParaRPr lang="en-US" dirty="0"/>
          </a:p>
        </p:txBody>
      </p:sp>
      <p:sp>
        <p:nvSpPr>
          <p:cNvPr id="24" name="TextBox 19">
            <a:extLst>
              <a:ext uri="{FF2B5EF4-FFF2-40B4-BE49-F238E27FC236}">
                <a16:creationId xmlns:a16="http://schemas.microsoft.com/office/drawing/2014/main" id="{25C44A07-C269-40B2-9F38-BA86FAE86B31}"/>
              </a:ext>
            </a:extLst>
          </p:cNvPr>
          <p:cNvSpPr txBox="1"/>
          <p:nvPr/>
        </p:nvSpPr>
        <p:spPr>
          <a:xfrm>
            <a:off x="731589" y="4980668"/>
            <a:ext cx="2403223" cy="369332"/>
          </a:xfrm>
          <a:prstGeom prst="rect">
            <a:avLst/>
          </a:prstGeom>
          <a:noFill/>
        </p:spPr>
        <p:txBody>
          <a:bodyPr wrap="non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IN" b="1" dirty="0">
                <a:solidFill>
                  <a:schemeClr val="accent3"/>
                </a:solidFill>
                <a:latin typeface="Arial"/>
                <a:cs typeface="Arial"/>
              </a:rPr>
              <a:t>Malware Elimination</a:t>
            </a:r>
            <a:endParaRPr lang="en-US" dirty="0"/>
          </a:p>
        </p:txBody>
      </p:sp>
      <p:sp>
        <p:nvSpPr>
          <p:cNvPr id="25" name="TextBox 20">
            <a:extLst>
              <a:ext uri="{FF2B5EF4-FFF2-40B4-BE49-F238E27FC236}">
                <a16:creationId xmlns:a16="http://schemas.microsoft.com/office/drawing/2014/main" id="{B55B954D-7BAA-4B04-B7D9-06716B2F1422}"/>
              </a:ext>
            </a:extLst>
          </p:cNvPr>
          <p:cNvSpPr txBox="1"/>
          <p:nvPr/>
        </p:nvSpPr>
        <p:spPr>
          <a:xfrm>
            <a:off x="8989728" y="4980668"/>
            <a:ext cx="2480166" cy="369332"/>
          </a:xfrm>
          <a:prstGeom prst="rect">
            <a:avLst/>
          </a:prstGeom>
          <a:noFill/>
        </p:spPr>
        <p:txBody>
          <a:bodyPr wrap="non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chemeClr val="accent4"/>
                </a:solidFill>
                <a:latin typeface="Arial"/>
                <a:cs typeface="Arial"/>
              </a:rPr>
              <a:t>Malware Classification</a:t>
            </a:r>
            <a:endParaRPr lang="en-US" dirty="0"/>
          </a:p>
        </p:txBody>
      </p:sp>
      <p:sp>
        <p:nvSpPr>
          <p:cNvPr id="26" name="TextBox 21">
            <a:extLst>
              <a:ext uri="{FF2B5EF4-FFF2-40B4-BE49-F238E27FC236}">
                <a16:creationId xmlns:a16="http://schemas.microsoft.com/office/drawing/2014/main" id="{7A26C758-A472-4CB5-B9F7-8086CA3C535F}"/>
              </a:ext>
            </a:extLst>
          </p:cNvPr>
          <p:cNvSpPr txBox="1"/>
          <p:nvPr/>
        </p:nvSpPr>
        <p:spPr>
          <a:xfrm>
            <a:off x="3995391" y="4651281"/>
            <a:ext cx="1839517"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IN" sz="1400" dirty="0">
                <a:solidFill>
                  <a:schemeClr val="bg1"/>
                </a:solidFill>
                <a:latin typeface="Arial" pitchFamily="34" charset="0"/>
                <a:cs typeface="Arial" pitchFamily="34" charset="0"/>
              </a:rPr>
              <a:t>Handling the infected files</a:t>
            </a:r>
          </a:p>
        </p:txBody>
      </p:sp>
      <p:sp>
        <p:nvSpPr>
          <p:cNvPr id="27" name="TextBox 22">
            <a:extLst>
              <a:ext uri="{FF2B5EF4-FFF2-40B4-BE49-F238E27FC236}">
                <a16:creationId xmlns:a16="http://schemas.microsoft.com/office/drawing/2014/main" id="{87E2D893-0020-496E-9811-5285DBF488A9}"/>
              </a:ext>
            </a:extLst>
          </p:cNvPr>
          <p:cNvSpPr txBox="1"/>
          <p:nvPr/>
        </p:nvSpPr>
        <p:spPr>
          <a:xfrm>
            <a:off x="6280279" y="2776581"/>
            <a:ext cx="2027146" cy="523220"/>
          </a:xfrm>
          <a:prstGeom prst="rect">
            <a:avLst/>
          </a:prstGeom>
          <a:noFill/>
        </p:spPr>
        <p:txBody>
          <a:bodyPr wrap="square" rtlCol="0" anchor="b">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400" dirty="0">
                <a:solidFill>
                  <a:schemeClr val="bg1"/>
                </a:solidFill>
                <a:latin typeface="Arial" pitchFamily="34" charset="0"/>
                <a:cs typeface="Arial" pitchFamily="34" charset="0"/>
              </a:rPr>
              <a:t>Understanding when an attack happened</a:t>
            </a:r>
          </a:p>
        </p:txBody>
      </p:sp>
      <p:sp>
        <p:nvSpPr>
          <p:cNvPr id="28" name="TextBox 23">
            <a:extLst>
              <a:ext uri="{FF2B5EF4-FFF2-40B4-BE49-F238E27FC236}">
                <a16:creationId xmlns:a16="http://schemas.microsoft.com/office/drawing/2014/main" id="{131EB668-8CF9-4DE1-AFD7-17E0BF8D1130}"/>
              </a:ext>
            </a:extLst>
          </p:cNvPr>
          <p:cNvSpPr txBox="1"/>
          <p:nvPr/>
        </p:nvSpPr>
        <p:spPr>
          <a:xfrm>
            <a:off x="6296936" y="4657584"/>
            <a:ext cx="2027146"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400" dirty="0">
                <a:solidFill>
                  <a:schemeClr val="bg1"/>
                </a:solidFill>
                <a:latin typeface="Arial" pitchFamily="34" charset="0"/>
                <a:cs typeface="Arial" pitchFamily="34" charset="0"/>
              </a:rPr>
              <a:t>Understanding the type of malware</a:t>
            </a:r>
          </a:p>
        </p:txBody>
      </p:sp>
      <p:sp>
        <p:nvSpPr>
          <p:cNvPr id="29" name="TextBox 24">
            <a:extLst>
              <a:ext uri="{FF2B5EF4-FFF2-40B4-BE49-F238E27FC236}">
                <a16:creationId xmlns:a16="http://schemas.microsoft.com/office/drawing/2014/main" id="{226B9A4D-A1F1-4E33-8DCF-927A50C938D2}"/>
              </a:ext>
            </a:extLst>
          </p:cNvPr>
          <p:cNvSpPr txBox="1"/>
          <p:nvPr/>
        </p:nvSpPr>
        <p:spPr>
          <a:xfrm>
            <a:off x="3871886" y="2791051"/>
            <a:ext cx="2023469" cy="523220"/>
          </a:xfrm>
          <a:prstGeom prst="rect">
            <a:avLst/>
          </a:prstGeom>
          <a:noFill/>
        </p:spPr>
        <p:txBody>
          <a:bodyPr wrap="square" rtlCol="0" anchor="b">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IN" sz="1400" dirty="0">
                <a:solidFill>
                  <a:schemeClr val="bg1"/>
                </a:solidFill>
                <a:latin typeface="Arial" pitchFamily="34" charset="0"/>
                <a:cs typeface="Arial" pitchFamily="34" charset="0"/>
              </a:rPr>
              <a:t>Predicting the likelihood of an attack</a:t>
            </a:r>
          </a:p>
        </p:txBody>
      </p:sp>
      <p:grpSp>
        <p:nvGrpSpPr>
          <p:cNvPr id="30" name="Group 29">
            <a:extLst>
              <a:ext uri="{FF2B5EF4-FFF2-40B4-BE49-F238E27FC236}">
                <a16:creationId xmlns:a16="http://schemas.microsoft.com/office/drawing/2014/main" id="{99523340-D618-4D76-9B99-BE0820313858}"/>
              </a:ext>
            </a:extLst>
          </p:cNvPr>
          <p:cNvGrpSpPr/>
          <p:nvPr/>
        </p:nvGrpSpPr>
        <p:grpSpPr>
          <a:xfrm>
            <a:off x="7755846" y="1933666"/>
            <a:ext cx="345029" cy="464142"/>
            <a:chOff x="7764706" y="1605829"/>
            <a:chExt cx="3692525" cy="4967288"/>
          </a:xfrm>
          <a:solidFill>
            <a:schemeClr val="bg1"/>
          </a:solidFill>
        </p:grpSpPr>
        <p:sp>
          <p:nvSpPr>
            <p:cNvPr id="38" name="Freeform 6">
              <a:extLst>
                <a:ext uri="{FF2B5EF4-FFF2-40B4-BE49-F238E27FC236}">
                  <a16:creationId xmlns:a16="http://schemas.microsoft.com/office/drawing/2014/main" id="{3A4B9968-033E-438F-8ACF-D705957DD4BE}"/>
                </a:ext>
              </a:extLst>
            </p:cNvPr>
            <p:cNvSpPr>
              <a:spLocks noEditPoints="1"/>
            </p:cNvSpPr>
            <p:nvPr/>
          </p:nvSpPr>
          <p:spPr bwMode="auto">
            <a:xfrm>
              <a:off x="7764706" y="1605829"/>
              <a:ext cx="3692525" cy="3770313"/>
            </a:xfrm>
            <a:custGeom>
              <a:avLst/>
              <a:gdLst>
                <a:gd name="T0" fmla="*/ 1954 w 4652"/>
                <a:gd name="T1" fmla="*/ 1022 h 4751"/>
                <a:gd name="T2" fmla="*/ 1517 w 4652"/>
                <a:gd name="T3" fmla="*/ 1229 h 4751"/>
                <a:gd name="T4" fmla="*/ 1180 w 4652"/>
                <a:gd name="T5" fmla="*/ 1567 h 4751"/>
                <a:gd name="T6" fmla="*/ 972 w 4652"/>
                <a:gd name="T7" fmla="*/ 2003 h 4751"/>
                <a:gd name="T8" fmla="*/ 926 w 4652"/>
                <a:gd name="T9" fmla="*/ 2504 h 4751"/>
                <a:gd name="T10" fmla="*/ 1058 w 4652"/>
                <a:gd name="T11" fmla="*/ 2979 h 4751"/>
                <a:gd name="T12" fmla="*/ 1334 w 4652"/>
                <a:gd name="T13" fmla="*/ 3369 h 4751"/>
                <a:gd name="T14" fmla="*/ 1725 w 4652"/>
                <a:gd name="T15" fmla="*/ 3646 h 4751"/>
                <a:gd name="T16" fmla="*/ 2199 w 4652"/>
                <a:gd name="T17" fmla="*/ 3777 h 4751"/>
                <a:gd name="T18" fmla="*/ 2701 w 4652"/>
                <a:gd name="T19" fmla="*/ 3731 h 4751"/>
                <a:gd name="T20" fmla="*/ 3137 w 4652"/>
                <a:gd name="T21" fmla="*/ 3526 h 4751"/>
                <a:gd name="T22" fmla="*/ 3474 w 4652"/>
                <a:gd name="T23" fmla="*/ 3186 h 4751"/>
                <a:gd name="T24" fmla="*/ 3682 w 4652"/>
                <a:gd name="T25" fmla="*/ 2750 h 4751"/>
                <a:gd name="T26" fmla="*/ 3728 w 4652"/>
                <a:gd name="T27" fmla="*/ 2249 h 4751"/>
                <a:gd name="T28" fmla="*/ 3596 w 4652"/>
                <a:gd name="T29" fmla="*/ 1774 h 4751"/>
                <a:gd name="T30" fmla="*/ 3320 w 4652"/>
                <a:gd name="T31" fmla="*/ 1384 h 4751"/>
                <a:gd name="T32" fmla="*/ 2929 w 4652"/>
                <a:gd name="T33" fmla="*/ 1108 h 4751"/>
                <a:gd name="T34" fmla="*/ 2455 w 4652"/>
                <a:gd name="T35" fmla="*/ 976 h 4751"/>
                <a:gd name="T36" fmla="*/ 2367 w 4652"/>
                <a:gd name="T37" fmla="*/ 25 h 4751"/>
                <a:gd name="T38" fmla="*/ 2779 w 4652"/>
                <a:gd name="T39" fmla="*/ 435 h 4751"/>
                <a:gd name="T40" fmla="*/ 3332 w 4652"/>
                <a:gd name="T41" fmla="*/ 221 h 4751"/>
                <a:gd name="T42" fmla="*/ 3528 w 4652"/>
                <a:gd name="T43" fmla="*/ 774 h 4751"/>
                <a:gd name="T44" fmla="*/ 3600 w 4652"/>
                <a:gd name="T45" fmla="*/ 831 h 4751"/>
                <a:gd name="T46" fmla="*/ 4182 w 4652"/>
                <a:gd name="T47" fmla="*/ 892 h 4751"/>
                <a:gd name="T48" fmla="*/ 4105 w 4652"/>
                <a:gd name="T49" fmla="*/ 1479 h 4751"/>
                <a:gd name="T50" fmla="*/ 4603 w 4652"/>
                <a:gd name="T51" fmla="*/ 1780 h 4751"/>
                <a:gd name="T52" fmla="*/ 4641 w 4652"/>
                <a:gd name="T53" fmla="*/ 1870 h 4751"/>
                <a:gd name="T54" fmla="*/ 4315 w 4652"/>
                <a:gd name="T55" fmla="*/ 2361 h 4751"/>
                <a:gd name="T56" fmla="*/ 4648 w 4652"/>
                <a:gd name="T57" fmla="*/ 2851 h 4751"/>
                <a:gd name="T58" fmla="*/ 4612 w 4652"/>
                <a:gd name="T59" fmla="*/ 2939 h 4751"/>
                <a:gd name="T60" fmla="*/ 4121 w 4652"/>
                <a:gd name="T61" fmla="*/ 3247 h 4751"/>
                <a:gd name="T62" fmla="*/ 4206 w 4652"/>
                <a:gd name="T63" fmla="*/ 3832 h 4751"/>
                <a:gd name="T64" fmla="*/ 3625 w 4652"/>
                <a:gd name="T65" fmla="*/ 3903 h 4751"/>
                <a:gd name="T66" fmla="*/ 3555 w 4652"/>
                <a:gd name="T67" fmla="*/ 3960 h 4751"/>
                <a:gd name="T68" fmla="*/ 3364 w 4652"/>
                <a:gd name="T69" fmla="*/ 4513 h 4751"/>
                <a:gd name="T70" fmla="*/ 2809 w 4652"/>
                <a:gd name="T71" fmla="*/ 4307 h 4751"/>
                <a:gd name="T72" fmla="*/ 2403 w 4652"/>
                <a:gd name="T73" fmla="*/ 4724 h 4751"/>
                <a:gd name="T74" fmla="*/ 2308 w 4652"/>
                <a:gd name="T75" fmla="*/ 4741 h 4751"/>
                <a:gd name="T76" fmla="*/ 1898 w 4652"/>
                <a:gd name="T77" fmla="*/ 4316 h 4751"/>
                <a:gd name="T78" fmla="*/ 1348 w 4652"/>
                <a:gd name="T79" fmla="*/ 4532 h 4751"/>
                <a:gd name="T80" fmla="*/ 1269 w 4652"/>
                <a:gd name="T81" fmla="*/ 4476 h 4751"/>
                <a:gd name="T82" fmla="*/ 1077 w 4652"/>
                <a:gd name="T83" fmla="*/ 3926 h 4751"/>
                <a:gd name="T84" fmla="*/ 486 w 4652"/>
                <a:gd name="T85" fmla="*/ 3880 h 4751"/>
                <a:gd name="T86" fmla="*/ 547 w 4652"/>
                <a:gd name="T87" fmla="*/ 3299 h 4751"/>
                <a:gd name="T88" fmla="*/ 507 w 4652"/>
                <a:gd name="T89" fmla="*/ 3217 h 4751"/>
                <a:gd name="T90" fmla="*/ 10 w 4652"/>
                <a:gd name="T91" fmla="*/ 2908 h 4751"/>
                <a:gd name="T92" fmla="*/ 334 w 4652"/>
                <a:gd name="T93" fmla="*/ 2415 h 4751"/>
                <a:gd name="T94" fmla="*/ 15 w 4652"/>
                <a:gd name="T95" fmla="*/ 1927 h 4751"/>
                <a:gd name="T96" fmla="*/ 19 w 4652"/>
                <a:gd name="T97" fmla="*/ 1830 h 4751"/>
                <a:gd name="T98" fmla="*/ 526 w 4652"/>
                <a:gd name="T99" fmla="*/ 1527 h 4751"/>
                <a:gd name="T100" fmla="*/ 438 w 4652"/>
                <a:gd name="T101" fmla="*/ 944 h 4751"/>
                <a:gd name="T102" fmla="*/ 513 w 4652"/>
                <a:gd name="T103" fmla="*/ 877 h 4751"/>
                <a:gd name="T104" fmla="*/ 1090 w 4652"/>
                <a:gd name="T105" fmla="*/ 812 h 4751"/>
                <a:gd name="T106" fmla="*/ 1266 w 4652"/>
                <a:gd name="T107" fmla="*/ 248 h 4751"/>
                <a:gd name="T108" fmla="*/ 1820 w 4652"/>
                <a:gd name="T109" fmla="*/ 437 h 4751"/>
                <a:gd name="T110" fmla="*/ 1908 w 4652"/>
                <a:gd name="T111" fmla="*/ 418 h 4751"/>
                <a:gd name="T112" fmla="*/ 2321 w 4652"/>
                <a:gd name="T113" fmla="*/ 0 h 4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52" h="4751">
                  <a:moveTo>
                    <a:pt x="2327" y="970"/>
                  </a:moveTo>
                  <a:lnTo>
                    <a:pt x="2199" y="976"/>
                  </a:lnTo>
                  <a:lnTo>
                    <a:pt x="2076" y="993"/>
                  </a:lnTo>
                  <a:lnTo>
                    <a:pt x="1954" y="1022"/>
                  </a:lnTo>
                  <a:lnTo>
                    <a:pt x="1837" y="1060"/>
                  </a:lnTo>
                  <a:lnTo>
                    <a:pt x="1725" y="1108"/>
                  </a:lnTo>
                  <a:lnTo>
                    <a:pt x="1618" y="1163"/>
                  </a:lnTo>
                  <a:lnTo>
                    <a:pt x="1517" y="1229"/>
                  </a:lnTo>
                  <a:lnTo>
                    <a:pt x="1422" y="1302"/>
                  </a:lnTo>
                  <a:lnTo>
                    <a:pt x="1334" y="1384"/>
                  </a:lnTo>
                  <a:lnTo>
                    <a:pt x="1252" y="1471"/>
                  </a:lnTo>
                  <a:lnTo>
                    <a:pt x="1180" y="1567"/>
                  </a:lnTo>
                  <a:lnTo>
                    <a:pt x="1113" y="1668"/>
                  </a:lnTo>
                  <a:lnTo>
                    <a:pt x="1058" y="1774"/>
                  </a:lnTo>
                  <a:lnTo>
                    <a:pt x="1010" y="1887"/>
                  </a:lnTo>
                  <a:lnTo>
                    <a:pt x="972" y="2003"/>
                  </a:lnTo>
                  <a:lnTo>
                    <a:pt x="943" y="2125"/>
                  </a:lnTo>
                  <a:lnTo>
                    <a:pt x="926" y="2249"/>
                  </a:lnTo>
                  <a:lnTo>
                    <a:pt x="921" y="2377"/>
                  </a:lnTo>
                  <a:lnTo>
                    <a:pt x="926" y="2504"/>
                  </a:lnTo>
                  <a:lnTo>
                    <a:pt x="943" y="2628"/>
                  </a:lnTo>
                  <a:lnTo>
                    <a:pt x="972" y="2750"/>
                  </a:lnTo>
                  <a:lnTo>
                    <a:pt x="1010" y="2866"/>
                  </a:lnTo>
                  <a:lnTo>
                    <a:pt x="1058" y="2979"/>
                  </a:lnTo>
                  <a:lnTo>
                    <a:pt x="1113" y="3085"/>
                  </a:lnTo>
                  <a:lnTo>
                    <a:pt x="1180" y="3186"/>
                  </a:lnTo>
                  <a:lnTo>
                    <a:pt x="1252" y="3282"/>
                  </a:lnTo>
                  <a:lnTo>
                    <a:pt x="1334" y="3369"/>
                  </a:lnTo>
                  <a:lnTo>
                    <a:pt x="1422" y="3451"/>
                  </a:lnTo>
                  <a:lnTo>
                    <a:pt x="1517" y="3524"/>
                  </a:lnTo>
                  <a:lnTo>
                    <a:pt x="1618" y="3590"/>
                  </a:lnTo>
                  <a:lnTo>
                    <a:pt x="1725" y="3646"/>
                  </a:lnTo>
                  <a:lnTo>
                    <a:pt x="1837" y="3693"/>
                  </a:lnTo>
                  <a:lnTo>
                    <a:pt x="1954" y="3731"/>
                  </a:lnTo>
                  <a:lnTo>
                    <a:pt x="2076" y="3760"/>
                  </a:lnTo>
                  <a:lnTo>
                    <a:pt x="2199" y="3777"/>
                  </a:lnTo>
                  <a:lnTo>
                    <a:pt x="2327" y="3783"/>
                  </a:lnTo>
                  <a:lnTo>
                    <a:pt x="2455" y="3777"/>
                  </a:lnTo>
                  <a:lnTo>
                    <a:pt x="2579" y="3760"/>
                  </a:lnTo>
                  <a:lnTo>
                    <a:pt x="2701" y="3731"/>
                  </a:lnTo>
                  <a:lnTo>
                    <a:pt x="2817" y="3693"/>
                  </a:lnTo>
                  <a:lnTo>
                    <a:pt x="2929" y="3647"/>
                  </a:lnTo>
                  <a:lnTo>
                    <a:pt x="3036" y="3590"/>
                  </a:lnTo>
                  <a:lnTo>
                    <a:pt x="3137" y="3526"/>
                  </a:lnTo>
                  <a:lnTo>
                    <a:pt x="3232" y="3451"/>
                  </a:lnTo>
                  <a:lnTo>
                    <a:pt x="3320" y="3369"/>
                  </a:lnTo>
                  <a:lnTo>
                    <a:pt x="3402" y="3282"/>
                  </a:lnTo>
                  <a:lnTo>
                    <a:pt x="3474" y="3186"/>
                  </a:lnTo>
                  <a:lnTo>
                    <a:pt x="3541" y="3085"/>
                  </a:lnTo>
                  <a:lnTo>
                    <a:pt x="3596" y="2979"/>
                  </a:lnTo>
                  <a:lnTo>
                    <a:pt x="3644" y="2866"/>
                  </a:lnTo>
                  <a:lnTo>
                    <a:pt x="3682" y="2750"/>
                  </a:lnTo>
                  <a:lnTo>
                    <a:pt x="3711" y="2630"/>
                  </a:lnTo>
                  <a:lnTo>
                    <a:pt x="3728" y="2504"/>
                  </a:lnTo>
                  <a:lnTo>
                    <a:pt x="3734" y="2377"/>
                  </a:lnTo>
                  <a:lnTo>
                    <a:pt x="3728" y="2249"/>
                  </a:lnTo>
                  <a:lnTo>
                    <a:pt x="3711" y="2125"/>
                  </a:lnTo>
                  <a:lnTo>
                    <a:pt x="3682" y="2003"/>
                  </a:lnTo>
                  <a:lnTo>
                    <a:pt x="3644" y="1887"/>
                  </a:lnTo>
                  <a:lnTo>
                    <a:pt x="3596" y="1774"/>
                  </a:lnTo>
                  <a:lnTo>
                    <a:pt x="3541" y="1668"/>
                  </a:lnTo>
                  <a:lnTo>
                    <a:pt x="3474" y="1567"/>
                  </a:lnTo>
                  <a:lnTo>
                    <a:pt x="3402" y="1471"/>
                  </a:lnTo>
                  <a:lnTo>
                    <a:pt x="3320" y="1384"/>
                  </a:lnTo>
                  <a:lnTo>
                    <a:pt x="3232" y="1302"/>
                  </a:lnTo>
                  <a:lnTo>
                    <a:pt x="3137" y="1229"/>
                  </a:lnTo>
                  <a:lnTo>
                    <a:pt x="3036" y="1163"/>
                  </a:lnTo>
                  <a:lnTo>
                    <a:pt x="2929" y="1108"/>
                  </a:lnTo>
                  <a:lnTo>
                    <a:pt x="2817" y="1060"/>
                  </a:lnTo>
                  <a:lnTo>
                    <a:pt x="2701" y="1022"/>
                  </a:lnTo>
                  <a:lnTo>
                    <a:pt x="2579" y="993"/>
                  </a:lnTo>
                  <a:lnTo>
                    <a:pt x="2455" y="976"/>
                  </a:lnTo>
                  <a:lnTo>
                    <a:pt x="2327" y="970"/>
                  </a:lnTo>
                  <a:close/>
                  <a:moveTo>
                    <a:pt x="2321" y="0"/>
                  </a:moveTo>
                  <a:lnTo>
                    <a:pt x="2346" y="8"/>
                  </a:lnTo>
                  <a:lnTo>
                    <a:pt x="2367" y="25"/>
                  </a:lnTo>
                  <a:lnTo>
                    <a:pt x="2712" y="410"/>
                  </a:lnTo>
                  <a:lnTo>
                    <a:pt x="2731" y="425"/>
                  </a:lnTo>
                  <a:lnTo>
                    <a:pt x="2754" y="435"/>
                  </a:lnTo>
                  <a:lnTo>
                    <a:pt x="2779" y="435"/>
                  </a:lnTo>
                  <a:lnTo>
                    <a:pt x="2802" y="429"/>
                  </a:lnTo>
                  <a:lnTo>
                    <a:pt x="3278" y="225"/>
                  </a:lnTo>
                  <a:lnTo>
                    <a:pt x="3305" y="218"/>
                  </a:lnTo>
                  <a:lnTo>
                    <a:pt x="3332" y="221"/>
                  </a:lnTo>
                  <a:lnTo>
                    <a:pt x="3354" y="233"/>
                  </a:lnTo>
                  <a:lnTo>
                    <a:pt x="3373" y="250"/>
                  </a:lnTo>
                  <a:lnTo>
                    <a:pt x="3385" y="275"/>
                  </a:lnTo>
                  <a:lnTo>
                    <a:pt x="3528" y="774"/>
                  </a:lnTo>
                  <a:lnTo>
                    <a:pt x="3539" y="797"/>
                  </a:lnTo>
                  <a:lnTo>
                    <a:pt x="3555" y="814"/>
                  </a:lnTo>
                  <a:lnTo>
                    <a:pt x="3575" y="825"/>
                  </a:lnTo>
                  <a:lnTo>
                    <a:pt x="3600" y="831"/>
                  </a:lnTo>
                  <a:lnTo>
                    <a:pt x="4117" y="852"/>
                  </a:lnTo>
                  <a:lnTo>
                    <a:pt x="4143" y="858"/>
                  </a:lnTo>
                  <a:lnTo>
                    <a:pt x="4166" y="871"/>
                  </a:lnTo>
                  <a:lnTo>
                    <a:pt x="4182" y="892"/>
                  </a:lnTo>
                  <a:lnTo>
                    <a:pt x="4191" y="915"/>
                  </a:lnTo>
                  <a:lnTo>
                    <a:pt x="4191" y="944"/>
                  </a:lnTo>
                  <a:lnTo>
                    <a:pt x="4105" y="1454"/>
                  </a:lnTo>
                  <a:lnTo>
                    <a:pt x="4105" y="1479"/>
                  </a:lnTo>
                  <a:lnTo>
                    <a:pt x="4111" y="1502"/>
                  </a:lnTo>
                  <a:lnTo>
                    <a:pt x="4126" y="1521"/>
                  </a:lnTo>
                  <a:lnTo>
                    <a:pt x="4145" y="1536"/>
                  </a:lnTo>
                  <a:lnTo>
                    <a:pt x="4603" y="1780"/>
                  </a:lnTo>
                  <a:lnTo>
                    <a:pt x="4624" y="1797"/>
                  </a:lnTo>
                  <a:lnTo>
                    <a:pt x="4637" y="1818"/>
                  </a:lnTo>
                  <a:lnTo>
                    <a:pt x="4643" y="1843"/>
                  </a:lnTo>
                  <a:lnTo>
                    <a:pt x="4641" y="1870"/>
                  </a:lnTo>
                  <a:lnTo>
                    <a:pt x="4629" y="1894"/>
                  </a:lnTo>
                  <a:lnTo>
                    <a:pt x="4330" y="2316"/>
                  </a:lnTo>
                  <a:lnTo>
                    <a:pt x="4319" y="2338"/>
                  </a:lnTo>
                  <a:lnTo>
                    <a:pt x="4315" y="2361"/>
                  </a:lnTo>
                  <a:lnTo>
                    <a:pt x="4321" y="2386"/>
                  </a:lnTo>
                  <a:lnTo>
                    <a:pt x="4330" y="2407"/>
                  </a:lnTo>
                  <a:lnTo>
                    <a:pt x="4637" y="2826"/>
                  </a:lnTo>
                  <a:lnTo>
                    <a:pt x="4648" y="2851"/>
                  </a:lnTo>
                  <a:lnTo>
                    <a:pt x="4652" y="2876"/>
                  </a:lnTo>
                  <a:lnTo>
                    <a:pt x="4647" y="2901"/>
                  </a:lnTo>
                  <a:lnTo>
                    <a:pt x="4633" y="2923"/>
                  </a:lnTo>
                  <a:lnTo>
                    <a:pt x="4612" y="2939"/>
                  </a:lnTo>
                  <a:lnTo>
                    <a:pt x="4159" y="3190"/>
                  </a:lnTo>
                  <a:lnTo>
                    <a:pt x="4140" y="3204"/>
                  </a:lnTo>
                  <a:lnTo>
                    <a:pt x="4126" y="3224"/>
                  </a:lnTo>
                  <a:lnTo>
                    <a:pt x="4121" y="3247"/>
                  </a:lnTo>
                  <a:lnTo>
                    <a:pt x="4121" y="3272"/>
                  </a:lnTo>
                  <a:lnTo>
                    <a:pt x="4214" y="3781"/>
                  </a:lnTo>
                  <a:lnTo>
                    <a:pt x="4214" y="3808"/>
                  </a:lnTo>
                  <a:lnTo>
                    <a:pt x="4206" y="3832"/>
                  </a:lnTo>
                  <a:lnTo>
                    <a:pt x="4189" y="3853"/>
                  </a:lnTo>
                  <a:lnTo>
                    <a:pt x="4168" y="3867"/>
                  </a:lnTo>
                  <a:lnTo>
                    <a:pt x="4142" y="3872"/>
                  </a:lnTo>
                  <a:lnTo>
                    <a:pt x="3625" y="3903"/>
                  </a:lnTo>
                  <a:lnTo>
                    <a:pt x="3600" y="3909"/>
                  </a:lnTo>
                  <a:lnTo>
                    <a:pt x="3579" y="3920"/>
                  </a:lnTo>
                  <a:lnTo>
                    <a:pt x="3564" y="3937"/>
                  </a:lnTo>
                  <a:lnTo>
                    <a:pt x="3555" y="3960"/>
                  </a:lnTo>
                  <a:lnTo>
                    <a:pt x="3417" y="4459"/>
                  </a:lnTo>
                  <a:lnTo>
                    <a:pt x="3406" y="4484"/>
                  </a:lnTo>
                  <a:lnTo>
                    <a:pt x="3387" y="4501"/>
                  </a:lnTo>
                  <a:lnTo>
                    <a:pt x="3364" y="4513"/>
                  </a:lnTo>
                  <a:lnTo>
                    <a:pt x="3337" y="4516"/>
                  </a:lnTo>
                  <a:lnTo>
                    <a:pt x="3312" y="4511"/>
                  </a:lnTo>
                  <a:lnTo>
                    <a:pt x="2832" y="4312"/>
                  </a:lnTo>
                  <a:lnTo>
                    <a:pt x="2809" y="4307"/>
                  </a:lnTo>
                  <a:lnTo>
                    <a:pt x="2785" y="4309"/>
                  </a:lnTo>
                  <a:lnTo>
                    <a:pt x="2764" y="4318"/>
                  </a:lnTo>
                  <a:lnTo>
                    <a:pt x="2745" y="4333"/>
                  </a:lnTo>
                  <a:lnTo>
                    <a:pt x="2403" y="4724"/>
                  </a:lnTo>
                  <a:lnTo>
                    <a:pt x="2382" y="4741"/>
                  </a:lnTo>
                  <a:lnTo>
                    <a:pt x="2358" y="4751"/>
                  </a:lnTo>
                  <a:lnTo>
                    <a:pt x="2333" y="4751"/>
                  </a:lnTo>
                  <a:lnTo>
                    <a:pt x="2308" y="4741"/>
                  </a:lnTo>
                  <a:lnTo>
                    <a:pt x="2287" y="4726"/>
                  </a:lnTo>
                  <a:lnTo>
                    <a:pt x="1940" y="4339"/>
                  </a:lnTo>
                  <a:lnTo>
                    <a:pt x="1921" y="4326"/>
                  </a:lnTo>
                  <a:lnTo>
                    <a:pt x="1898" y="4316"/>
                  </a:lnTo>
                  <a:lnTo>
                    <a:pt x="1875" y="4314"/>
                  </a:lnTo>
                  <a:lnTo>
                    <a:pt x="1851" y="4320"/>
                  </a:lnTo>
                  <a:lnTo>
                    <a:pt x="1374" y="4526"/>
                  </a:lnTo>
                  <a:lnTo>
                    <a:pt x="1348" y="4532"/>
                  </a:lnTo>
                  <a:lnTo>
                    <a:pt x="1323" y="4530"/>
                  </a:lnTo>
                  <a:lnTo>
                    <a:pt x="1298" y="4518"/>
                  </a:lnTo>
                  <a:lnTo>
                    <a:pt x="1281" y="4499"/>
                  </a:lnTo>
                  <a:lnTo>
                    <a:pt x="1269" y="4476"/>
                  </a:lnTo>
                  <a:lnTo>
                    <a:pt x="1125" y="3977"/>
                  </a:lnTo>
                  <a:lnTo>
                    <a:pt x="1113" y="3956"/>
                  </a:lnTo>
                  <a:lnTo>
                    <a:pt x="1098" y="3939"/>
                  </a:lnTo>
                  <a:lnTo>
                    <a:pt x="1077" y="3926"/>
                  </a:lnTo>
                  <a:lnTo>
                    <a:pt x="1052" y="3922"/>
                  </a:lnTo>
                  <a:lnTo>
                    <a:pt x="536" y="3899"/>
                  </a:lnTo>
                  <a:lnTo>
                    <a:pt x="509" y="3895"/>
                  </a:lnTo>
                  <a:lnTo>
                    <a:pt x="486" y="3880"/>
                  </a:lnTo>
                  <a:lnTo>
                    <a:pt x="469" y="3861"/>
                  </a:lnTo>
                  <a:lnTo>
                    <a:pt x="461" y="3836"/>
                  </a:lnTo>
                  <a:lnTo>
                    <a:pt x="461" y="3809"/>
                  </a:lnTo>
                  <a:lnTo>
                    <a:pt x="547" y="3299"/>
                  </a:lnTo>
                  <a:lnTo>
                    <a:pt x="547" y="3274"/>
                  </a:lnTo>
                  <a:lnTo>
                    <a:pt x="539" y="3251"/>
                  </a:lnTo>
                  <a:lnTo>
                    <a:pt x="526" y="3230"/>
                  </a:lnTo>
                  <a:lnTo>
                    <a:pt x="507" y="3217"/>
                  </a:lnTo>
                  <a:lnTo>
                    <a:pt x="50" y="2971"/>
                  </a:lnTo>
                  <a:lnTo>
                    <a:pt x="29" y="2956"/>
                  </a:lnTo>
                  <a:lnTo>
                    <a:pt x="15" y="2933"/>
                  </a:lnTo>
                  <a:lnTo>
                    <a:pt x="10" y="2908"/>
                  </a:lnTo>
                  <a:lnTo>
                    <a:pt x="12" y="2881"/>
                  </a:lnTo>
                  <a:lnTo>
                    <a:pt x="23" y="2859"/>
                  </a:lnTo>
                  <a:lnTo>
                    <a:pt x="322" y="2436"/>
                  </a:lnTo>
                  <a:lnTo>
                    <a:pt x="334" y="2415"/>
                  </a:lnTo>
                  <a:lnTo>
                    <a:pt x="336" y="2390"/>
                  </a:lnTo>
                  <a:lnTo>
                    <a:pt x="332" y="2367"/>
                  </a:lnTo>
                  <a:lnTo>
                    <a:pt x="320" y="2344"/>
                  </a:lnTo>
                  <a:lnTo>
                    <a:pt x="15" y="1927"/>
                  </a:lnTo>
                  <a:lnTo>
                    <a:pt x="4" y="1902"/>
                  </a:lnTo>
                  <a:lnTo>
                    <a:pt x="0" y="1877"/>
                  </a:lnTo>
                  <a:lnTo>
                    <a:pt x="6" y="1851"/>
                  </a:lnTo>
                  <a:lnTo>
                    <a:pt x="19" y="1830"/>
                  </a:lnTo>
                  <a:lnTo>
                    <a:pt x="40" y="1813"/>
                  </a:lnTo>
                  <a:lnTo>
                    <a:pt x="494" y="1561"/>
                  </a:lnTo>
                  <a:lnTo>
                    <a:pt x="513" y="1546"/>
                  </a:lnTo>
                  <a:lnTo>
                    <a:pt x="526" y="1527"/>
                  </a:lnTo>
                  <a:lnTo>
                    <a:pt x="534" y="1504"/>
                  </a:lnTo>
                  <a:lnTo>
                    <a:pt x="532" y="1479"/>
                  </a:lnTo>
                  <a:lnTo>
                    <a:pt x="438" y="970"/>
                  </a:lnTo>
                  <a:lnTo>
                    <a:pt x="438" y="944"/>
                  </a:lnTo>
                  <a:lnTo>
                    <a:pt x="448" y="919"/>
                  </a:lnTo>
                  <a:lnTo>
                    <a:pt x="463" y="898"/>
                  </a:lnTo>
                  <a:lnTo>
                    <a:pt x="486" y="885"/>
                  </a:lnTo>
                  <a:lnTo>
                    <a:pt x="513" y="877"/>
                  </a:lnTo>
                  <a:lnTo>
                    <a:pt x="1029" y="848"/>
                  </a:lnTo>
                  <a:lnTo>
                    <a:pt x="1052" y="843"/>
                  </a:lnTo>
                  <a:lnTo>
                    <a:pt x="1073" y="831"/>
                  </a:lnTo>
                  <a:lnTo>
                    <a:pt x="1090" y="812"/>
                  </a:lnTo>
                  <a:lnTo>
                    <a:pt x="1100" y="791"/>
                  </a:lnTo>
                  <a:lnTo>
                    <a:pt x="1237" y="292"/>
                  </a:lnTo>
                  <a:lnTo>
                    <a:pt x="1248" y="267"/>
                  </a:lnTo>
                  <a:lnTo>
                    <a:pt x="1266" y="248"/>
                  </a:lnTo>
                  <a:lnTo>
                    <a:pt x="1288" y="237"/>
                  </a:lnTo>
                  <a:lnTo>
                    <a:pt x="1315" y="235"/>
                  </a:lnTo>
                  <a:lnTo>
                    <a:pt x="1342" y="241"/>
                  </a:lnTo>
                  <a:lnTo>
                    <a:pt x="1820" y="437"/>
                  </a:lnTo>
                  <a:lnTo>
                    <a:pt x="1843" y="442"/>
                  </a:lnTo>
                  <a:lnTo>
                    <a:pt x="1868" y="442"/>
                  </a:lnTo>
                  <a:lnTo>
                    <a:pt x="1891" y="433"/>
                  </a:lnTo>
                  <a:lnTo>
                    <a:pt x="1908" y="418"/>
                  </a:lnTo>
                  <a:lnTo>
                    <a:pt x="2249" y="27"/>
                  </a:lnTo>
                  <a:lnTo>
                    <a:pt x="2270" y="10"/>
                  </a:lnTo>
                  <a:lnTo>
                    <a:pt x="2295" y="0"/>
                  </a:lnTo>
                  <a:lnTo>
                    <a:pt x="23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39" name="Freeform 7">
              <a:extLst>
                <a:ext uri="{FF2B5EF4-FFF2-40B4-BE49-F238E27FC236}">
                  <a16:creationId xmlns:a16="http://schemas.microsoft.com/office/drawing/2014/main" id="{A16BD763-4259-4192-9056-4AF3D1A15567}"/>
                </a:ext>
              </a:extLst>
            </p:cNvPr>
            <p:cNvSpPr>
              <a:spLocks/>
            </p:cNvSpPr>
            <p:nvPr/>
          </p:nvSpPr>
          <p:spPr bwMode="auto">
            <a:xfrm>
              <a:off x="9809406" y="5328517"/>
              <a:ext cx="1119188" cy="1243013"/>
            </a:xfrm>
            <a:custGeom>
              <a:avLst/>
              <a:gdLst>
                <a:gd name="T0" fmla="*/ 1016 w 1408"/>
                <a:gd name="T1" fmla="*/ 0 h 1566"/>
                <a:gd name="T2" fmla="*/ 1406 w 1408"/>
                <a:gd name="T3" fmla="*/ 1204 h 1566"/>
                <a:gd name="T4" fmla="*/ 1408 w 1408"/>
                <a:gd name="T5" fmla="*/ 1231 h 1566"/>
                <a:gd name="T6" fmla="*/ 1401 w 1408"/>
                <a:gd name="T7" fmla="*/ 1253 h 1566"/>
                <a:gd name="T8" fmla="*/ 1383 w 1408"/>
                <a:gd name="T9" fmla="*/ 1271 h 1566"/>
                <a:gd name="T10" fmla="*/ 1361 w 1408"/>
                <a:gd name="T11" fmla="*/ 1278 h 1566"/>
                <a:gd name="T12" fmla="*/ 1336 w 1408"/>
                <a:gd name="T13" fmla="*/ 1278 h 1566"/>
                <a:gd name="T14" fmla="*/ 871 w 1408"/>
                <a:gd name="T15" fmla="*/ 1141 h 1566"/>
                <a:gd name="T16" fmla="*/ 854 w 1408"/>
                <a:gd name="T17" fmla="*/ 1139 h 1566"/>
                <a:gd name="T18" fmla="*/ 836 w 1408"/>
                <a:gd name="T19" fmla="*/ 1143 h 1566"/>
                <a:gd name="T20" fmla="*/ 821 w 1408"/>
                <a:gd name="T21" fmla="*/ 1151 h 1566"/>
                <a:gd name="T22" fmla="*/ 810 w 1408"/>
                <a:gd name="T23" fmla="*/ 1162 h 1566"/>
                <a:gd name="T24" fmla="*/ 511 w 1408"/>
                <a:gd name="T25" fmla="*/ 1545 h 1566"/>
                <a:gd name="T26" fmla="*/ 493 w 1408"/>
                <a:gd name="T27" fmla="*/ 1560 h 1566"/>
                <a:gd name="T28" fmla="*/ 474 w 1408"/>
                <a:gd name="T29" fmla="*/ 1566 h 1566"/>
                <a:gd name="T30" fmla="*/ 455 w 1408"/>
                <a:gd name="T31" fmla="*/ 1566 h 1566"/>
                <a:gd name="T32" fmla="*/ 436 w 1408"/>
                <a:gd name="T33" fmla="*/ 1560 h 1566"/>
                <a:gd name="T34" fmla="*/ 419 w 1408"/>
                <a:gd name="T35" fmla="*/ 1547 h 1566"/>
                <a:gd name="T36" fmla="*/ 410 w 1408"/>
                <a:gd name="T37" fmla="*/ 1528 h 1566"/>
                <a:gd name="T38" fmla="*/ 0 w 1408"/>
                <a:gd name="T39" fmla="*/ 257 h 1566"/>
                <a:gd name="T40" fmla="*/ 13 w 1408"/>
                <a:gd name="T41" fmla="*/ 247 h 1566"/>
                <a:gd name="T42" fmla="*/ 25 w 1408"/>
                <a:gd name="T43" fmla="*/ 236 h 1566"/>
                <a:gd name="T44" fmla="*/ 280 w 1408"/>
                <a:gd name="T45" fmla="*/ 3 h 1566"/>
                <a:gd name="T46" fmla="*/ 610 w 1408"/>
                <a:gd name="T47" fmla="*/ 103 h 1566"/>
                <a:gd name="T48" fmla="*/ 669 w 1408"/>
                <a:gd name="T49" fmla="*/ 114 h 1566"/>
                <a:gd name="T50" fmla="*/ 728 w 1408"/>
                <a:gd name="T51" fmla="*/ 120 h 1566"/>
                <a:gd name="T52" fmla="*/ 793 w 1408"/>
                <a:gd name="T53" fmla="*/ 114 h 1566"/>
                <a:gd name="T54" fmla="*/ 856 w 1408"/>
                <a:gd name="T55" fmla="*/ 99 h 1566"/>
                <a:gd name="T56" fmla="*/ 915 w 1408"/>
                <a:gd name="T57" fmla="*/ 74 h 1566"/>
                <a:gd name="T58" fmla="*/ 968 w 1408"/>
                <a:gd name="T59" fmla="*/ 40 h 1566"/>
                <a:gd name="T60" fmla="*/ 1016 w 1408"/>
                <a:gd name="T61" fmla="*/ 0 h 1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08" h="1566">
                  <a:moveTo>
                    <a:pt x="1016" y="0"/>
                  </a:moveTo>
                  <a:lnTo>
                    <a:pt x="1406" y="1204"/>
                  </a:lnTo>
                  <a:lnTo>
                    <a:pt x="1408" y="1231"/>
                  </a:lnTo>
                  <a:lnTo>
                    <a:pt x="1401" y="1253"/>
                  </a:lnTo>
                  <a:lnTo>
                    <a:pt x="1383" y="1271"/>
                  </a:lnTo>
                  <a:lnTo>
                    <a:pt x="1361" y="1278"/>
                  </a:lnTo>
                  <a:lnTo>
                    <a:pt x="1336" y="1278"/>
                  </a:lnTo>
                  <a:lnTo>
                    <a:pt x="871" y="1141"/>
                  </a:lnTo>
                  <a:lnTo>
                    <a:pt x="854" y="1139"/>
                  </a:lnTo>
                  <a:lnTo>
                    <a:pt x="836" y="1143"/>
                  </a:lnTo>
                  <a:lnTo>
                    <a:pt x="821" y="1151"/>
                  </a:lnTo>
                  <a:lnTo>
                    <a:pt x="810" y="1162"/>
                  </a:lnTo>
                  <a:lnTo>
                    <a:pt x="511" y="1545"/>
                  </a:lnTo>
                  <a:lnTo>
                    <a:pt x="493" y="1560"/>
                  </a:lnTo>
                  <a:lnTo>
                    <a:pt x="474" y="1566"/>
                  </a:lnTo>
                  <a:lnTo>
                    <a:pt x="455" y="1566"/>
                  </a:lnTo>
                  <a:lnTo>
                    <a:pt x="436" y="1560"/>
                  </a:lnTo>
                  <a:lnTo>
                    <a:pt x="419" y="1547"/>
                  </a:lnTo>
                  <a:lnTo>
                    <a:pt x="410" y="1528"/>
                  </a:lnTo>
                  <a:lnTo>
                    <a:pt x="0" y="257"/>
                  </a:lnTo>
                  <a:lnTo>
                    <a:pt x="13" y="247"/>
                  </a:lnTo>
                  <a:lnTo>
                    <a:pt x="25" y="236"/>
                  </a:lnTo>
                  <a:lnTo>
                    <a:pt x="280" y="3"/>
                  </a:lnTo>
                  <a:lnTo>
                    <a:pt x="610" y="103"/>
                  </a:lnTo>
                  <a:lnTo>
                    <a:pt x="669" y="114"/>
                  </a:lnTo>
                  <a:lnTo>
                    <a:pt x="728" y="120"/>
                  </a:lnTo>
                  <a:lnTo>
                    <a:pt x="793" y="114"/>
                  </a:lnTo>
                  <a:lnTo>
                    <a:pt x="856" y="99"/>
                  </a:lnTo>
                  <a:lnTo>
                    <a:pt x="915" y="74"/>
                  </a:lnTo>
                  <a:lnTo>
                    <a:pt x="968" y="40"/>
                  </a:lnTo>
                  <a:lnTo>
                    <a:pt x="10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40" name="Freeform 8">
              <a:extLst>
                <a:ext uri="{FF2B5EF4-FFF2-40B4-BE49-F238E27FC236}">
                  <a16:creationId xmlns:a16="http://schemas.microsoft.com/office/drawing/2014/main" id="{CB1FC060-2019-4011-B812-59B515C54B4C}"/>
                </a:ext>
              </a:extLst>
            </p:cNvPr>
            <p:cNvSpPr>
              <a:spLocks/>
            </p:cNvSpPr>
            <p:nvPr/>
          </p:nvSpPr>
          <p:spPr bwMode="auto">
            <a:xfrm>
              <a:off x="8296518" y="5328517"/>
              <a:ext cx="1119188" cy="1244600"/>
            </a:xfrm>
            <a:custGeom>
              <a:avLst/>
              <a:gdLst>
                <a:gd name="T0" fmla="*/ 393 w 1410"/>
                <a:gd name="T1" fmla="*/ 0 h 1568"/>
                <a:gd name="T2" fmla="*/ 442 w 1410"/>
                <a:gd name="T3" fmla="*/ 40 h 1568"/>
                <a:gd name="T4" fmla="*/ 496 w 1410"/>
                <a:gd name="T5" fmla="*/ 74 h 1568"/>
                <a:gd name="T6" fmla="*/ 555 w 1410"/>
                <a:gd name="T7" fmla="*/ 99 h 1568"/>
                <a:gd name="T8" fmla="*/ 618 w 1410"/>
                <a:gd name="T9" fmla="*/ 114 h 1568"/>
                <a:gd name="T10" fmla="*/ 682 w 1410"/>
                <a:gd name="T11" fmla="*/ 120 h 1568"/>
                <a:gd name="T12" fmla="*/ 741 w 1410"/>
                <a:gd name="T13" fmla="*/ 116 h 1568"/>
                <a:gd name="T14" fmla="*/ 799 w 1410"/>
                <a:gd name="T15" fmla="*/ 103 h 1568"/>
                <a:gd name="T16" fmla="*/ 1130 w 1410"/>
                <a:gd name="T17" fmla="*/ 3 h 1568"/>
                <a:gd name="T18" fmla="*/ 1384 w 1410"/>
                <a:gd name="T19" fmla="*/ 236 h 1568"/>
                <a:gd name="T20" fmla="*/ 1397 w 1410"/>
                <a:gd name="T21" fmla="*/ 247 h 1568"/>
                <a:gd name="T22" fmla="*/ 1410 w 1410"/>
                <a:gd name="T23" fmla="*/ 259 h 1568"/>
                <a:gd name="T24" fmla="*/ 1001 w 1410"/>
                <a:gd name="T25" fmla="*/ 1528 h 1568"/>
                <a:gd name="T26" fmla="*/ 989 w 1410"/>
                <a:gd name="T27" fmla="*/ 1549 h 1568"/>
                <a:gd name="T28" fmla="*/ 974 w 1410"/>
                <a:gd name="T29" fmla="*/ 1562 h 1568"/>
                <a:gd name="T30" fmla="*/ 955 w 1410"/>
                <a:gd name="T31" fmla="*/ 1568 h 1568"/>
                <a:gd name="T32" fmla="*/ 934 w 1410"/>
                <a:gd name="T33" fmla="*/ 1568 h 1568"/>
                <a:gd name="T34" fmla="*/ 915 w 1410"/>
                <a:gd name="T35" fmla="*/ 1560 h 1568"/>
                <a:gd name="T36" fmla="*/ 900 w 1410"/>
                <a:gd name="T37" fmla="*/ 1547 h 1568"/>
                <a:gd name="T38" fmla="*/ 600 w 1410"/>
                <a:gd name="T39" fmla="*/ 1164 h 1568"/>
                <a:gd name="T40" fmla="*/ 583 w 1410"/>
                <a:gd name="T41" fmla="*/ 1149 h 1568"/>
                <a:gd name="T42" fmla="*/ 562 w 1410"/>
                <a:gd name="T43" fmla="*/ 1141 h 1568"/>
                <a:gd name="T44" fmla="*/ 539 w 1410"/>
                <a:gd name="T45" fmla="*/ 1143 h 1568"/>
                <a:gd name="T46" fmla="*/ 74 w 1410"/>
                <a:gd name="T47" fmla="*/ 1278 h 1568"/>
                <a:gd name="T48" fmla="*/ 48 w 1410"/>
                <a:gd name="T49" fmla="*/ 1280 h 1568"/>
                <a:gd name="T50" fmla="*/ 27 w 1410"/>
                <a:gd name="T51" fmla="*/ 1273 h 1568"/>
                <a:gd name="T52" fmla="*/ 10 w 1410"/>
                <a:gd name="T53" fmla="*/ 1255 h 1568"/>
                <a:gd name="T54" fmla="*/ 0 w 1410"/>
                <a:gd name="T55" fmla="*/ 1232 h 1568"/>
                <a:gd name="T56" fmla="*/ 2 w 1410"/>
                <a:gd name="T57" fmla="*/ 1206 h 1568"/>
                <a:gd name="T58" fmla="*/ 393 w 1410"/>
                <a:gd name="T59" fmla="*/ 0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10" h="1568">
                  <a:moveTo>
                    <a:pt x="393" y="0"/>
                  </a:moveTo>
                  <a:lnTo>
                    <a:pt x="442" y="40"/>
                  </a:lnTo>
                  <a:lnTo>
                    <a:pt x="496" y="74"/>
                  </a:lnTo>
                  <a:lnTo>
                    <a:pt x="555" y="99"/>
                  </a:lnTo>
                  <a:lnTo>
                    <a:pt x="618" y="114"/>
                  </a:lnTo>
                  <a:lnTo>
                    <a:pt x="682" y="120"/>
                  </a:lnTo>
                  <a:lnTo>
                    <a:pt x="741" y="116"/>
                  </a:lnTo>
                  <a:lnTo>
                    <a:pt x="799" y="103"/>
                  </a:lnTo>
                  <a:lnTo>
                    <a:pt x="1130" y="3"/>
                  </a:lnTo>
                  <a:lnTo>
                    <a:pt x="1384" y="236"/>
                  </a:lnTo>
                  <a:lnTo>
                    <a:pt x="1397" y="247"/>
                  </a:lnTo>
                  <a:lnTo>
                    <a:pt x="1410" y="259"/>
                  </a:lnTo>
                  <a:lnTo>
                    <a:pt x="1001" y="1528"/>
                  </a:lnTo>
                  <a:lnTo>
                    <a:pt x="989" y="1549"/>
                  </a:lnTo>
                  <a:lnTo>
                    <a:pt x="974" y="1562"/>
                  </a:lnTo>
                  <a:lnTo>
                    <a:pt x="955" y="1568"/>
                  </a:lnTo>
                  <a:lnTo>
                    <a:pt x="934" y="1568"/>
                  </a:lnTo>
                  <a:lnTo>
                    <a:pt x="915" y="1560"/>
                  </a:lnTo>
                  <a:lnTo>
                    <a:pt x="900" y="1547"/>
                  </a:lnTo>
                  <a:lnTo>
                    <a:pt x="600" y="1164"/>
                  </a:lnTo>
                  <a:lnTo>
                    <a:pt x="583" y="1149"/>
                  </a:lnTo>
                  <a:lnTo>
                    <a:pt x="562" y="1141"/>
                  </a:lnTo>
                  <a:lnTo>
                    <a:pt x="539" y="1143"/>
                  </a:lnTo>
                  <a:lnTo>
                    <a:pt x="74" y="1278"/>
                  </a:lnTo>
                  <a:lnTo>
                    <a:pt x="48" y="1280"/>
                  </a:lnTo>
                  <a:lnTo>
                    <a:pt x="27" y="1273"/>
                  </a:lnTo>
                  <a:lnTo>
                    <a:pt x="10" y="1255"/>
                  </a:lnTo>
                  <a:lnTo>
                    <a:pt x="0" y="1232"/>
                  </a:lnTo>
                  <a:lnTo>
                    <a:pt x="2" y="1206"/>
                  </a:lnTo>
                  <a:lnTo>
                    <a:pt x="3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41" name="Freeform 9">
              <a:extLst>
                <a:ext uri="{FF2B5EF4-FFF2-40B4-BE49-F238E27FC236}">
                  <a16:creationId xmlns:a16="http://schemas.microsoft.com/office/drawing/2014/main" id="{ABDA9033-E31A-45B1-B3CB-E44C6F107C94}"/>
                </a:ext>
              </a:extLst>
            </p:cNvPr>
            <p:cNvSpPr>
              <a:spLocks/>
            </p:cNvSpPr>
            <p:nvPr/>
          </p:nvSpPr>
          <p:spPr bwMode="auto">
            <a:xfrm>
              <a:off x="8869606" y="2739304"/>
              <a:ext cx="1484313" cy="1422400"/>
            </a:xfrm>
            <a:custGeom>
              <a:avLst/>
              <a:gdLst>
                <a:gd name="T0" fmla="*/ 951 w 1872"/>
                <a:gd name="T1" fmla="*/ 0 h 1791"/>
                <a:gd name="T2" fmla="*/ 978 w 1872"/>
                <a:gd name="T3" fmla="*/ 5 h 1791"/>
                <a:gd name="T4" fmla="*/ 1003 w 1872"/>
                <a:gd name="T5" fmla="*/ 19 h 1791"/>
                <a:gd name="T6" fmla="*/ 1024 w 1872"/>
                <a:gd name="T7" fmla="*/ 40 h 1791"/>
                <a:gd name="T8" fmla="*/ 1039 w 1872"/>
                <a:gd name="T9" fmla="*/ 68 h 1791"/>
                <a:gd name="T10" fmla="*/ 1239 w 1872"/>
                <a:gd name="T11" fmla="*/ 560 h 1791"/>
                <a:gd name="T12" fmla="*/ 1769 w 1872"/>
                <a:gd name="T13" fmla="*/ 598 h 1791"/>
                <a:gd name="T14" fmla="*/ 1801 w 1872"/>
                <a:gd name="T15" fmla="*/ 604 h 1791"/>
                <a:gd name="T16" fmla="*/ 1826 w 1872"/>
                <a:gd name="T17" fmla="*/ 617 h 1791"/>
                <a:gd name="T18" fmla="*/ 1847 w 1872"/>
                <a:gd name="T19" fmla="*/ 638 h 1791"/>
                <a:gd name="T20" fmla="*/ 1862 w 1872"/>
                <a:gd name="T21" fmla="*/ 661 h 1791"/>
                <a:gd name="T22" fmla="*/ 1870 w 1872"/>
                <a:gd name="T23" fmla="*/ 687 h 1791"/>
                <a:gd name="T24" fmla="*/ 1872 w 1872"/>
                <a:gd name="T25" fmla="*/ 716 h 1791"/>
                <a:gd name="T26" fmla="*/ 1866 w 1872"/>
                <a:gd name="T27" fmla="*/ 743 h 1791"/>
                <a:gd name="T28" fmla="*/ 1853 w 1872"/>
                <a:gd name="T29" fmla="*/ 769 h 1791"/>
                <a:gd name="T30" fmla="*/ 1832 w 1872"/>
                <a:gd name="T31" fmla="*/ 792 h 1791"/>
                <a:gd name="T32" fmla="*/ 1426 w 1872"/>
                <a:gd name="T33" fmla="*/ 1135 h 1791"/>
                <a:gd name="T34" fmla="*/ 1554 w 1872"/>
                <a:gd name="T35" fmla="*/ 1652 h 1791"/>
                <a:gd name="T36" fmla="*/ 1557 w 1872"/>
                <a:gd name="T37" fmla="*/ 1688 h 1791"/>
                <a:gd name="T38" fmla="*/ 1550 w 1872"/>
                <a:gd name="T39" fmla="*/ 1720 h 1791"/>
                <a:gd name="T40" fmla="*/ 1535 w 1872"/>
                <a:gd name="T41" fmla="*/ 1747 h 1791"/>
                <a:gd name="T42" fmla="*/ 1512 w 1872"/>
                <a:gd name="T43" fmla="*/ 1770 h 1791"/>
                <a:gd name="T44" fmla="*/ 1483 w 1872"/>
                <a:gd name="T45" fmla="*/ 1783 h 1791"/>
                <a:gd name="T46" fmla="*/ 1453 w 1872"/>
                <a:gd name="T47" fmla="*/ 1791 h 1791"/>
                <a:gd name="T48" fmla="*/ 1420 w 1872"/>
                <a:gd name="T49" fmla="*/ 1787 h 1791"/>
                <a:gd name="T50" fmla="*/ 1388 w 1872"/>
                <a:gd name="T51" fmla="*/ 1774 h 1791"/>
                <a:gd name="T52" fmla="*/ 936 w 1872"/>
                <a:gd name="T53" fmla="*/ 1493 h 1791"/>
                <a:gd name="T54" fmla="*/ 486 w 1872"/>
                <a:gd name="T55" fmla="*/ 1774 h 1791"/>
                <a:gd name="T56" fmla="*/ 454 w 1872"/>
                <a:gd name="T57" fmla="*/ 1787 h 1791"/>
                <a:gd name="T58" fmla="*/ 420 w 1872"/>
                <a:gd name="T59" fmla="*/ 1791 h 1791"/>
                <a:gd name="T60" fmla="*/ 389 w 1872"/>
                <a:gd name="T61" fmla="*/ 1783 h 1791"/>
                <a:gd name="T62" fmla="*/ 362 w 1872"/>
                <a:gd name="T63" fmla="*/ 1770 h 1791"/>
                <a:gd name="T64" fmla="*/ 340 w 1872"/>
                <a:gd name="T65" fmla="*/ 1747 h 1791"/>
                <a:gd name="T66" fmla="*/ 322 w 1872"/>
                <a:gd name="T67" fmla="*/ 1720 h 1791"/>
                <a:gd name="T68" fmla="*/ 317 w 1872"/>
                <a:gd name="T69" fmla="*/ 1688 h 1791"/>
                <a:gd name="T70" fmla="*/ 319 w 1872"/>
                <a:gd name="T71" fmla="*/ 1652 h 1791"/>
                <a:gd name="T72" fmla="*/ 446 w 1872"/>
                <a:gd name="T73" fmla="*/ 1135 h 1791"/>
                <a:gd name="T74" fmla="*/ 40 w 1872"/>
                <a:gd name="T75" fmla="*/ 792 h 1791"/>
                <a:gd name="T76" fmla="*/ 19 w 1872"/>
                <a:gd name="T77" fmla="*/ 769 h 1791"/>
                <a:gd name="T78" fmla="*/ 6 w 1872"/>
                <a:gd name="T79" fmla="*/ 743 h 1791"/>
                <a:gd name="T80" fmla="*/ 0 w 1872"/>
                <a:gd name="T81" fmla="*/ 716 h 1791"/>
                <a:gd name="T82" fmla="*/ 2 w 1872"/>
                <a:gd name="T83" fmla="*/ 687 h 1791"/>
                <a:gd name="T84" fmla="*/ 12 w 1872"/>
                <a:gd name="T85" fmla="*/ 661 h 1791"/>
                <a:gd name="T86" fmla="*/ 27 w 1872"/>
                <a:gd name="T87" fmla="*/ 638 h 1791"/>
                <a:gd name="T88" fmla="*/ 46 w 1872"/>
                <a:gd name="T89" fmla="*/ 617 h 1791"/>
                <a:gd name="T90" fmla="*/ 73 w 1872"/>
                <a:gd name="T91" fmla="*/ 604 h 1791"/>
                <a:gd name="T92" fmla="*/ 103 w 1872"/>
                <a:gd name="T93" fmla="*/ 598 h 1791"/>
                <a:gd name="T94" fmla="*/ 635 w 1872"/>
                <a:gd name="T95" fmla="*/ 560 h 1791"/>
                <a:gd name="T96" fmla="*/ 833 w 1872"/>
                <a:gd name="T97" fmla="*/ 68 h 1791"/>
                <a:gd name="T98" fmla="*/ 850 w 1872"/>
                <a:gd name="T99" fmla="*/ 40 h 1791"/>
                <a:gd name="T100" fmla="*/ 871 w 1872"/>
                <a:gd name="T101" fmla="*/ 19 h 1791"/>
                <a:gd name="T102" fmla="*/ 896 w 1872"/>
                <a:gd name="T103" fmla="*/ 5 h 1791"/>
                <a:gd name="T104" fmla="*/ 923 w 1872"/>
                <a:gd name="T105" fmla="*/ 0 h 1791"/>
                <a:gd name="T106" fmla="*/ 951 w 1872"/>
                <a:gd name="T107" fmla="*/ 0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72" h="1791">
                  <a:moveTo>
                    <a:pt x="951" y="0"/>
                  </a:moveTo>
                  <a:lnTo>
                    <a:pt x="978" y="5"/>
                  </a:lnTo>
                  <a:lnTo>
                    <a:pt x="1003" y="19"/>
                  </a:lnTo>
                  <a:lnTo>
                    <a:pt x="1024" y="40"/>
                  </a:lnTo>
                  <a:lnTo>
                    <a:pt x="1039" y="68"/>
                  </a:lnTo>
                  <a:lnTo>
                    <a:pt x="1239" y="560"/>
                  </a:lnTo>
                  <a:lnTo>
                    <a:pt x="1769" y="598"/>
                  </a:lnTo>
                  <a:lnTo>
                    <a:pt x="1801" y="604"/>
                  </a:lnTo>
                  <a:lnTo>
                    <a:pt x="1826" y="617"/>
                  </a:lnTo>
                  <a:lnTo>
                    <a:pt x="1847" y="638"/>
                  </a:lnTo>
                  <a:lnTo>
                    <a:pt x="1862" y="661"/>
                  </a:lnTo>
                  <a:lnTo>
                    <a:pt x="1870" y="687"/>
                  </a:lnTo>
                  <a:lnTo>
                    <a:pt x="1872" y="716"/>
                  </a:lnTo>
                  <a:lnTo>
                    <a:pt x="1866" y="743"/>
                  </a:lnTo>
                  <a:lnTo>
                    <a:pt x="1853" y="769"/>
                  </a:lnTo>
                  <a:lnTo>
                    <a:pt x="1832" y="792"/>
                  </a:lnTo>
                  <a:lnTo>
                    <a:pt x="1426" y="1135"/>
                  </a:lnTo>
                  <a:lnTo>
                    <a:pt x="1554" y="1652"/>
                  </a:lnTo>
                  <a:lnTo>
                    <a:pt x="1557" y="1688"/>
                  </a:lnTo>
                  <a:lnTo>
                    <a:pt x="1550" y="1720"/>
                  </a:lnTo>
                  <a:lnTo>
                    <a:pt x="1535" y="1747"/>
                  </a:lnTo>
                  <a:lnTo>
                    <a:pt x="1512" y="1770"/>
                  </a:lnTo>
                  <a:lnTo>
                    <a:pt x="1483" y="1783"/>
                  </a:lnTo>
                  <a:lnTo>
                    <a:pt x="1453" y="1791"/>
                  </a:lnTo>
                  <a:lnTo>
                    <a:pt x="1420" y="1787"/>
                  </a:lnTo>
                  <a:lnTo>
                    <a:pt x="1388" y="1774"/>
                  </a:lnTo>
                  <a:lnTo>
                    <a:pt x="936" y="1493"/>
                  </a:lnTo>
                  <a:lnTo>
                    <a:pt x="486" y="1774"/>
                  </a:lnTo>
                  <a:lnTo>
                    <a:pt x="454" y="1787"/>
                  </a:lnTo>
                  <a:lnTo>
                    <a:pt x="420" y="1791"/>
                  </a:lnTo>
                  <a:lnTo>
                    <a:pt x="389" y="1783"/>
                  </a:lnTo>
                  <a:lnTo>
                    <a:pt x="362" y="1770"/>
                  </a:lnTo>
                  <a:lnTo>
                    <a:pt x="340" y="1747"/>
                  </a:lnTo>
                  <a:lnTo>
                    <a:pt x="322" y="1720"/>
                  </a:lnTo>
                  <a:lnTo>
                    <a:pt x="317" y="1688"/>
                  </a:lnTo>
                  <a:lnTo>
                    <a:pt x="319" y="1652"/>
                  </a:lnTo>
                  <a:lnTo>
                    <a:pt x="446" y="1135"/>
                  </a:lnTo>
                  <a:lnTo>
                    <a:pt x="40" y="792"/>
                  </a:lnTo>
                  <a:lnTo>
                    <a:pt x="19" y="769"/>
                  </a:lnTo>
                  <a:lnTo>
                    <a:pt x="6" y="743"/>
                  </a:lnTo>
                  <a:lnTo>
                    <a:pt x="0" y="716"/>
                  </a:lnTo>
                  <a:lnTo>
                    <a:pt x="2" y="687"/>
                  </a:lnTo>
                  <a:lnTo>
                    <a:pt x="12" y="661"/>
                  </a:lnTo>
                  <a:lnTo>
                    <a:pt x="27" y="638"/>
                  </a:lnTo>
                  <a:lnTo>
                    <a:pt x="46" y="617"/>
                  </a:lnTo>
                  <a:lnTo>
                    <a:pt x="73" y="604"/>
                  </a:lnTo>
                  <a:lnTo>
                    <a:pt x="103" y="598"/>
                  </a:lnTo>
                  <a:lnTo>
                    <a:pt x="635" y="560"/>
                  </a:lnTo>
                  <a:lnTo>
                    <a:pt x="833" y="68"/>
                  </a:lnTo>
                  <a:lnTo>
                    <a:pt x="850" y="40"/>
                  </a:lnTo>
                  <a:lnTo>
                    <a:pt x="871" y="19"/>
                  </a:lnTo>
                  <a:lnTo>
                    <a:pt x="896" y="5"/>
                  </a:lnTo>
                  <a:lnTo>
                    <a:pt x="923" y="0"/>
                  </a:lnTo>
                  <a:lnTo>
                    <a:pt x="9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grpSp>
      <p:grpSp>
        <p:nvGrpSpPr>
          <p:cNvPr id="31" name="Group 30">
            <a:extLst>
              <a:ext uri="{FF2B5EF4-FFF2-40B4-BE49-F238E27FC236}">
                <a16:creationId xmlns:a16="http://schemas.microsoft.com/office/drawing/2014/main" id="{9A1B714D-C705-4404-8578-8D7F09719E13}"/>
              </a:ext>
            </a:extLst>
          </p:cNvPr>
          <p:cNvGrpSpPr/>
          <p:nvPr/>
        </p:nvGrpSpPr>
        <p:grpSpPr>
          <a:xfrm>
            <a:off x="4047922" y="2044699"/>
            <a:ext cx="397504" cy="404951"/>
            <a:chOff x="4056782" y="1716862"/>
            <a:chExt cx="3644900" cy="3713164"/>
          </a:xfrm>
          <a:solidFill>
            <a:schemeClr val="bg1"/>
          </a:solidFill>
        </p:grpSpPr>
        <p:sp>
          <p:nvSpPr>
            <p:cNvPr id="36" name="Freeform 14">
              <a:extLst>
                <a:ext uri="{FF2B5EF4-FFF2-40B4-BE49-F238E27FC236}">
                  <a16:creationId xmlns:a16="http://schemas.microsoft.com/office/drawing/2014/main" id="{D8C27B35-AF74-4AF6-8669-36DD80703441}"/>
                </a:ext>
              </a:extLst>
            </p:cNvPr>
            <p:cNvSpPr>
              <a:spLocks/>
            </p:cNvSpPr>
            <p:nvPr/>
          </p:nvSpPr>
          <p:spPr bwMode="auto">
            <a:xfrm>
              <a:off x="4056782" y="3780613"/>
              <a:ext cx="3644900" cy="1649413"/>
            </a:xfrm>
            <a:custGeom>
              <a:avLst/>
              <a:gdLst>
                <a:gd name="T0" fmla="*/ 3106 w 4592"/>
                <a:gd name="T1" fmla="*/ 24 h 2079"/>
                <a:gd name="T2" fmla="*/ 3168 w 4592"/>
                <a:gd name="T3" fmla="*/ 121 h 2079"/>
                <a:gd name="T4" fmla="*/ 3164 w 4592"/>
                <a:gd name="T5" fmla="*/ 262 h 2079"/>
                <a:gd name="T6" fmla="*/ 3077 w 4592"/>
                <a:gd name="T7" fmla="*/ 421 h 2079"/>
                <a:gd name="T8" fmla="*/ 2894 w 4592"/>
                <a:gd name="T9" fmla="*/ 565 h 2079"/>
                <a:gd name="T10" fmla="*/ 2747 w 4592"/>
                <a:gd name="T11" fmla="*/ 624 h 2079"/>
                <a:gd name="T12" fmla="*/ 2565 w 4592"/>
                <a:gd name="T13" fmla="*/ 676 h 2079"/>
                <a:gd name="T14" fmla="*/ 2371 w 4592"/>
                <a:gd name="T15" fmla="*/ 731 h 2079"/>
                <a:gd name="T16" fmla="*/ 2234 w 4592"/>
                <a:gd name="T17" fmla="*/ 778 h 2079"/>
                <a:gd name="T18" fmla="*/ 2299 w 4592"/>
                <a:gd name="T19" fmla="*/ 791 h 2079"/>
                <a:gd name="T20" fmla="*/ 2471 w 4592"/>
                <a:gd name="T21" fmla="*/ 818 h 2079"/>
                <a:gd name="T22" fmla="*/ 2712 w 4592"/>
                <a:gd name="T23" fmla="*/ 835 h 2079"/>
                <a:gd name="T24" fmla="*/ 2985 w 4592"/>
                <a:gd name="T25" fmla="*/ 825 h 2079"/>
                <a:gd name="T26" fmla="*/ 3252 w 4592"/>
                <a:gd name="T27" fmla="*/ 765 h 2079"/>
                <a:gd name="T28" fmla="*/ 3537 w 4592"/>
                <a:gd name="T29" fmla="*/ 627 h 2079"/>
                <a:gd name="T30" fmla="*/ 3828 w 4592"/>
                <a:gd name="T31" fmla="*/ 467 h 2079"/>
                <a:gd name="T32" fmla="*/ 4101 w 4592"/>
                <a:gd name="T33" fmla="*/ 339 h 2079"/>
                <a:gd name="T34" fmla="*/ 4320 w 4592"/>
                <a:gd name="T35" fmla="*/ 296 h 2079"/>
                <a:gd name="T36" fmla="*/ 4458 w 4592"/>
                <a:gd name="T37" fmla="*/ 324 h 2079"/>
                <a:gd name="T38" fmla="*/ 4562 w 4592"/>
                <a:gd name="T39" fmla="*/ 403 h 2079"/>
                <a:gd name="T40" fmla="*/ 4589 w 4592"/>
                <a:gd name="T41" fmla="*/ 536 h 2079"/>
                <a:gd name="T42" fmla="*/ 4533 w 4592"/>
                <a:gd name="T43" fmla="*/ 606 h 2079"/>
                <a:gd name="T44" fmla="*/ 4391 w 4592"/>
                <a:gd name="T45" fmla="*/ 732 h 2079"/>
                <a:gd name="T46" fmla="*/ 4181 w 4592"/>
                <a:gd name="T47" fmla="*/ 897 h 2079"/>
                <a:gd name="T48" fmla="*/ 3918 w 4592"/>
                <a:gd name="T49" fmla="*/ 1078 h 2079"/>
                <a:gd name="T50" fmla="*/ 3618 w 4592"/>
                <a:gd name="T51" fmla="*/ 1254 h 2079"/>
                <a:gd name="T52" fmla="*/ 3301 w 4592"/>
                <a:gd name="T53" fmla="*/ 1407 h 2079"/>
                <a:gd name="T54" fmla="*/ 3072 w 4592"/>
                <a:gd name="T55" fmla="*/ 1489 h 2079"/>
                <a:gd name="T56" fmla="*/ 2939 w 4592"/>
                <a:gd name="T57" fmla="*/ 1516 h 2079"/>
                <a:gd name="T58" fmla="*/ 2737 w 4592"/>
                <a:gd name="T59" fmla="*/ 1532 h 2079"/>
                <a:gd name="T60" fmla="*/ 2446 w 4592"/>
                <a:gd name="T61" fmla="*/ 1549 h 2079"/>
                <a:gd name="T62" fmla="*/ 2235 w 4592"/>
                <a:gd name="T63" fmla="*/ 1559 h 2079"/>
                <a:gd name="T64" fmla="*/ 2036 w 4592"/>
                <a:gd name="T65" fmla="*/ 1566 h 2079"/>
                <a:gd name="T66" fmla="*/ 1779 w 4592"/>
                <a:gd name="T67" fmla="*/ 1569 h 2079"/>
                <a:gd name="T68" fmla="*/ 1539 w 4592"/>
                <a:gd name="T69" fmla="*/ 1579 h 2079"/>
                <a:gd name="T70" fmla="*/ 1379 w 4592"/>
                <a:gd name="T71" fmla="*/ 1648 h 2079"/>
                <a:gd name="T72" fmla="*/ 1210 w 4592"/>
                <a:gd name="T73" fmla="*/ 1761 h 2079"/>
                <a:gd name="T74" fmla="*/ 1049 w 4592"/>
                <a:gd name="T75" fmla="*/ 1887 h 2079"/>
                <a:gd name="T76" fmla="*/ 921 w 4592"/>
                <a:gd name="T77" fmla="*/ 2000 h 2079"/>
                <a:gd name="T78" fmla="*/ 846 w 4592"/>
                <a:gd name="T79" fmla="*/ 2069 h 2079"/>
                <a:gd name="T80" fmla="*/ 1 w 4592"/>
                <a:gd name="T81" fmla="*/ 1264 h 2079"/>
                <a:gd name="T82" fmla="*/ 47 w 4592"/>
                <a:gd name="T83" fmla="*/ 1195 h 2079"/>
                <a:gd name="T84" fmla="*/ 142 w 4592"/>
                <a:gd name="T85" fmla="*/ 1054 h 2079"/>
                <a:gd name="T86" fmla="*/ 274 w 4592"/>
                <a:gd name="T87" fmla="*/ 869 h 2079"/>
                <a:gd name="T88" fmla="*/ 431 w 4592"/>
                <a:gd name="T89" fmla="*/ 671 h 2079"/>
                <a:gd name="T90" fmla="*/ 597 w 4592"/>
                <a:gd name="T91" fmla="*/ 485 h 2079"/>
                <a:gd name="T92" fmla="*/ 762 w 4592"/>
                <a:gd name="T93" fmla="*/ 340 h 2079"/>
                <a:gd name="T94" fmla="*/ 931 w 4592"/>
                <a:gd name="T95" fmla="*/ 259 h 2079"/>
                <a:gd name="T96" fmla="*/ 1216 w 4592"/>
                <a:gd name="T97" fmla="*/ 213 h 2079"/>
                <a:gd name="T98" fmla="*/ 1567 w 4592"/>
                <a:gd name="T99" fmla="*/ 189 h 2079"/>
                <a:gd name="T100" fmla="*/ 1940 w 4592"/>
                <a:gd name="T101" fmla="*/ 161 h 2079"/>
                <a:gd name="T102" fmla="*/ 2319 w 4592"/>
                <a:gd name="T103" fmla="*/ 105 h 2079"/>
                <a:gd name="T104" fmla="*/ 2602 w 4592"/>
                <a:gd name="T105" fmla="*/ 54 h 2079"/>
                <a:gd name="T106" fmla="*/ 2817 w 4592"/>
                <a:gd name="T107" fmla="*/ 17 h 2079"/>
                <a:gd name="T108" fmla="*/ 3025 w 4592"/>
                <a:gd name="T109" fmla="*/ 0 h 2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92" h="2079">
                  <a:moveTo>
                    <a:pt x="3025" y="0"/>
                  </a:moveTo>
                  <a:lnTo>
                    <a:pt x="3055" y="3"/>
                  </a:lnTo>
                  <a:lnTo>
                    <a:pt x="3082" y="11"/>
                  </a:lnTo>
                  <a:lnTo>
                    <a:pt x="3106" y="24"/>
                  </a:lnTo>
                  <a:lnTo>
                    <a:pt x="3127" y="43"/>
                  </a:lnTo>
                  <a:lnTo>
                    <a:pt x="3144" y="65"/>
                  </a:lnTo>
                  <a:lnTo>
                    <a:pt x="3158" y="91"/>
                  </a:lnTo>
                  <a:lnTo>
                    <a:pt x="3168" y="121"/>
                  </a:lnTo>
                  <a:lnTo>
                    <a:pt x="3174" y="152"/>
                  </a:lnTo>
                  <a:lnTo>
                    <a:pt x="3175" y="188"/>
                  </a:lnTo>
                  <a:lnTo>
                    <a:pt x="3171" y="225"/>
                  </a:lnTo>
                  <a:lnTo>
                    <a:pt x="3164" y="262"/>
                  </a:lnTo>
                  <a:lnTo>
                    <a:pt x="3150" y="302"/>
                  </a:lnTo>
                  <a:lnTo>
                    <a:pt x="3131" y="341"/>
                  </a:lnTo>
                  <a:lnTo>
                    <a:pt x="3107" y="381"/>
                  </a:lnTo>
                  <a:lnTo>
                    <a:pt x="3077" y="421"/>
                  </a:lnTo>
                  <a:lnTo>
                    <a:pt x="3040" y="459"/>
                  </a:lnTo>
                  <a:lnTo>
                    <a:pt x="2998" y="496"/>
                  </a:lnTo>
                  <a:lnTo>
                    <a:pt x="2949" y="532"/>
                  </a:lnTo>
                  <a:lnTo>
                    <a:pt x="2894" y="565"/>
                  </a:lnTo>
                  <a:lnTo>
                    <a:pt x="2831" y="596"/>
                  </a:lnTo>
                  <a:lnTo>
                    <a:pt x="2810" y="603"/>
                  </a:lnTo>
                  <a:lnTo>
                    <a:pt x="2781" y="613"/>
                  </a:lnTo>
                  <a:lnTo>
                    <a:pt x="2747" y="624"/>
                  </a:lnTo>
                  <a:lnTo>
                    <a:pt x="2706" y="636"/>
                  </a:lnTo>
                  <a:lnTo>
                    <a:pt x="2662" y="649"/>
                  </a:lnTo>
                  <a:lnTo>
                    <a:pt x="2615" y="661"/>
                  </a:lnTo>
                  <a:lnTo>
                    <a:pt x="2565" y="676"/>
                  </a:lnTo>
                  <a:lnTo>
                    <a:pt x="2514" y="690"/>
                  </a:lnTo>
                  <a:lnTo>
                    <a:pt x="2464" y="704"/>
                  </a:lnTo>
                  <a:lnTo>
                    <a:pt x="2416" y="718"/>
                  </a:lnTo>
                  <a:lnTo>
                    <a:pt x="2371" y="731"/>
                  </a:lnTo>
                  <a:lnTo>
                    <a:pt x="2328" y="744"/>
                  </a:lnTo>
                  <a:lnTo>
                    <a:pt x="2291" y="757"/>
                  </a:lnTo>
                  <a:lnTo>
                    <a:pt x="2258" y="768"/>
                  </a:lnTo>
                  <a:lnTo>
                    <a:pt x="2234" y="778"/>
                  </a:lnTo>
                  <a:lnTo>
                    <a:pt x="2240" y="779"/>
                  </a:lnTo>
                  <a:lnTo>
                    <a:pt x="2251" y="782"/>
                  </a:lnTo>
                  <a:lnTo>
                    <a:pt x="2272" y="787"/>
                  </a:lnTo>
                  <a:lnTo>
                    <a:pt x="2299" y="791"/>
                  </a:lnTo>
                  <a:lnTo>
                    <a:pt x="2335" y="798"/>
                  </a:lnTo>
                  <a:lnTo>
                    <a:pt x="2375" y="804"/>
                  </a:lnTo>
                  <a:lnTo>
                    <a:pt x="2420" y="811"/>
                  </a:lnTo>
                  <a:lnTo>
                    <a:pt x="2471" y="818"/>
                  </a:lnTo>
                  <a:lnTo>
                    <a:pt x="2527" y="824"/>
                  </a:lnTo>
                  <a:lnTo>
                    <a:pt x="2585" y="829"/>
                  </a:lnTo>
                  <a:lnTo>
                    <a:pt x="2648" y="832"/>
                  </a:lnTo>
                  <a:lnTo>
                    <a:pt x="2712" y="835"/>
                  </a:lnTo>
                  <a:lnTo>
                    <a:pt x="2779" y="836"/>
                  </a:lnTo>
                  <a:lnTo>
                    <a:pt x="2847" y="835"/>
                  </a:lnTo>
                  <a:lnTo>
                    <a:pt x="2915" y="832"/>
                  </a:lnTo>
                  <a:lnTo>
                    <a:pt x="2985" y="825"/>
                  </a:lnTo>
                  <a:lnTo>
                    <a:pt x="3053" y="815"/>
                  </a:lnTo>
                  <a:lnTo>
                    <a:pt x="3121" y="802"/>
                  </a:lnTo>
                  <a:lnTo>
                    <a:pt x="3188" y="787"/>
                  </a:lnTo>
                  <a:lnTo>
                    <a:pt x="3252" y="765"/>
                  </a:lnTo>
                  <a:lnTo>
                    <a:pt x="3313" y="741"/>
                  </a:lnTo>
                  <a:lnTo>
                    <a:pt x="3387" y="705"/>
                  </a:lnTo>
                  <a:lnTo>
                    <a:pt x="3463" y="667"/>
                  </a:lnTo>
                  <a:lnTo>
                    <a:pt x="3537" y="627"/>
                  </a:lnTo>
                  <a:lnTo>
                    <a:pt x="3611" y="587"/>
                  </a:lnTo>
                  <a:lnTo>
                    <a:pt x="3683" y="546"/>
                  </a:lnTo>
                  <a:lnTo>
                    <a:pt x="3756" y="505"/>
                  </a:lnTo>
                  <a:lnTo>
                    <a:pt x="3828" y="467"/>
                  </a:lnTo>
                  <a:lnTo>
                    <a:pt x="3898" y="430"/>
                  </a:lnTo>
                  <a:lnTo>
                    <a:pt x="3967" y="395"/>
                  </a:lnTo>
                  <a:lnTo>
                    <a:pt x="4036" y="364"/>
                  </a:lnTo>
                  <a:lnTo>
                    <a:pt x="4101" y="339"/>
                  </a:lnTo>
                  <a:lnTo>
                    <a:pt x="4165" y="319"/>
                  </a:lnTo>
                  <a:lnTo>
                    <a:pt x="4228" y="304"/>
                  </a:lnTo>
                  <a:lnTo>
                    <a:pt x="4287" y="296"/>
                  </a:lnTo>
                  <a:lnTo>
                    <a:pt x="4320" y="296"/>
                  </a:lnTo>
                  <a:lnTo>
                    <a:pt x="4356" y="299"/>
                  </a:lnTo>
                  <a:lnTo>
                    <a:pt x="4390" y="304"/>
                  </a:lnTo>
                  <a:lnTo>
                    <a:pt x="4424" y="313"/>
                  </a:lnTo>
                  <a:lnTo>
                    <a:pt x="4458" y="324"/>
                  </a:lnTo>
                  <a:lnTo>
                    <a:pt x="4488" y="339"/>
                  </a:lnTo>
                  <a:lnTo>
                    <a:pt x="4516" y="357"/>
                  </a:lnTo>
                  <a:lnTo>
                    <a:pt x="4542" y="378"/>
                  </a:lnTo>
                  <a:lnTo>
                    <a:pt x="4562" y="403"/>
                  </a:lnTo>
                  <a:lnTo>
                    <a:pt x="4578" y="431"/>
                  </a:lnTo>
                  <a:lnTo>
                    <a:pt x="4587" y="462"/>
                  </a:lnTo>
                  <a:lnTo>
                    <a:pt x="4592" y="498"/>
                  </a:lnTo>
                  <a:lnTo>
                    <a:pt x="4589" y="536"/>
                  </a:lnTo>
                  <a:lnTo>
                    <a:pt x="4583" y="546"/>
                  </a:lnTo>
                  <a:lnTo>
                    <a:pt x="4572" y="562"/>
                  </a:lnTo>
                  <a:lnTo>
                    <a:pt x="4556" y="582"/>
                  </a:lnTo>
                  <a:lnTo>
                    <a:pt x="4533" y="606"/>
                  </a:lnTo>
                  <a:lnTo>
                    <a:pt x="4505" y="633"/>
                  </a:lnTo>
                  <a:lnTo>
                    <a:pt x="4472" y="663"/>
                  </a:lnTo>
                  <a:lnTo>
                    <a:pt x="4434" y="697"/>
                  </a:lnTo>
                  <a:lnTo>
                    <a:pt x="4391" y="732"/>
                  </a:lnTo>
                  <a:lnTo>
                    <a:pt x="4344" y="771"/>
                  </a:lnTo>
                  <a:lnTo>
                    <a:pt x="4293" y="812"/>
                  </a:lnTo>
                  <a:lnTo>
                    <a:pt x="4239" y="853"/>
                  </a:lnTo>
                  <a:lnTo>
                    <a:pt x="4181" y="897"/>
                  </a:lnTo>
                  <a:lnTo>
                    <a:pt x="4118" y="942"/>
                  </a:lnTo>
                  <a:lnTo>
                    <a:pt x="4054" y="987"/>
                  </a:lnTo>
                  <a:lnTo>
                    <a:pt x="3987" y="1033"/>
                  </a:lnTo>
                  <a:lnTo>
                    <a:pt x="3918" y="1078"/>
                  </a:lnTo>
                  <a:lnTo>
                    <a:pt x="3845" y="1124"/>
                  </a:lnTo>
                  <a:lnTo>
                    <a:pt x="3771" y="1168"/>
                  </a:lnTo>
                  <a:lnTo>
                    <a:pt x="3696" y="1212"/>
                  </a:lnTo>
                  <a:lnTo>
                    <a:pt x="3618" y="1254"/>
                  </a:lnTo>
                  <a:lnTo>
                    <a:pt x="3539" y="1296"/>
                  </a:lnTo>
                  <a:lnTo>
                    <a:pt x="3461" y="1334"/>
                  </a:lnTo>
                  <a:lnTo>
                    <a:pt x="3382" y="1372"/>
                  </a:lnTo>
                  <a:lnTo>
                    <a:pt x="3301" y="1407"/>
                  </a:lnTo>
                  <a:lnTo>
                    <a:pt x="3221" y="1438"/>
                  </a:lnTo>
                  <a:lnTo>
                    <a:pt x="3141" y="1466"/>
                  </a:lnTo>
                  <a:lnTo>
                    <a:pt x="3104" y="1479"/>
                  </a:lnTo>
                  <a:lnTo>
                    <a:pt x="3072" y="1489"/>
                  </a:lnTo>
                  <a:lnTo>
                    <a:pt x="3039" y="1498"/>
                  </a:lnTo>
                  <a:lnTo>
                    <a:pt x="3008" y="1505"/>
                  </a:lnTo>
                  <a:lnTo>
                    <a:pt x="2975" y="1512"/>
                  </a:lnTo>
                  <a:lnTo>
                    <a:pt x="2939" y="1516"/>
                  </a:lnTo>
                  <a:lnTo>
                    <a:pt x="2900" y="1520"/>
                  </a:lnTo>
                  <a:lnTo>
                    <a:pt x="2854" y="1525"/>
                  </a:lnTo>
                  <a:lnTo>
                    <a:pt x="2800" y="1529"/>
                  </a:lnTo>
                  <a:lnTo>
                    <a:pt x="2737" y="1532"/>
                  </a:lnTo>
                  <a:lnTo>
                    <a:pt x="2654" y="1536"/>
                  </a:lnTo>
                  <a:lnTo>
                    <a:pt x="2577" y="1540"/>
                  </a:lnTo>
                  <a:lnTo>
                    <a:pt x="2508" y="1545"/>
                  </a:lnTo>
                  <a:lnTo>
                    <a:pt x="2446" y="1549"/>
                  </a:lnTo>
                  <a:lnTo>
                    <a:pt x="2388" y="1552"/>
                  </a:lnTo>
                  <a:lnTo>
                    <a:pt x="2335" y="1555"/>
                  </a:lnTo>
                  <a:lnTo>
                    <a:pt x="2284" y="1557"/>
                  </a:lnTo>
                  <a:lnTo>
                    <a:pt x="2235" y="1559"/>
                  </a:lnTo>
                  <a:lnTo>
                    <a:pt x="2187" y="1562"/>
                  </a:lnTo>
                  <a:lnTo>
                    <a:pt x="2139" y="1563"/>
                  </a:lnTo>
                  <a:lnTo>
                    <a:pt x="2089" y="1565"/>
                  </a:lnTo>
                  <a:lnTo>
                    <a:pt x="2036" y="1566"/>
                  </a:lnTo>
                  <a:lnTo>
                    <a:pt x="1979" y="1566"/>
                  </a:lnTo>
                  <a:lnTo>
                    <a:pt x="1920" y="1567"/>
                  </a:lnTo>
                  <a:lnTo>
                    <a:pt x="1853" y="1567"/>
                  </a:lnTo>
                  <a:lnTo>
                    <a:pt x="1779" y="1569"/>
                  </a:lnTo>
                  <a:lnTo>
                    <a:pt x="1696" y="1569"/>
                  </a:lnTo>
                  <a:lnTo>
                    <a:pt x="1607" y="1569"/>
                  </a:lnTo>
                  <a:lnTo>
                    <a:pt x="1574" y="1572"/>
                  </a:lnTo>
                  <a:lnTo>
                    <a:pt x="1539" y="1579"/>
                  </a:lnTo>
                  <a:lnTo>
                    <a:pt x="1500" y="1590"/>
                  </a:lnTo>
                  <a:lnTo>
                    <a:pt x="1462" y="1607"/>
                  </a:lnTo>
                  <a:lnTo>
                    <a:pt x="1421" y="1626"/>
                  </a:lnTo>
                  <a:lnTo>
                    <a:pt x="1379" y="1648"/>
                  </a:lnTo>
                  <a:lnTo>
                    <a:pt x="1337" y="1674"/>
                  </a:lnTo>
                  <a:lnTo>
                    <a:pt x="1294" y="1701"/>
                  </a:lnTo>
                  <a:lnTo>
                    <a:pt x="1251" y="1729"/>
                  </a:lnTo>
                  <a:lnTo>
                    <a:pt x="1210" y="1761"/>
                  </a:lnTo>
                  <a:lnTo>
                    <a:pt x="1167" y="1792"/>
                  </a:lnTo>
                  <a:lnTo>
                    <a:pt x="1126" y="1823"/>
                  </a:lnTo>
                  <a:lnTo>
                    <a:pt x="1088" y="1856"/>
                  </a:lnTo>
                  <a:lnTo>
                    <a:pt x="1049" y="1887"/>
                  </a:lnTo>
                  <a:lnTo>
                    <a:pt x="1014" y="1917"/>
                  </a:lnTo>
                  <a:lnTo>
                    <a:pt x="980" y="1947"/>
                  </a:lnTo>
                  <a:lnTo>
                    <a:pt x="948" y="1974"/>
                  </a:lnTo>
                  <a:lnTo>
                    <a:pt x="921" y="2000"/>
                  </a:lnTo>
                  <a:lnTo>
                    <a:pt x="897" y="2022"/>
                  </a:lnTo>
                  <a:lnTo>
                    <a:pt x="876" y="2041"/>
                  </a:lnTo>
                  <a:lnTo>
                    <a:pt x="859" y="2057"/>
                  </a:lnTo>
                  <a:lnTo>
                    <a:pt x="846" y="2069"/>
                  </a:lnTo>
                  <a:lnTo>
                    <a:pt x="839" y="2077"/>
                  </a:lnTo>
                  <a:lnTo>
                    <a:pt x="836" y="2079"/>
                  </a:lnTo>
                  <a:lnTo>
                    <a:pt x="0" y="1269"/>
                  </a:lnTo>
                  <a:lnTo>
                    <a:pt x="1" y="1264"/>
                  </a:lnTo>
                  <a:lnTo>
                    <a:pt x="7" y="1256"/>
                  </a:lnTo>
                  <a:lnTo>
                    <a:pt x="17" y="1240"/>
                  </a:lnTo>
                  <a:lnTo>
                    <a:pt x="31" y="1220"/>
                  </a:lnTo>
                  <a:lnTo>
                    <a:pt x="47" y="1195"/>
                  </a:lnTo>
                  <a:lnTo>
                    <a:pt x="67" y="1165"/>
                  </a:lnTo>
                  <a:lnTo>
                    <a:pt x="90" y="1131"/>
                  </a:lnTo>
                  <a:lnTo>
                    <a:pt x="115" y="1094"/>
                  </a:lnTo>
                  <a:lnTo>
                    <a:pt x="142" y="1054"/>
                  </a:lnTo>
                  <a:lnTo>
                    <a:pt x="172" y="1010"/>
                  </a:lnTo>
                  <a:lnTo>
                    <a:pt x="205" y="966"/>
                  </a:lnTo>
                  <a:lnTo>
                    <a:pt x="239" y="917"/>
                  </a:lnTo>
                  <a:lnTo>
                    <a:pt x="274" y="869"/>
                  </a:lnTo>
                  <a:lnTo>
                    <a:pt x="313" y="821"/>
                  </a:lnTo>
                  <a:lnTo>
                    <a:pt x="351" y="771"/>
                  </a:lnTo>
                  <a:lnTo>
                    <a:pt x="391" y="720"/>
                  </a:lnTo>
                  <a:lnTo>
                    <a:pt x="431" y="671"/>
                  </a:lnTo>
                  <a:lnTo>
                    <a:pt x="472" y="622"/>
                  </a:lnTo>
                  <a:lnTo>
                    <a:pt x="513" y="575"/>
                  </a:lnTo>
                  <a:lnTo>
                    <a:pt x="556" y="529"/>
                  </a:lnTo>
                  <a:lnTo>
                    <a:pt x="597" y="485"/>
                  </a:lnTo>
                  <a:lnTo>
                    <a:pt x="640" y="444"/>
                  </a:lnTo>
                  <a:lnTo>
                    <a:pt x="681" y="405"/>
                  </a:lnTo>
                  <a:lnTo>
                    <a:pt x="722" y="371"/>
                  </a:lnTo>
                  <a:lnTo>
                    <a:pt x="762" y="340"/>
                  </a:lnTo>
                  <a:lnTo>
                    <a:pt x="802" y="314"/>
                  </a:lnTo>
                  <a:lnTo>
                    <a:pt x="840" y="293"/>
                  </a:lnTo>
                  <a:lnTo>
                    <a:pt x="877" y="276"/>
                  </a:lnTo>
                  <a:lnTo>
                    <a:pt x="931" y="259"/>
                  </a:lnTo>
                  <a:lnTo>
                    <a:pt x="994" y="243"/>
                  </a:lnTo>
                  <a:lnTo>
                    <a:pt x="1062" y="230"/>
                  </a:lnTo>
                  <a:lnTo>
                    <a:pt x="1136" y="220"/>
                  </a:lnTo>
                  <a:lnTo>
                    <a:pt x="1216" y="213"/>
                  </a:lnTo>
                  <a:lnTo>
                    <a:pt x="1298" y="206"/>
                  </a:lnTo>
                  <a:lnTo>
                    <a:pt x="1385" y="199"/>
                  </a:lnTo>
                  <a:lnTo>
                    <a:pt x="1475" y="195"/>
                  </a:lnTo>
                  <a:lnTo>
                    <a:pt x="1567" y="189"/>
                  </a:lnTo>
                  <a:lnTo>
                    <a:pt x="1660" y="183"/>
                  </a:lnTo>
                  <a:lnTo>
                    <a:pt x="1753" y="176"/>
                  </a:lnTo>
                  <a:lnTo>
                    <a:pt x="1847" y="169"/>
                  </a:lnTo>
                  <a:lnTo>
                    <a:pt x="1940" y="161"/>
                  </a:lnTo>
                  <a:lnTo>
                    <a:pt x="2031" y="149"/>
                  </a:lnTo>
                  <a:lnTo>
                    <a:pt x="2136" y="134"/>
                  </a:lnTo>
                  <a:lnTo>
                    <a:pt x="2233" y="119"/>
                  </a:lnTo>
                  <a:lnTo>
                    <a:pt x="2319" y="105"/>
                  </a:lnTo>
                  <a:lnTo>
                    <a:pt x="2399" y="91"/>
                  </a:lnTo>
                  <a:lnTo>
                    <a:pt x="2473" y="78"/>
                  </a:lnTo>
                  <a:lnTo>
                    <a:pt x="2540" y="65"/>
                  </a:lnTo>
                  <a:lnTo>
                    <a:pt x="2602" y="54"/>
                  </a:lnTo>
                  <a:lnTo>
                    <a:pt x="2659" y="43"/>
                  </a:lnTo>
                  <a:lnTo>
                    <a:pt x="2715" y="33"/>
                  </a:lnTo>
                  <a:lnTo>
                    <a:pt x="2766" y="24"/>
                  </a:lnTo>
                  <a:lnTo>
                    <a:pt x="2817" y="17"/>
                  </a:lnTo>
                  <a:lnTo>
                    <a:pt x="2868" y="10"/>
                  </a:lnTo>
                  <a:lnTo>
                    <a:pt x="2918" y="6"/>
                  </a:lnTo>
                  <a:lnTo>
                    <a:pt x="2971" y="3"/>
                  </a:lnTo>
                  <a:lnTo>
                    <a:pt x="30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37" name="Freeform 15">
              <a:extLst>
                <a:ext uri="{FF2B5EF4-FFF2-40B4-BE49-F238E27FC236}">
                  <a16:creationId xmlns:a16="http://schemas.microsoft.com/office/drawing/2014/main" id="{5DF6E77B-E91A-4FDE-AE08-2590457AAF14}"/>
                </a:ext>
              </a:extLst>
            </p:cNvPr>
            <p:cNvSpPr>
              <a:spLocks noEditPoints="1"/>
            </p:cNvSpPr>
            <p:nvPr/>
          </p:nvSpPr>
          <p:spPr bwMode="auto">
            <a:xfrm>
              <a:off x="4691782" y="1716862"/>
              <a:ext cx="2374900" cy="1843088"/>
            </a:xfrm>
            <a:custGeom>
              <a:avLst/>
              <a:gdLst>
                <a:gd name="T0" fmla="*/ 532 w 2992"/>
                <a:gd name="T1" fmla="*/ 1757 h 2321"/>
                <a:gd name="T2" fmla="*/ 161 w 2992"/>
                <a:gd name="T3" fmla="*/ 1860 h 2321"/>
                <a:gd name="T4" fmla="*/ 411 w 2992"/>
                <a:gd name="T5" fmla="*/ 2045 h 2321"/>
                <a:gd name="T6" fmla="*/ 789 w 2992"/>
                <a:gd name="T7" fmla="*/ 2002 h 2321"/>
                <a:gd name="T8" fmla="*/ 1145 w 2992"/>
                <a:gd name="T9" fmla="*/ 2039 h 2321"/>
                <a:gd name="T10" fmla="*/ 1496 w 2992"/>
                <a:gd name="T11" fmla="*/ 2151 h 2321"/>
                <a:gd name="T12" fmla="*/ 1849 w 2992"/>
                <a:gd name="T13" fmla="*/ 2039 h 2321"/>
                <a:gd name="T14" fmla="*/ 2204 w 2992"/>
                <a:gd name="T15" fmla="*/ 2002 h 2321"/>
                <a:gd name="T16" fmla="*/ 2583 w 2992"/>
                <a:gd name="T17" fmla="*/ 2045 h 2321"/>
                <a:gd name="T18" fmla="*/ 2831 w 2992"/>
                <a:gd name="T19" fmla="*/ 1860 h 2321"/>
                <a:gd name="T20" fmla="*/ 2460 w 2992"/>
                <a:gd name="T21" fmla="*/ 1757 h 2321"/>
                <a:gd name="T22" fmla="*/ 2095 w 2992"/>
                <a:gd name="T23" fmla="*/ 1742 h 2321"/>
                <a:gd name="T24" fmla="*/ 1745 w 2992"/>
                <a:gd name="T25" fmla="*/ 1807 h 2321"/>
                <a:gd name="T26" fmla="*/ 1496 w 2992"/>
                <a:gd name="T27" fmla="*/ 1897 h 2321"/>
                <a:gd name="T28" fmla="*/ 1249 w 2992"/>
                <a:gd name="T29" fmla="*/ 1807 h 2321"/>
                <a:gd name="T30" fmla="*/ 897 w 2992"/>
                <a:gd name="T31" fmla="*/ 1742 h 2321"/>
                <a:gd name="T32" fmla="*/ 910 w 2992"/>
                <a:gd name="T33" fmla="*/ 5 h 2321"/>
                <a:gd name="T34" fmla="*/ 1298 w 2992"/>
                <a:gd name="T35" fmla="*/ 81 h 2321"/>
                <a:gd name="T36" fmla="*/ 1431 w 2992"/>
                <a:gd name="T37" fmla="*/ 1132 h 2321"/>
                <a:gd name="T38" fmla="*/ 1475 w 2992"/>
                <a:gd name="T39" fmla="*/ 1176 h 2321"/>
                <a:gd name="T40" fmla="*/ 1537 w 2992"/>
                <a:gd name="T41" fmla="*/ 1166 h 2321"/>
                <a:gd name="T42" fmla="*/ 1567 w 2992"/>
                <a:gd name="T43" fmla="*/ 1110 h 2321"/>
                <a:gd name="T44" fmla="*/ 1823 w 2992"/>
                <a:gd name="T45" fmla="*/ 45 h 2321"/>
                <a:gd name="T46" fmla="*/ 2213 w 2992"/>
                <a:gd name="T47" fmla="*/ 0 h 2321"/>
                <a:gd name="T48" fmla="*/ 2581 w 2992"/>
                <a:gd name="T49" fmla="*/ 41 h 2321"/>
                <a:gd name="T50" fmla="*/ 2945 w 2992"/>
                <a:gd name="T51" fmla="*/ 163 h 2321"/>
                <a:gd name="T52" fmla="*/ 2964 w 2992"/>
                <a:gd name="T53" fmla="*/ 175 h 2321"/>
                <a:gd name="T54" fmla="*/ 2989 w 2992"/>
                <a:gd name="T55" fmla="*/ 216 h 2321"/>
                <a:gd name="T56" fmla="*/ 2991 w 2992"/>
                <a:gd name="T57" fmla="*/ 2260 h 2321"/>
                <a:gd name="T58" fmla="*/ 2955 w 2992"/>
                <a:gd name="T59" fmla="*/ 2306 h 2321"/>
                <a:gd name="T60" fmla="*/ 2895 w 2992"/>
                <a:gd name="T61" fmla="*/ 2318 h 2321"/>
                <a:gd name="T62" fmla="*/ 2634 w 2992"/>
                <a:gd name="T63" fmla="*/ 2224 h 2321"/>
                <a:gd name="T64" fmla="*/ 2265 w 2992"/>
                <a:gd name="T65" fmla="*/ 2163 h 2321"/>
                <a:gd name="T66" fmla="*/ 1897 w 2992"/>
                <a:gd name="T67" fmla="*/ 2193 h 2321"/>
                <a:gd name="T68" fmla="*/ 1530 w 2992"/>
                <a:gd name="T69" fmla="*/ 2314 h 2321"/>
                <a:gd name="T70" fmla="*/ 1463 w 2992"/>
                <a:gd name="T71" fmla="*/ 2314 h 2321"/>
                <a:gd name="T72" fmla="*/ 1097 w 2992"/>
                <a:gd name="T73" fmla="*/ 2193 h 2321"/>
                <a:gd name="T74" fmla="*/ 727 w 2992"/>
                <a:gd name="T75" fmla="*/ 2163 h 2321"/>
                <a:gd name="T76" fmla="*/ 359 w 2992"/>
                <a:gd name="T77" fmla="*/ 2224 h 2321"/>
                <a:gd name="T78" fmla="*/ 95 w 2992"/>
                <a:gd name="T79" fmla="*/ 2319 h 2321"/>
                <a:gd name="T80" fmla="*/ 37 w 2992"/>
                <a:gd name="T81" fmla="*/ 2306 h 2321"/>
                <a:gd name="T82" fmla="*/ 3 w 2992"/>
                <a:gd name="T83" fmla="*/ 2260 h 2321"/>
                <a:gd name="T84" fmla="*/ 3 w 2992"/>
                <a:gd name="T85" fmla="*/ 217 h 2321"/>
                <a:gd name="T86" fmla="*/ 29 w 2992"/>
                <a:gd name="T87" fmla="*/ 176 h 2321"/>
                <a:gd name="T88" fmla="*/ 49 w 2992"/>
                <a:gd name="T89" fmla="*/ 163 h 2321"/>
                <a:gd name="T90" fmla="*/ 413 w 2992"/>
                <a:gd name="T91" fmla="*/ 41 h 2321"/>
                <a:gd name="T92" fmla="*/ 781 w 2992"/>
                <a:gd name="T93" fmla="*/ 0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92" h="2321">
                  <a:moveTo>
                    <a:pt x="781" y="1738"/>
                  </a:moveTo>
                  <a:lnTo>
                    <a:pt x="657" y="1742"/>
                  </a:lnTo>
                  <a:lnTo>
                    <a:pt x="532" y="1757"/>
                  </a:lnTo>
                  <a:lnTo>
                    <a:pt x="408" y="1782"/>
                  </a:lnTo>
                  <a:lnTo>
                    <a:pt x="285" y="1816"/>
                  </a:lnTo>
                  <a:lnTo>
                    <a:pt x="161" y="1860"/>
                  </a:lnTo>
                  <a:lnTo>
                    <a:pt x="161" y="2119"/>
                  </a:lnTo>
                  <a:lnTo>
                    <a:pt x="286" y="2077"/>
                  </a:lnTo>
                  <a:lnTo>
                    <a:pt x="411" y="2045"/>
                  </a:lnTo>
                  <a:lnTo>
                    <a:pt x="536" y="2021"/>
                  </a:lnTo>
                  <a:lnTo>
                    <a:pt x="663" y="2006"/>
                  </a:lnTo>
                  <a:lnTo>
                    <a:pt x="789" y="2002"/>
                  </a:lnTo>
                  <a:lnTo>
                    <a:pt x="907" y="2006"/>
                  </a:lnTo>
                  <a:lnTo>
                    <a:pt x="1027" y="2019"/>
                  </a:lnTo>
                  <a:lnTo>
                    <a:pt x="1145" y="2039"/>
                  </a:lnTo>
                  <a:lnTo>
                    <a:pt x="1263" y="2069"/>
                  </a:lnTo>
                  <a:lnTo>
                    <a:pt x="1380" y="2106"/>
                  </a:lnTo>
                  <a:lnTo>
                    <a:pt x="1496" y="2151"/>
                  </a:lnTo>
                  <a:lnTo>
                    <a:pt x="1613" y="2106"/>
                  </a:lnTo>
                  <a:lnTo>
                    <a:pt x="1731" y="2069"/>
                  </a:lnTo>
                  <a:lnTo>
                    <a:pt x="1849" y="2039"/>
                  </a:lnTo>
                  <a:lnTo>
                    <a:pt x="1967" y="2019"/>
                  </a:lnTo>
                  <a:lnTo>
                    <a:pt x="2085" y="2006"/>
                  </a:lnTo>
                  <a:lnTo>
                    <a:pt x="2204" y="2002"/>
                  </a:lnTo>
                  <a:lnTo>
                    <a:pt x="2331" y="2006"/>
                  </a:lnTo>
                  <a:lnTo>
                    <a:pt x="2456" y="2021"/>
                  </a:lnTo>
                  <a:lnTo>
                    <a:pt x="2583" y="2045"/>
                  </a:lnTo>
                  <a:lnTo>
                    <a:pt x="2708" y="2077"/>
                  </a:lnTo>
                  <a:lnTo>
                    <a:pt x="2831" y="2119"/>
                  </a:lnTo>
                  <a:lnTo>
                    <a:pt x="2831" y="1860"/>
                  </a:lnTo>
                  <a:lnTo>
                    <a:pt x="2709" y="1816"/>
                  </a:lnTo>
                  <a:lnTo>
                    <a:pt x="2585" y="1782"/>
                  </a:lnTo>
                  <a:lnTo>
                    <a:pt x="2460" y="1757"/>
                  </a:lnTo>
                  <a:lnTo>
                    <a:pt x="2337" y="1742"/>
                  </a:lnTo>
                  <a:lnTo>
                    <a:pt x="2213" y="1738"/>
                  </a:lnTo>
                  <a:lnTo>
                    <a:pt x="2095" y="1742"/>
                  </a:lnTo>
                  <a:lnTo>
                    <a:pt x="1978" y="1755"/>
                  </a:lnTo>
                  <a:lnTo>
                    <a:pt x="1862" y="1776"/>
                  </a:lnTo>
                  <a:lnTo>
                    <a:pt x="1745" y="1807"/>
                  </a:lnTo>
                  <a:lnTo>
                    <a:pt x="1628" y="1846"/>
                  </a:lnTo>
                  <a:lnTo>
                    <a:pt x="1513" y="1893"/>
                  </a:lnTo>
                  <a:lnTo>
                    <a:pt x="1496" y="1897"/>
                  </a:lnTo>
                  <a:lnTo>
                    <a:pt x="1481" y="1893"/>
                  </a:lnTo>
                  <a:lnTo>
                    <a:pt x="1365" y="1846"/>
                  </a:lnTo>
                  <a:lnTo>
                    <a:pt x="1249" y="1807"/>
                  </a:lnTo>
                  <a:lnTo>
                    <a:pt x="1132" y="1776"/>
                  </a:lnTo>
                  <a:lnTo>
                    <a:pt x="1016" y="1755"/>
                  </a:lnTo>
                  <a:lnTo>
                    <a:pt x="897" y="1742"/>
                  </a:lnTo>
                  <a:lnTo>
                    <a:pt x="781" y="1738"/>
                  </a:lnTo>
                  <a:close/>
                  <a:moveTo>
                    <a:pt x="781" y="0"/>
                  </a:moveTo>
                  <a:lnTo>
                    <a:pt x="910" y="5"/>
                  </a:lnTo>
                  <a:lnTo>
                    <a:pt x="1041" y="21"/>
                  </a:lnTo>
                  <a:lnTo>
                    <a:pt x="1169" y="45"/>
                  </a:lnTo>
                  <a:lnTo>
                    <a:pt x="1298" y="81"/>
                  </a:lnTo>
                  <a:lnTo>
                    <a:pt x="1426" y="126"/>
                  </a:lnTo>
                  <a:lnTo>
                    <a:pt x="1426" y="1110"/>
                  </a:lnTo>
                  <a:lnTo>
                    <a:pt x="1431" y="1132"/>
                  </a:lnTo>
                  <a:lnTo>
                    <a:pt x="1441" y="1152"/>
                  </a:lnTo>
                  <a:lnTo>
                    <a:pt x="1455" y="1166"/>
                  </a:lnTo>
                  <a:lnTo>
                    <a:pt x="1475" y="1176"/>
                  </a:lnTo>
                  <a:lnTo>
                    <a:pt x="1496" y="1180"/>
                  </a:lnTo>
                  <a:lnTo>
                    <a:pt x="1519" y="1176"/>
                  </a:lnTo>
                  <a:lnTo>
                    <a:pt x="1537" y="1166"/>
                  </a:lnTo>
                  <a:lnTo>
                    <a:pt x="1553" y="1152"/>
                  </a:lnTo>
                  <a:lnTo>
                    <a:pt x="1563" y="1132"/>
                  </a:lnTo>
                  <a:lnTo>
                    <a:pt x="1567" y="1110"/>
                  </a:lnTo>
                  <a:lnTo>
                    <a:pt x="1567" y="126"/>
                  </a:lnTo>
                  <a:lnTo>
                    <a:pt x="1695" y="81"/>
                  </a:lnTo>
                  <a:lnTo>
                    <a:pt x="1823" y="45"/>
                  </a:lnTo>
                  <a:lnTo>
                    <a:pt x="1953" y="21"/>
                  </a:lnTo>
                  <a:lnTo>
                    <a:pt x="2082" y="5"/>
                  </a:lnTo>
                  <a:lnTo>
                    <a:pt x="2213" y="0"/>
                  </a:lnTo>
                  <a:lnTo>
                    <a:pt x="2335" y="4"/>
                  </a:lnTo>
                  <a:lnTo>
                    <a:pt x="2457" y="18"/>
                  </a:lnTo>
                  <a:lnTo>
                    <a:pt x="2581" y="41"/>
                  </a:lnTo>
                  <a:lnTo>
                    <a:pt x="2702" y="72"/>
                  </a:lnTo>
                  <a:lnTo>
                    <a:pt x="2824" y="113"/>
                  </a:lnTo>
                  <a:lnTo>
                    <a:pt x="2945" y="163"/>
                  </a:lnTo>
                  <a:lnTo>
                    <a:pt x="2948" y="165"/>
                  </a:lnTo>
                  <a:lnTo>
                    <a:pt x="2955" y="167"/>
                  </a:lnTo>
                  <a:lnTo>
                    <a:pt x="2964" y="175"/>
                  </a:lnTo>
                  <a:lnTo>
                    <a:pt x="2974" y="184"/>
                  </a:lnTo>
                  <a:lnTo>
                    <a:pt x="2984" y="197"/>
                  </a:lnTo>
                  <a:lnTo>
                    <a:pt x="2989" y="216"/>
                  </a:lnTo>
                  <a:lnTo>
                    <a:pt x="2992" y="237"/>
                  </a:lnTo>
                  <a:lnTo>
                    <a:pt x="2992" y="2240"/>
                  </a:lnTo>
                  <a:lnTo>
                    <a:pt x="2991" y="2260"/>
                  </a:lnTo>
                  <a:lnTo>
                    <a:pt x="2982" y="2278"/>
                  </a:lnTo>
                  <a:lnTo>
                    <a:pt x="2971" y="2294"/>
                  </a:lnTo>
                  <a:lnTo>
                    <a:pt x="2955" y="2306"/>
                  </a:lnTo>
                  <a:lnTo>
                    <a:pt x="2935" y="2316"/>
                  </a:lnTo>
                  <a:lnTo>
                    <a:pt x="2912" y="2321"/>
                  </a:lnTo>
                  <a:lnTo>
                    <a:pt x="2895" y="2318"/>
                  </a:lnTo>
                  <a:lnTo>
                    <a:pt x="2880" y="2314"/>
                  </a:lnTo>
                  <a:lnTo>
                    <a:pt x="2757" y="2264"/>
                  </a:lnTo>
                  <a:lnTo>
                    <a:pt x="2634" y="2224"/>
                  </a:lnTo>
                  <a:lnTo>
                    <a:pt x="2511" y="2193"/>
                  </a:lnTo>
                  <a:lnTo>
                    <a:pt x="2389" y="2173"/>
                  </a:lnTo>
                  <a:lnTo>
                    <a:pt x="2265" y="2163"/>
                  </a:lnTo>
                  <a:lnTo>
                    <a:pt x="2143" y="2163"/>
                  </a:lnTo>
                  <a:lnTo>
                    <a:pt x="2019" y="2173"/>
                  </a:lnTo>
                  <a:lnTo>
                    <a:pt x="1897" y="2193"/>
                  </a:lnTo>
                  <a:lnTo>
                    <a:pt x="1775" y="2224"/>
                  </a:lnTo>
                  <a:lnTo>
                    <a:pt x="1653" y="2264"/>
                  </a:lnTo>
                  <a:lnTo>
                    <a:pt x="1530" y="2314"/>
                  </a:lnTo>
                  <a:lnTo>
                    <a:pt x="1508" y="2319"/>
                  </a:lnTo>
                  <a:lnTo>
                    <a:pt x="1485" y="2319"/>
                  </a:lnTo>
                  <a:lnTo>
                    <a:pt x="1463" y="2314"/>
                  </a:lnTo>
                  <a:lnTo>
                    <a:pt x="1341" y="2264"/>
                  </a:lnTo>
                  <a:lnTo>
                    <a:pt x="1219" y="2224"/>
                  </a:lnTo>
                  <a:lnTo>
                    <a:pt x="1097" y="2193"/>
                  </a:lnTo>
                  <a:lnTo>
                    <a:pt x="973" y="2173"/>
                  </a:lnTo>
                  <a:lnTo>
                    <a:pt x="851" y="2163"/>
                  </a:lnTo>
                  <a:lnTo>
                    <a:pt x="727" y="2163"/>
                  </a:lnTo>
                  <a:lnTo>
                    <a:pt x="605" y="2173"/>
                  </a:lnTo>
                  <a:lnTo>
                    <a:pt x="481" y="2193"/>
                  </a:lnTo>
                  <a:lnTo>
                    <a:pt x="359" y="2224"/>
                  </a:lnTo>
                  <a:lnTo>
                    <a:pt x="236" y="2264"/>
                  </a:lnTo>
                  <a:lnTo>
                    <a:pt x="114" y="2314"/>
                  </a:lnTo>
                  <a:lnTo>
                    <a:pt x="95" y="2319"/>
                  </a:lnTo>
                  <a:lnTo>
                    <a:pt x="76" y="2319"/>
                  </a:lnTo>
                  <a:lnTo>
                    <a:pt x="56" y="2316"/>
                  </a:lnTo>
                  <a:lnTo>
                    <a:pt x="37" y="2306"/>
                  </a:lnTo>
                  <a:lnTo>
                    <a:pt x="22" y="2294"/>
                  </a:lnTo>
                  <a:lnTo>
                    <a:pt x="10" y="2278"/>
                  </a:lnTo>
                  <a:lnTo>
                    <a:pt x="3" y="2260"/>
                  </a:lnTo>
                  <a:lnTo>
                    <a:pt x="0" y="2240"/>
                  </a:lnTo>
                  <a:lnTo>
                    <a:pt x="0" y="237"/>
                  </a:lnTo>
                  <a:lnTo>
                    <a:pt x="3" y="217"/>
                  </a:lnTo>
                  <a:lnTo>
                    <a:pt x="10" y="200"/>
                  </a:lnTo>
                  <a:lnTo>
                    <a:pt x="19" y="187"/>
                  </a:lnTo>
                  <a:lnTo>
                    <a:pt x="29" y="176"/>
                  </a:lnTo>
                  <a:lnTo>
                    <a:pt x="39" y="169"/>
                  </a:lnTo>
                  <a:lnTo>
                    <a:pt x="46" y="165"/>
                  </a:lnTo>
                  <a:lnTo>
                    <a:pt x="49" y="163"/>
                  </a:lnTo>
                  <a:lnTo>
                    <a:pt x="169" y="113"/>
                  </a:lnTo>
                  <a:lnTo>
                    <a:pt x="290" y="72"/>
                  </a:lnTo>
                  <a:lnTo>
                    <a:pt x="413" y="41"/>
                  </a:lnTo>
                  <a:lnTo>
                    <a:pt x="535" y="18"/>
                  </a:lnTo>
                  <a:lnTo>
                    <a:pt x="659" y="4"/>
                  </a:lnTo>
                  <a:lnTo>
                    <a:pt x="7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grpSp>
      <p:sp>
        <p:nvSpPr>
          <p:cNvPr id="32" name="Freeform 20">
            <a:extLst>
              <a:ext uri="{FF2B5EF4-FFF2-40B4-BE49-F238E27FC236}">
                <a16:creationId xmlns:a16="http://schemas.microsoft.com/office/drawing/2014/main" id="{96B5C612-AD10-49B5-8E3F-5621E9C0818F}"/>
              </a:ext>
            </a:extLst>
          </p:cNvPr>
          <p:cNvSpPr>
            <a:spLocks noEditPoints="1"/>
          </p:cNvSpPr>
          <p:nvPr/>
        </p:nvSpPr>
        <p:spPr bwMode="auto">
          <a:xfrm>
            <a:off x="4085630" y="5601667"/>
            <a:ext cx="397759" cy="384763"/>
          </a:xfrm>
          <a:custGeom>
            <a:avLst/>
            <a:gdLst>
              <a:gd name="T0" fmla="*/ 869 w 3733"/>
              <a:gd name="T1" fmla="*/ 2045 h 3612"/>
              <a:gd name="T2" fmla="*/ 555 w 3733"/>
              <a:gd name="T3" fmla="*/ 2589 h 3612"/>
              <a:gd name="T4" fmla="*/ 869 w 3733"/>
              <a:gd name="T5" fmla="*/ 3133 h 3612"/>
              <a:gd name="T6" fmla="*/ 1498 w 3733"/>
              <a:gd name="T7" fmla="*/ 3133 h 3612"/>
              <a:gd name="T8" fmla="*/ 1812 w 3733"/>
              <a:gd name="T9" fmla="*/ 2589 h 3612"/>
              <a:gd name="T10" fmla="*/ 1498 w 3733"/>
              <a:gd name="T11" fmla="*/ 2045 h 3612"/>
              <a:gd name="T12" fmla="*/ 869 w 3733"/>
              <a:gd name="T13" fmla="*/ 2045 h 3612"/>
              <a:gd name="T14" fmla="*/ 2234 w 3733"/>
              <a:gd name="T15" fmla="*/ 1262 h 3612"/>
              <a:gd name="T16" fmla="*/ 1921 w 3733"/>
              <a:gd name="T17" fmla="*/ 1806 h 3612"/>
              <a:gd name="T18" fmla="*/ 2234 w 3733"/>
              <a:gd name="T19" fmla="*/ 2350 h 3612"/>
              <a:gd name="T20" fmla="*/ 2863 w 3733"/>
              <a:gd name="T21" fmla="*/ 2350 h 3612"/>
              <a:gd name="T22" fmla="*/ 3178 w 3733"/>
              <a:gd name="T23" fmla="*/ 1806 h 3612"/>
              <a:gd name="T24" fmla="*/ 2863 w 3733"/>
              <a:gd name="T25" fmla="*/ 1262 h 3612"/>
              <a:gd name="T26" fmla="*/ 2234 w 3733"/>
              <a:gd name="T27" fmla="*/ 1262 h 3612"/>
              <a:gd name="T28" fmla="*/ 869 w 3733"/>
              <a:gd name="T29" fmla="*/ 479 h 3612"/>
              <a:gd name="T30" fmla="*/ 555 w 3733"/>
              <a:gd name="T31" fmla="*/ 1023 h 3612"/>
              <a:gd name="T32" fmla="*/ 869 w 3733"/>
              <a:gd name="T33" fmla="*/ 1567 h 3612"/>
              <a:gd name="T34" fmla="*/ 1498 w 3733"/>
              <a:gd name="T35" fmla="*/ 1567 h 3612"/>
              <a:gd name="T36" fmla="*/ 1812 w 3733"/>
              <a:gd name="T37" fmla="*/ 1023 h 3612"/>
              <a:gd name="T38" fmla="*/ 1498 w 3733"/>
              <a:gd name="T39" fmla="*/ 479 h 3612"/>
              <a:gd name="T40" fmla="*/ 869 w 3733"/>
              <a:gd name="T41" fmla="*/ 479 h 3612"/>
              <a:gd name="T42" fmla="*/ 592 w 3733"/>
              <a:gd name="T43" fmla="*/ 0 h 3612"/>
              <a:gd name="T44" fmla="*/ 1776 w 3733"/>
              <a:gd name="T45" fmla="*/ 0 h 3612"/>
              <a:gd name="T46" fmla="*/ 2229 w 3733"/>
              <a:gd name="T47" fmla="*/ 783 h 3612"/>
              <a:gd name="T48" fmla="*/ 3140 w 3733"/>
              <a:gd name="T49" fmla="*/ 783 h 3612"/>
              <a:gd name="T50" fmla="*/ 3733 w 3733"/>
              <a:gd name="T51" fmla="*/ 1806 h 3612"/>
              <a:gd name="T52" fmla="*/ 3140 w 3733"/>
              <a:gd name="T53" fmla="*/ 2829 h 3612"/>
              <a:gd name="T54" fmla="*/ 2229 w 3733"/>
              <a:gd name="T55" fmla="*/ 2829 h 3612"/>
              <a:gd name="T56" fmla="*/ 1776 w 3733"/>
              <a:gd name="T57" fmla="*/ 3612 h 3612"/>
              <a:gd name="T58" fmla="*/ 592 w 3733"/>
              <a:gd name="T59" fmla="*/ 3612 h 3612"/>
              <a:gd name="T60" fmla="*/ 0 w 3733"/>
              <a:gd name="T61" fmla="*/ 2589 h 3612"/>
              <a:gd name="T62" fmla="*/ 454 w 3733"/>
              <a:gd name="T63" fmla="*/ 1806 h 3612"/>
              <a:gd name="T64" fmla="*/ 0 w 3733"/>
              <a:gd name="T65" fmla="*/ 1023 h 3612"/>
              <a:gd name="T66" fmla="*/ 592 w 3733"/>
              <a:gd name="T67" fmla="*/ 0 h 3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33" h="3612">
                <a:moveTo>
                  <a:pt x="869" y="2045"/>
                </a:moveTo>
                <a:lnTo>
                  <a:pt x="555" y="2589"/>
                </a:lnTo>
                <a:lnTo>
                  <a:pt x="869" y="3133"/>
                </a:lnTo>
                <a:lnTo>
                  <a:pt x="1498" y="3133"/>
                </a:lnTo>
                <a:lnTo>
                  <a:pt x="1812" y="2589"/>
                </a:lnTo>
                <a:lnTo>
                  <a:pt x="1498" y="2045"/>
                </a:lnTo>
                <a:lnTo>
                  <a:pt x="869" y="2045"/>
                </a:lnTo>
                <a:close/>
                <a:moveTo>
                  <a:pt x="2234" y="1262"/>
                </a:moveTo>
                <a:lnTo>
                  <a:pt x="1921" y="1806"/>
                </a:lnTo>
                <a:lnTo>
                  <a:pt x="2234" y="2350"/>
                </a:lnTo>
                <a:lnTo>
                  <a:pt x="2863" y="2350"/>
                </a:lnTo>
                <a:lnTo>
                  <a:pt x="3178" y="1806"/>
                </a:lnTo>
                <a:lnTo>
                  <a:pt x="2863" y="1262"/>
                </a:lnTo>
                <a:lnTo>
                  <a:pt x="2234" y="1262"/>
                </a:lnTo>
                <a:close/>
                <a:moveTo>
                  <a:pt x="869" y="479"/>
                </a:moveTo>
                <a:lnTo>
                  <a:pt x="555" y="1023"/>
                </a:lnTo>
                <a:lnTo>
                  <a:pt x="869" y="1567"/>
                </a:lnTo>
                <a:lnTo>
                  <a:pt x="1498" y="1567"/>
                </a:lnTo>
                <a:lnTo>
                  <a:pt x="1812" y="1023"/>
                </a:lnTo>
                <a:lnTo>
                  <a:pt x="1498" y="479"/>
                </a:lnTo>
                <a:lnTo>
                  <a:pt x="869" y="479"/>
                </a:lnTo>
                <a:close/>
                <a:moveTo>
                  <a:pt x="592" y="0"/>
                </a:moveTo>
                <a:lnTo>
                  <a:pt x="1776" y="0"/>
                </a:lnTo>
                <a:lnTo>
                  <a:pt x="2229" y="783"/>
                </a:lnTo>
                <a:lnTo>
                  <a:pt x="3140" y="783"/>
                </a:lnTo>
                <a:lnTo>
                  <a:pt x="3733" y="1806"/>
                </a:lnTo>
                <a:lnTo>
                  <a:pt x="3140" y="2829"/>
                </a:lnTo>
                <a:lnTo>
                  <a:pt x="2229" y="2829"/>
                </a:lnTo>
                <a:lnTo>
                  <a:pt x="1776" y="3612"/>
                </a:lnTo>
                <a:lnTo>
                  <a:pt x="592" y="3612"/>
                </a:lnTo>
                <a:lnTo>
                  <a:pt x="0" y="2589"/>
                </a:lnTo>
                <a:lnTo>
                  <a:pt x="454" y="1806"/>
                </a:lnTo>
                <a:lnTo>
                  <a:pt x="0" y="1023"/>
                </a:lnTo>
                <a:lnTo>
                  <a:pt x="59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grpSp>
        <p:nvGrpSpPr>
          <p:cNvPr id="33" name="Group 32">
            <a:extLst>
              <a:ext uri="{FF2B5EF4-FFF2-40B4-BE49-F238E27FC236}">
                <a16:creationId xmlns:a16="http://schemas.microsoft.com/office/drawing/2014/main" id="{DAE5C4F4-822C-415B-AAFC-C9A40795D459}"/>
              </a:ext>
            </a:extLst>
          </p:cNvPr>
          <p:cNvGrpSpPr/>
          <p:nvPr/>
        </p:nvGrpSpPr>
        <p:grpSpPr>
          <a:xfrm>
            <a:off x="7775014" y="5612792"/>
            <a:ext cx="360970" cy="473809"/>
            <a:chOff x="7783874" y="5284955"/>
            <a:chExt cx="2960688" cy="3886201"/>
          </a:xfrm>
          <a:solidFill>
            <a:schemeClr val="bg1"/>
          </a:solidFill>
        </p:grpSpPr>
        <p:sp>
          <p:nvSpPr>
            <p:cNvPr id="34" name="Freeform 25">
              <a:extLst>
                <a:ext uri="{FF2B5EF4-FFF2-40B4-BE49-F238E27FC236}">
                  <a16:creationId xmlns:a16="http://schemas.microsoft.com/office/drawing/2014/main" id="{95FF6D77-7A03-471E-BFDB-BDEACDF6C461}"/>
                </a:ext>
              </a:extLst>
            </p:cNvPr>
            <p:cNvSpPr>
              <a:spLocks/>
            </p:cNvSpPr>
            <p:nvPr/>
          </p:nvSpPr>
          <p:spPr bwMode="auto">
            <a:xfrm>
              <a:off x="7783874" y="5610393"/>
              <a:ext cx="2960688" cy="3560763"/>
            </a:xfrm>
            <a:custGeom>
              <a:avLst/>
              <a:gdLst>
                <a:gd name="T0" fmla="*/ 0 w 3729"/>
                <a:gd name="T1" fmla="*/ 0 h 4485"/>
                <a:gd name="T2" fmla="*/ 726 w 3729"/>
                <a:gd name="T3" fmla="*/ 0 h 4485"/>
                <a:gd name="T4" fmla="*/ 547 w 3729"/>
                <a:gd name="T5" fmla="*/ 178 h 4485"/>
                <a:gd name="T6" fmla="*/ 1842 w 3729"/>
                <a:gd name="T7" fmla="*/ 1481 h 4485"/>
                <a:gd name="T8" fmla="*/ 3193 w 3729"/>
                <a:gd name="T9" fmla="*/ 200 h 4485"/>
                <a:gd name="T10" fmla="*/ 2997 w 3729"/>
                <a:gd name="T11" fmla="*/ 6 h 4485"/>
                <a:gd name="T12" fmla="*/ 3729 w 3729"/>
                <a:gd name="T13" fmla="*/ 6 h 4485"/>
                <a:gd name="T14" fmla="*/ 3729 w 3729"/>
                <a:gd name="T15" fmla="*/ 712 h 4485"/>
                <a:gd name="T16" fmla="*/ 3544 w 3729"/>
                <a:gd name="T17" fmla="*/ 530 h 4485"/>
                <a:gd name="T18" fmla="*/ 2613 w 3729"/>
                <a:gd name="T19" fmla="*/ 1458 h 4485"/>
                <a:gd name="T20" fmla="*/ 2276 w 3729"/>
                <a:gd name="T21" fmla="*/ 4485 h 4485"/>
                <a:gd name="T22" fmla="*/ 1507 w 3729"/>
                <a:gd name="T23" fmla="*/ 4485 h 4485"/>
                <a:gd name="T24" fmla="*/ 1150 w 3729"/>
                <a:gd name="T25" fmla="*/ 1481 h 4485"/>
                <a:gd name="T26" fmla="*/ 200 w 3729"/>
                <a:gd name="T27" fmla="*/ 524 h 4485"/>
                <a:gd name="T28" fmla="*/ 17 w 3729"/>
                <a:gd name="T29" fmla="*/ 708 h 4485"/>
                <a:gd name="T30" fmla="*/ 0 w 3729"/>
                <a:gd name="T31" fmla="*/ 0 h 4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29" h="4485">
                  <a:moveTo>
                    <a:pt x="0" y="0"/>
                  </a:moveTo>
                  <a:lnTo>
                    <a:pt x="726" y="0"/>
                  </a:lnTo>
                  <a:lnTo>
                    <a:pt x="547" y="178"/>
                  </a:lnTo>
                  <a:lnTo>
                    <a:pt x="1842" y="1481"/>
                  </a:lnTo>
                  <a:lnTo>
                    <a:pt x="3193" y="200"/>
                  </a:lnTo>
                  <a:lnTo>
                    <a:pt x="2997" y="6"/>
                  </a:lnTo>
                  <a:lnTo>
                    <a:pt x="3729" y="6"/>
                  </a:lnTo>
                  <a:lnTo>
                    <a:pt x="3729" y="712"/>
                  </a:lnTo>
                  <a:lnTo>
                    <a:pt x="3544" y="530"/>
                  </a:lnTo>
                  <a:lnTo>
                    <a:pt x="2613" y="1458"/>
                  </a:lnTo>
                  <a:lnTo>
                    <a:pt x="2276" y="4485"/>
                  </a:lnTo>
                  <a:lnTo>
                    <a:pt x="1507" y="4485"/>
                  </a:lnTo>
                  <a:lnTo>
                    <a:pt x="1150" y="1481"/>
                  </a:lnTo>
                  <a:lnTo>
                    <a:pt x="200" y="524"/>
                  </a:lnTo>
                  <a:lnTo>
                    <a:pt x="17" y="70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35" name="Freeform 26">
              <a:extLst>
                <a:ext uri="{FF2B5EF4-FFF2-40B4-BE49-F238E27FC236}">
                  <a16:creationId xmlns:a16="http://schemas.microsoft.com/office/drawing/2014/main" id="{85DB1B6C-0B85-4650-B677-062EDB75599E}"/>
                </a:ext>
              </a:extLst>
            </p:cNvPr>
            <p:cNvSpPr>
              <a:spLocks/>
            </p:cNvSpPr>
            <p:nvPr/>
          </p:nvSpPr>
          <p:spPr bwMode="auto">
            <a:xfrm>
              <a:off x="8830036" y="5284955"/>
              <a:ext cx="868363" cy="865188"/>
            </a:xfrm>
            <a:custGeom>
              <a:avLst/>
              <a:gdLst>
                <a:gd name="T0" fmla="*/ 547 w 1095"/>
                <a:gd name="T1" fmla="*/ 0 h 1090"/>
                <a:gd name="T2" fmla="*/ 616 w 1095"/>
                <a:gd name="T3" fmla="*/ 4 h 1090"/>
                <a:gd name="T4" fmla="*/ 681 w 1095"/>
                <a:gd name="T5" fmla="*/ 16 h 1090"/>
                <a:gd name="T6" fmla="*/ 745 w 1095"/>
                <a:gd name="T7" fmla="*/ 37 h 1090"/>
                <a:gd name="T8" fmla="*/ 805 w 1095"/>
                <a:gd name="T9" fmla="*/ 64 h 1090"/>
                <a:gd name="T10" fmla="*/ 860 w 1095"/>
                <a:gd name="T11" fmla="*/ 98 h 1090"/>
                <a:gd name="T12" fmla="*/ 910 w 1095"/>
                <a:gd name="T13" fmla="*/ 138 h 1090"/>
                <a:gd name="T14" fmla="*/ 957 w 1095"/>
                <a:gd name="T15" fmla="*/ 182 h 1090"/>
                <a:gd name="T16" fmla="*/ 997 w 1095"/>
                <a:gd name="T17" fmla="*/ 234 h 1090"/>
                <a:gd name="T18" fmla="*/ 1029 w 1095"/>
                <a:gd name="T19" fmla="*/ 289 h 1090"/>
                <a:gd name="T20" fmla="*/ 1058 w 1095"/>
                <a:gd name="T21" fmla="*/ 349 h 1090"/>
                <a:gd name="T22" fmla="*/ 1077 w 1095"/>
                <a:gd name="T23" fmla="*/ 411 h 1090"/>
                <a:gd name="T24" fmla="*/ 1090 w 1095"/>
                <a:gd name="T25" fmla="*/ 476 h 1090"/>
                <a:gd name="T26" fmla="*/ 1095 w 1095"/>
                <a:gd name="T27" fmla="*/ 544 h 1090"/>
                <a:gd name="T28" fmla="*/ 1090 w 1095"/>
                <a:gd name="T29" fmla="*/ 614 h 1090"/>
                <a:gd name="T30" fmla="*/ 1077 w 1095"/>
                <a:gd name="T31" fmla="*/ 680 h 1090"/>
                <a:gd name="T32" fmla="*/ 1058 w 1095"/>
                <a:gd name="T33" fmla="*/ 742 h 1090"/>
                <a:gd name="T34" fmla="*/ 1029 w 1095"/>
                <a:gd name="T35" fmla="*/ 801 h 1090"/>
                <a:gd name="T36" fmla="*/ 997 w 1095"/>
                <a:gd name="T37" fmla="*/ 856 h 1090"/>
                <a:gd name="T38" fmla="*/ 957 w 1095"/>
                <a:gd name="T39" fmla="*/ 908 h 1090"/>
                <a:gd name="T40" fmla="*/ 910 w 1095"/>
                <a:gd name="T41" fmla="*/ 952 h 1090"/>
                <a:gd name="T42" fmla="*/ 860 w 1095"/>
                <a:gd name="T43" fmla="*/ 993 h 1090"/>
                <a:gd name="T44" fmla="*/ 805 w 1095"/>
                <a:gd name="T45" fmla="*/ 1027 h 1090"/>
                <a:gd name="T46" fmla="*/ 745 w 1095"/>
                <a:gd name="T47" fmla="*/ 1053 h 1090"/>
                <a:gd name="T48" fmla="*/ 681 w 1095"/>
                <a:gd name="T49" fmla="*/ 1074 h 1090"/>
                <a:gd name="T50" fmla="*/ 616 w 1095"/>
                <a:gd name="T51" fmla="*/ 1086 h 1090"/>
                <a:gd name="T52" fmla="*/ 547 w 1095"/>
                <a:gd name="T53" fmla="*/ 1090 h 1090"/>
                <a:gd name="T54" fmla="*/ 479 w 1095"/>
                <a:gd name="T55" fmla="*/ 1086 h 1090"/>
                <a:gd name="T56" fmla="*/ 413 w 1095"/>
                <a:gd name="T57" fmla="*/ 1074 h 1090"/>
                <a:gd name="T58" fmla="*/ 349 w 1095"/>
                <a:gd name="T59" fmla="*/ 1053 h 1090"/>
                <a:gd name="T60" fmla="*/ 290 w 1095"/>
                <a:gd name="T61" fmla="*/ 1027 h 1090"/>
                <a:gd name="T62" fmla="*/ 235 w 1095"/>
                <a:gd name="T63" fmla="*/ 993 h 1090"/>
                <a:gd name="T64" fmla="*/ 184 w 1095"/>
                <a:gd name="T65" fmla="*/ 952 h 1090"/>
                <a:gd name="T66" fmla="*/ 138 w 1095"/>
                <a:gd name="T67" fmla="*/ 908 h 1090"/>
                <a:gd name="T68" fmla="*/ 98 w 1095"/>
                <a:gd name="T69" fmla="*/ 856 h 1090"/>
                <a:gd name="T70" fmla="*/ 65 w 1095"/>
                <a:gd name="T71" fmla="*/ 801 h 1090"/>
                <a:gd name="T72" fmla="*/ 37 w 1095"/>
                <a:gd name="T73" fmla="*/ 742 h 1090"/>
                <a:gd name="T74" fmla="*/ 17 w 1095"/>
                <a:gd name="T75" fmla="*/ 680 h 1090"/>
                <a:gd name="T76" fmla="*/ 4 w 1095"/>
                <a:gd name="T77" fmla="*/ 614 h 1090"/>
                <a:gd name="T78" fmla="*/ 0 w 1095"/>
                <a:gd name="T79" fmla="*/ 544 h 1090"/>
                <a:gd name="T80" fmla="*/ 4 w 1095"/>
                <a:gd name="T81" fmla="*/ 476 h 1090"/>
                <a:gd name="T82" fmla="*/ 17 w 1095"/>
                <a:gd name="T83" fmla="*/ 411 h 1090"/>
                <a:gd name="T84" fmla="*/ 37 w 1095"/>
                <a:gd name="T85" fmla="*/ 349 h 1090"/>
                <a:gd name="T86" fmla="*/ 65 w 1095"/>
                <a:gd name="T87" fmla="*/ 289 h 1090"/>
                <a:gd name="T88" fmla="*/ 98 w 1095"/>
                <a:gd name="T89" fmla="*/ 234 h 1090"/>
                <a:gd name="T90" fmla="*/ 138 w 1095"/>
                <a:gd name="T91" fmla="*/ 182 h 1090"/>
                <a:gd name="T92" fmla="*/ 184 w 1095"/>
                <a:gd name="T93" fmla="*/ 138 h 1090"/>
                <a:gd name="T94" fmla="*/ 235 w 1095"/>
                <a:gd name="T95" fmla="*/ 98 h 1090"/>
                <a:gd name="T96" fmla="*/ 290 w 1095"/>
                <a:gd name="T97" fmla="*/ 64 h 1090"/>
                <a:gd name="T98" fmla="*/ 349 w 1095"/>
                <a:gd name="T99" fmla="*/ 37 h 1090"/>
                <a:gd name="T100" fmla="*/ 413 w 1095"/>
                <a:gd name="T101" fmla="*/ 16 h 1090"/>
                <a:gd name="T102" fmla="*/ 479 w 1095"/>
                <a:gd name="T103" fmla="*/ 4 h 1090"/>
                <a:gd name="T104" fmla="*/ 547 w 1095"/>
                <a:gd name="T105" fmla="*/ 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5" h="1090">
                  <a:moveTo>
                    <a:pt x="547" y="0"/>
                  </a:moveTo>
                  <a:lnTo>
                    <a:pt x="616" y="4"/>
                  </a:lnTo>
                  <a:lnTo>
                    <a:pt x="681" y="16"/>
                  </a:lnTo>
                  <a:lnTo>
                    <a:pt x="745" y="37"/>
                  </a:lnTo>
                  <a:lnTo>
                    <a:pt x="805" y="64"/>
                  </a:lnTo>
                  <a:lnTo>
                    <a:pt x="860" y="98"/>
                  </a:lnTo>
                  <a:lnTo>
                    <a:pt x="910" y="138"/>
                  </a:lnTo>
                  <a:lnTo>
                    <a:pt x="957" y="182"/>
                  </a:lnTo>
                  <a:lnTo>
                    <a:pt x="997" y="234"/>
                  </a:lnTo>
                  <a:lnTo>
                    <a:pt x="1029" y="289"/>
                  </a:lnTo>
                  <a:lnTo>
                    <a:pt x="1058" y="349"/>
                  </a:lnTo>
                  <a:lnTo>
                    <a:pt x="1077" y="411"/>
                  </a:lnTo>
                  <a:lnTo>
                    <a:pt x="1090" y="476"/>
                  </a:lnTo>
                  <a:lnTo>
                    <a:pt x="1095" y="544"/>
                  </a:lnTo>
                  <a:lnTo>
                    <a:pt x="1090" y="614"/>
                  </a:lnTo>
                  <a:lnTo>
                    <a:pt x="1077" y="680"/>
                  </a:lnTo>
                  <a:lnTo>
                    <a:pt x="1058" y="742"/>
                  </a:lnTo>
                  <a:lnTo>
                    <a:pt x="1029" y="801"/>
                  </a:lnTo>
                  <a:lnTo>
                    <a:pt x="997" y="856"/>
                  </a:lnTo>
                  <a:lnTo>
                    <a:pt x="957" y="908"/>
                  </a:lnTo>
                  <a:lnTo>
                    <a:pt x="910" y="952"/>
                  </a:lnTo>
                  <a:lnTo>
                    <a:pt x="860" y="993"/>
                  </a:lnTo>
                  <a:lnTo>
                    <a:pt x="805" y="1027"/>
                  </a:lnTo>
                  <a:lnTo>
                    <a:pt x="745" y="1053"/>
                  </a:lnTo>
                  <a:lnTo>
                    <a:pt x="681" y="1074"/>
                  </a:lnTo>
                  <a:lnTo>
                    <a:pt x="616" y="1086"/>
                  </a:lnTo>
                  <a:lnTo>
                    <a:pt x="547" y="1090"/>
                  </a:lnTo>
                  <a:lnTo>
                    <a:pt x="479" y="1086"/>
                  </a:lnTo>
                  <a:lnTo>
                    <a:pt x="413" y="1074"/>
                  </a:lnTo>
                  <a:lnTo>
                    <a:pt x="349" y="1053"/>
                  </a:lnTo>
                  <a:lnTo>
                    <a:pt x="290" y="1027"/>
                  </a:lnTo>
                  <a:lnTo>
                    <a:pt x="235" y="993"/>
                  </a:lnTo>
                  <a:lnTo>
                    <a:pt x="184" y="952"/>
                  </a:lnTo>
                  <a:lnTo>
                    <a:pt x="138" y="908"/>
                  </a:lnTo>
                  <a:lnTo>
                    <a:pt x="98" y="856"/>
                  </a:lnTo>
                  <a:lnTo>
                    <a:pt x="65" y="801"/>
                  </a:lnTo>
                  <a:lnTo>
                    <a:pt x="37" y="742"/>
                  </a:lnTo>
                  <a:lnTo>
                    <a:pt x="17" y="680"/>
                  </a:lnTo>
                  <a:lnTo>
                    <a:pt x="4" y="614"/>
                  </a:lnTo>
                  <a:lnTo>
                    <a:pt x="0" y="544"/>
                  </a:lnTo>
                  <a:lnTo>
                    <a:pt x="4" y="476"/>
                  </a:lnTo>
                  <a:lnTo>
                    <a:pt x="17" y="411"/>
                  </a:lnTo>
                  <a:lnTo>
                    <a:pt x="37" y="349"/>
                  </a:lnTo>
                  <a:lnTo>
                    <a:pt x="65" y="289"/>
                  </a:lnTo>
                  <a:lnTo>
                    <a:pt x="98" y="234"/>
                  </a:lnTo>
                  <a:lnTo>
                    <a:pt x="138" y="182"/>
                  </a:lnTo>
                  <a:lnTo>
                    <a:pt x="184" y="138"/>
                  </a:lnTo>
                  <a:lnTo>
                    <a:pt x="235" y="98"/>
                  </a:lnTo>
                  <a:lnTo>
                    <a:pt x="290" y="64"/>
                  </a:lnTo>
                  <a:lnTo>
                    <a:pt x="349" y="37"/>
                  </a:lnTo>
                  <a:lnTo>
                    <a:pt x="413" y="16"/>
                  </a:lnTo>
                  <a:lnTo>
                    <a:pt x="479" y="4"/>
                  </a:lnTo>
                  <a:lnTo>
                    <a:pt x="5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grpSp>
      <p:sp>
        <p:nvSpPr>
          <p:cNvPr id="2" name="Slide Number Placeholder 1">
            <a:extLst>
              <a:ext uri="{FF2B5EF4-FFF2-40B4-BE49-F238E27FC236}">
                <a16:creationId xmlns:a16="http://schemas.microsoft.com/office/drawing/2014/main" id="{CCD08FF9-A843-3B4C-B7D1-58D9E0039D28}"/>
              </a:ext>
            </a:extLst>
          </p:cNvPr>
          <p:cNvSpPr>
            <a:spLocks noGrp="1"/>
          </p:cNvSpPr>
          <p:nvPr>
            <p:ph type="sldNum" sz="quarter" idx="12"/>
          </p:nvPr>
        </p:nvSpPr>
        <p:spPr/>
        <p:txBody>
          <a:bodyPr/>
          <a:lstStyle/>
          <a:p>
            <a:fld id="{3A495D69-FF42-7048-87A8-C1FF6C1028E7}" type="slidenum">
              <a:rPr lang="en-US" smtClean="0"/>
              <a:t>4</a:t>
            </a:fld>
            <a:endParaRPr lang="en-US"/>
          </a:p>
        </p:txBody>
      </p:sp>
    </p:spTree>
    <p:extLst>
      <p:ext uri="{BB962C8B-B14F-4D97-AF65-F5344CB8AC3E}">
        <p14:creationId xmlns:p14="http://schemas.microsoft.com/office/powerpoint/2010/main" val="4127113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7">
            <a:extLst>
              <a:ext uri="{FF2B5EF4-FFF2-40B4-BE49-F238E27FC236}">
                <a16:creationId xmlns:a16="http://schemas.microsoft.com/office/drawing/2014/main" id="{AB49EC96-57AC-1443-98FA-908A98072BCE}"/>
              </a:ext>
            </a:extLst>
          </p:cNvPr>
          <p:cNvSpPr txBox="1"/>
          <p:nvPr/>
        </p:nvSpPr>
        <p:spPr>
          <a:xfrm>
            <a:off x="2055522" y="399779"/>
            <a:ext cx="2915676" cy="1323439"/>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4000" b="1" dirty="0">
                <a:solidFill>
                  <a:schemeClr val="accent1"/>
                </a:solidFill>
                <a:latin typeface="Arial"/>
                <a:cs typeface="Arial"/>
              </a:rPr>
              <a:t>Network Analysis</a:t>
            </a:r>
            <a:endParaRPr lang="en-US" sz="4000" dirty="0"/>
          </a:p>
        </p:txBody>
      </p:sp>
      <p:grpSp>
        <p:nvGrpSpPr>
          <p:cNvPr id="14" name="Group 13">
            <a:extLst>
              <a:ext uri="{FF2B5EF4-FFF2-40B4-BE49-F238E27FC236}">
                <a16:creationId xmlns:a16="http://schemas.microsoft.com/office/drawing/2014/main" id="{50A900E9-61F7-7044-9C30-26B415C08506}"/>
              </a:ext>
            </a:extLst>
          </p:cNvPr>
          <p:cNvGrpSpPr/>
          <p:nvPr/>
        </p:nvGrpSpPr>
        <p:grpSpPr>
          <a:xfrm>
            <a:off x="186284" y="203940"/>
            <a:ext cx="1800000" cy="1800000"/>
            <a:chOff x="206472" y="152133"/>
            <a:chExt cx="2198368" cy="2171164"/>
          </a:xfrm>
        </p:grpSpPr>
        <p:sp>
          <p:nvSpPr>
            <p:cNvPr id="5" name="Freeform 6">
              <a:extLst>
                <a:ext uri="{FF2B5EF4-FFF2-40B4-BE49-F238E27FC236}">
                  <a16:creationId xmlns:a16="http://schemas.microsoft.com/office/drawing/2014/main" id="{96E62FE1-31F1-054B-A23A-3A4989AB3D72}"/>
                </a:ext>
              </a:extLst>
            </p:cNvPr>
            <p:cNvSpPr>
              <a:spLocks/>
            </p:cNvSpPr>
            <p:nvPr/>
          </p:nvSpPr>
          <p:spPr bwMode="auto">
            <a:xfrm>
              <a:off x="234503" y="152133"/>
              <a:ext cx="2170337" cy="2171164"/>
            </a:xfrm>
            <a:custGeom>
              <a:avLst/>
              <a:gdLst>
                <a:gd name="T0" fmla="*/ 256 w 2626"/>
                <a:gd name="T1" fmla="*/ 0 h 2627"/>
                <a:gd name="T2" fmla="*/ 2370 w 2626"/>
                <a:gd name="T3" fmla="*/ 0 h 2627"/>
                <a:gd name="T4" fmla="*/ 2422 w 2626"/>
                <a:gd name="T5" fmla="*/ 6 h 2627"/>
                <a:gd name="T6" fmla="*/ 2470 w 2626"/>
                <a:gd name="T7" fmla="*/ 20 h 2627"/>
                <a:gd name="T8" fmla="*/ 2514 w 2626"/>
                <a:gd name="T9" fmla="*/ 45 h 2627"/>
                <a:gd name="T10" fmla="*/ 2552 w 2626"/>
                <a:gd name="T11" fmla="*/ 75 h 2627"/>
                <a:gd name="T12" fmla="*/ 2584 w 2626"/>
                <a:gd name="T13" fmla="*/ 114 h 2627"/>
                <a:gd name="T14" fmla="*/ 2607 w 2626"/>
                <a:gd name="T15" fmla="*/ 157 h 2627"/>
                <a:gd name="T16" fmla="*/ 2621 w 2626"/>
                <a:gd name="T17" fmla="*/ 205 h 2627"/>
                <a:gd name="T18" fmla="*/ 2626 w 2626"/>
                <a:gd name="T19" fmla="*/ 257 h 2627"/>
                <a:gd name="T20" fmla="*/ 2626 w 2626"/>
                <a:gd name="T21" fmla="*/ 2373 h 2627"/>
                <a:gd name="T22" fmla="*/ 2621 w 2626"/>
                <a:gd name="T23" fmla="*/ 2423 h 2627"/>
                <a:gd name="T24" fmla="*/ 2607 w 2626"/>
                <a:gd name="T25" fmla="*/ 2471 h 2627"/>
                <a:gd name="T26" fmla="*/ 2584 w 2626"/>
                <a:gd name="T27" fmla="*/ 2515 h 2627"/>
                <a:gd name="T28" fmla="*/ 2552 w 2626"/>
                <a:gd name="T29" fmla="*/ 2552 h 2627"/>
                <a:gd name="T30" fmla="*/ 2514 w 2626"/>
                <a:gd name="T31" fmla="*/ 2584 h 2627"/>
                <a:gd name="T32" fmla="*/ 2470 w 2626"/>
                <a:gd name="T33" fmla="*/ 2608 h 2627"/>
                <a:gd name="T34" fmla="*/ 2422 w 2626"/>
                <a:gd name="T35" fmla="*/ 2622 h 2627"/>
                <a:gd name="T36" fmla="*/ 2370 w 2626"/>
                <a:gd name="T37" fmla="*/ 2627 h 2627"/>
                <a:gd name="T38" fmla="*/ 256 w 2626"/>
                <a:gd name="T39" fmla="*/ 2627 h 2627"/>
                <a:gd name="T40" fmla="*/ 204 w 2626"/>
                <a:gd name="T41" fmla="*/ 2622 h 2627"/>
                <a:gd name="T42" fmla="*/ 156 w 2626"/>
                <a:gd name="T43" fmla="*/ 2608 h 2627"/>
                <a:gd name="T44" fmla="*/ 112 w 2626"/>
                <a:gd name="T45" fmla="*/ 2584 h 2627"/>
                <a:gd name="T46" fmla="*/ 74 w 2626"/>
                <a:gd name="T47" fmla="*/ 2552 h 2627"/>
                <a:gd name="T48" fmla="*/ 44 w 2626"/>
                <a:gd name="T49" fmla="*/ 2515 h 2627"/>
                <a:gd name="T50" fmla="*/ 19 w 2626"/>
                <a:gd name="T51" fmla="*/ 2471 h 2627"/>
                <a:gd name="T52" fmla="*/ 5 w 2626"/>
                <a:gd name="T53" fmla="*/ 2423 h 2627"/>
                <a:gd name="T54" fmla="*/ 0 w 2626"/>
                <a:gd name="T55" fmla="*/ 2373 h 2627"/>
                <a:gd name="T56" fmla="*/ 0 w 2626"/>
                <a:gd name="T57" fmla="*/ 257 h 2627"/>
                <a:gd name="T58" fmla="*/ 5 w 2626"/>
                <a:gd name="T59" fmla="*/ 205 h 2627"/>
                <a:gd name="T60" fmla="*/ 19 w 2626"/>
                <a:gd name="T61" fmla="*/ 157 h 2627"/>
                <a:gd name="T62" fmla="*/ 44 w 2626"/>
                <a:gd name="T63" fmla="*/ 114 h 2627"/>
                <a:gd name="T64" fmla="*/ 74 w 2626"/>
                <a:gd name="T65" fmla="*/ 75 h 2627"/>
                <a:gd name="T66" fmla="*/ 112 w 2626"/>
                <a:gd name="T67" fmla="*/ 45 h 2627"/>
                <a:gd name="T68" fmla="*/ 156 w 2626"/>
                <a:gd name="T69" fmla="*/ 20 h 2627"/>
                <a:gd name="T70" fmla="*/ 204 w 2626"/>
                <a:gd name="T71" fmla="*/ 6 h 2627"/>
                <a:gd name="T72" fmla="*/ 256 w 2626"/>
                <a:gd name="T73" fmla="*/ 0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6" h="2627">
                  <a:moveTo>
                    <a:pt x="256" y="0"/>
                  </a:moveTo>
                  <a:lnTo>
                    <a:pt x="2370" y="0"/>
                  </a:lnTo>
                  <a:lnTo>
                    <a:pt x="2422" y="6"/>
                  </a:lnTo>
                  <a:lnTo>
                    <a:pt x="2470" y="20"/>
                  </a:lnTo>
                  <a:lnTo>
                    <a:pt x="2514" y="45"/>
                  </a:lnTo>
                  <a:lnTo>
                    <a:pt x="2552" y="75"/>
                  </a:lnTo>
                  <a:lnTo>
                    <a:pt x="2584" y="114"/>
                  </a:lnTo>
                  <a:lnTo>
                    <a:pt x="2607" y="157"/>
                  </a:lnTo>
                  <a:lnTo>
                    <a:pt x="2621" y="205"/>
                  </a:lnTo>
                  <a:lnTo>
                    <a:pt x="2626" y="257"/>
                  </a:lnTo>
                  <a:lnTo>
                    <a:pt x="2626" y="2373"/>
                  </a:lnTo>
                  <a:lnTo>
                    <a:pt x="2621" y="2423"/>
                  </a:lnTo>
                  <a:lnTo>
                    <a:pt x="2607" y="2471"/>
                  </a:lnTo>
                  <a:lnTo>
                    <a:pt x="2584" y="2515"/>
                  </a:lnTo>
                  <a:lnTo>
                    <a:pt x="2552" y="2552"/>
                  </a:lnTo>
                  <a:lnTo>
                    <a:pt x="2514" y="2584"/>
                  </a:lnTo>
                  <a:lnTo>
                    <a:pt x="2470" y="2608"/>
                  </a:lnTo>
                  <a:lnTo>
                    <a:pt x="2422" y="2622"/>
                  </a:lnTo>
                  <a:lnTo>
                    <a:pt x="2370" y="2627"/>
                  </a:lnTo>
                  <a:lnTo>
                    <a:pt x="256" y="2627"/>
                  </a:lnTo>
                  <a:lnTo>
                    <a:pt x="204" y="2622"/>
                  </a:lnTo>
                  <a:lnTo>
                    <a:pt x="156" y="2608"/>
                  </a:lnTo>
                  <a:lnTo>
                    <a:pt x="112" y="2584"/>
                  </a:lnTo>
                  <a:lnTo>
                    <a:pt x="74" y="2552"/>
                  </a:lnTo>
                  <a:lnTo>
                    <a:pt x="44" y="2515"/>
                  </a:lnTo>
                  <a:lnTo>
                    <a:pt x="19" y="2471"/>
                  </a:lnTo>
                  <a:lnTo>
                    <a:pt x="5" y="2423"/>
                  </a:lnTo>
                  <a:lnTo>
                    <a:pt x="0" y="2373"/>
                  </a:lnTo>
                  <a:lnTo>
                    <a:pt x="0" y="257"/>
                  </a:lnTo>
                  <a:lnTo>
                    <a:pt x="5" y="205"/>
                  </a:lnTo>
                  <a:lnTo>
                    <a:pt x="19" y="157"/>
                  </a:lnTo>
                  <a:lnTo>
                    <a:pt x="44" y="114"/>
                  </a:lnTo>
                  <a:lnTo>
                    <a:pt x="74" y="75"/>
                  </a:lnTo>
                  <a:lnTo>
                    <a:pt x="112" y="45"/>
                  </a:lnTo>
                  <a:lnTo>
                    <a:pt x="156" y="20"/>
                  </a:lnTo>
                  <a:lnTo>
                    <a:pt x="204" y="6"/>
                  </a:lnTo>
                  <a:lnTo>
                    <a:pt x="256" y="0"/>
                  </a:lnTo>
                  <a:close/>
                </a:path>
              </a:pathLst>
            </a:custGeom>
            <a:solidFill>
              <a:schemeClr val="accent1"/>
            </a:solidFill>
            <a:ln w="0">
              <a:noFill/>
              <a:prstDash val="solid"/>
              <a:round/>
              <a:headEnd/>
              <a:tailEnd/>
            </a:ln>
            <a:effectLst>
              <a:outerShdw blurRad="482600" dist="3302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6" name="TextBox 13">
              <a:extLst>
                <a:ext uri="{FF2B5EF4-FFF2-40B4-BE49-F238E27FC236}">
                  <a16:creationId xmlns:a16="http://schemas.microsoft.com/office/drawing/2014/main" id="{D39C1A1E-B2A5-824F-B64F-2F33B656BFE5}"/>
                </a:ext>
              </a:extLst>
            </p:cNvPr>
            <p:cNvSpPr txBox="1"/>
            <p:nvPr/>
          </p:nvSpPr>
          <p:spPr>
            <a:xfrm>
              <a:off x="206472" y="1760705"/>
              <a:ext cx="2043988" cy="369332"/>
            </a:xfrm>
            <a:prstGeom prst="rect">
              <a:avLst/>
            </a:prstGeom>
            <a:noFill/>
          </p:spPr>
          <p:txBody>
            <a:bodyPr wrap="square" rtlCol="0" anchor="b">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IN" b="1">
                  <a:solidFill>
                    <a:schemeClr val="bg1"/>
                  </a:solidFill>
                  <a:latin typeface="Arial" pitchFamily="34" charset="0"/>
                  <a:cs typeface="Arial" pitchFamily="34" charset="0"/>
                </a:rPr>
                <a:t>STEP 1</a:t>
              </a:r>
              <a:endParaRPr lang="en-IN" b="1" dirty="0">
                <a:solidFill>
                  <a:schemeClr val="bg1"/>
                </a:solidFill>
                <a:latin typeface="Arial" pitchFamily="34" charset="0"/>
                <a:cs typeface="Arial" pitchFamily="34" charset="0"/>
              </a:endParaRPr>
            </a:p>
          </p:txBody>
        </p:sp>
        <p:sp>
          <p:nvSpPr>
            <p:cNvPr id="8" name="TextBox 24">
              <a:extLst>
                <a:ext uri="{FF2B5EF4-FFF2-40B4-BE49-F238E27FC236}">
                  <a16:creationId xmlns:a16="http://schemas.microsoft.com/office/drawing/2014/main" id="{54D73942-9AB6-5344-9EA4-5643902D2DCD}"/>
                </a:ext>
              </a:extLst>
            </p:cNvPr>
            <p:cNvSpPr txBox="1"/>
            <p:nvPr/>
          </p:nvSpPr>
          <p:spPr>
            <a:xfrm>
              <a:off x="287438" y="1157323"/>
              <a:ext cx="2023469" cy="523220"/>
            </a:xfrm>
            <a:prstGeom prst="rect">
              <a:avLst/>
            </a:prstGeom>
            <a:noFill/>
          </p:spPr>
          <p:txBody>
            <a:bodyPr wrap="square" rtlCol="0" anchor="b">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IN" sz="1400" dirty="0">
                  <a:solidFill>
                    <a:schemeClr val="bg1"/>
                  </a:solidFill>
                  <a:latin typeface="Arial" pitchFamily="34" charset="0"/>
                  <a:cs typeface="Arial" pitchFamily="34" charset="0"/>
                </a:rPr>
                <a:t>Predicting the likelihood of an attack</a:t>
              </a:r>
            </a:p>
          </p:txBody>
        </p:sp>
        <p:grpSp>
          <p:nvGrpSpPr>
            <p:cNvPr id="9" name="Group 8">
              <a:extLst>
                <a:ext uri="{FF2B5EF4-FFF2-40B4-BE49-F238E27FC236}">
                  <a16:creationId xmlns:a16="http://schemas.microsoft.com/office/drawing/2014/main" id="{E4C711A7-3B4A-3C4F-8435-08BDD700EF5B}"/>
                </a:ext>
              </a:extLst>
            </p:cNvPr>
            <p:cNvGrpSpPr/>
            <p:nvPr/>
          </p:nvGrpSpPr>
          <p:grpSpPr>
            <a:xfrm>
              <a:off x="463474" y="410971"/>
              <a:ext cx="397504" cy="404951"/>
              <a:chOff x="4056782" y="1716862"/>
              <a:chExt cx="3644900" cy="3713164"/>
            </a:xfrm>
            <a:solidFill>
              <a:schemeClr val="bg1"/>
            </a:solidFill>
          </p:grpSpPr>
          <p:sp>
            <p:nvSpPr>
              <p:cNvPr id="10" name="Freeform 14">
                <a:extLst>
                  <a:ext uri="{FF2B5EF4-FFF2-40B4-BE49-F238E27FC236}">
                    <a16:creationId xmlns:a16="http://schemas.microsoft.com/office/drawing/2014/main" id="{DBFB8C3A-D210-6C48-A7A8-9AFB275FFEB3}"/>
                  </a:ext>
                </a:extLst>
              </p:cNvPr>
              <p:cNvSpPr>
                <a:spLocks/>
              </p:cNvSpPr>
              <p:nvPr/>
            </p:nvSpPr>
            <p:spPr bwMode="auto">
              <a:xfrm>
                <a:off x="4056782" y="3780613"/>
                <a:ext cx="3644900" cy="1649413"/>
              </a:xfrm>
              <a:custGeom>
                <a:avLst/>
                <a:gdLst>
                  <a:gd name="T0" fmla="*/ 3106 w 4592"/>
                  <a:gd name="T1" fmla="*/ 24 h 2079"/>
                  <a:gd name="T2" fmla="*/ 3168 w 4592"/>
                  <a:gd name="T3" fmla="*/ 121 h 2079"/>
                  <a:gd name="T4" fmla="*/ 3164 w 4592"/>
                  <a:gd name="T5" fmla="*/ 262 h 2079"/>
                  <a:gd name="T6" fmla="*/ 3077 w 4592"/>
                  <a:gd name="T7" fmla="*/ 421 h 2079"/>
                  <a:gd name="T8" fmla="*/ 2894 w 4592"/>
                  <a:gd name="T9" fmla="*/ 565 h 2079"/>
                  <a:gd name="T10" fmla="*/ 2747 w 4592"/>
                  <a:gd name="T11" fmla="*/ 624 h 2079"/>
                  <a:gd name="T12" fmla="*/ 2565 w 4592"/>
                  <a:gd name="T13" fmla="*/ 676 h 2079"/>
                  <a:gd name="T14" fmla="*/ 2371 w 4592"/>
                  <a:gd name="T15" fmla="*/ 731 h 2079"/>
                  <a:gd name="T16" fmla="*/ 2234 w 4592"/>
                  <a:gd name="T17" fmla="*/ 778 h 2079"/>
                  <a:gd name="T18" fmla="*/ 2299 w 4592"/>
                  <a:gd name="T19" fmla="*/ 791 h 2079"/>
                  <a:gd name="T20" fmla="*/ 2471 w 4592"/>
                  <a:gd name="T21" fmla="*/ 818 h 2079"/>
                  <a:gd name="T22" fmla="*/ 2712 w 4592"/>
                  <a:gd name="T23" fmla="*/ 835 h 2079"/>
                  <a:gd name="T24" fmla="*/ 2985 w 4592"/>
                  <a:gd name="T25" fmla="*/ 825 h 2079"/>
                  <a:gd name="T26" fmla="*/ 3252 w 4592"/>
                  <a:gd name="T27" fmla="*/ 765 h 2079"/>
                  <a:gd name="T28" fmla="*/ 3537 w 4592"/>
                  <a:gd name="T29" fmla="*/ 627 h 2079"/>
                  <a:gd name="T30" fmla="*/ 3828 w 4592"/>
                  <a:gd name="T31" fmla="*/ 467 h 2079"/>
                  <a:gd name="T32" fmla="*/ 4101 w 4592"/>
                  <a:gd name="T33" fmla="*/ 339 h 2079"/>
                  <a:gd name="T34" fmla="*/ 4320 w 4592"/>
                  <a:gd name="T35" fmla="*/ 296 h 2079"/>
                  <a:gd name="T36" fmla="*/ 4458 w 4592"/>
                  <a:gd name="T37" fmla="*/ 324 h 2079"/>
                  <a:gd name="T38" fmla="*/ 4562 w 4592"/>
                  <a:gd name="T39" fmla="*/ 403 h 2079"/>
                  <a:gd name="T40" fmla="*/ 4589 w 4592"/>
                  <a:gd name="T41" fmla="*/ 536 h 2079"/>
                  <a:gd name="T42" fmla="*/ 4533 w 4592"/>
                  <a:gd name="T43" fmla="*/ 606 h 2079"/>
                  <a:gd name="T44" fmla="*/ 4391 w 4592"/>
                  <a:gd name="T45" fmla="*/ 732 h 2079"/>
                  <a:gd name="T46" fmla="*/ 4181 w 4592"/>
                  <a:gd name="T47" fmla="*/ 897 h 2079"/>
                  <a:gd name="T48" fmla="*/ 3918 w 4592"/>
                  <a:gd name="T49" fmla="*/ 1078 h 2079"/>
                  <a:gd name="T50" fmla="*/ 3618 w 4592"/>
                  <a:gd name="T51" fmla="*/ 1254 h 2079"/>
                  <a:gd name="T52" fmla="*/ 3301 w 4592"/>
                  <a:gd name="T53" fmla="*/ 1407 h 2079"/>
                  <a:gd name="T54" fmla="*/ 3072 w 4592"/>
                  <a:gd name="T55" fmla="*/ 1489 h 2079"/>
                  <a:gd name="T56" fmla="*/ 2939 w 4592"/>
                  <a:gd name="T57" fmla="*/ 1516 h 2079"/>
                  <a:gd name="T58" fmla="*/ 2737 w 4592"/>
                  <a:gd name="T59" fmla="*/ 1532 h 2079"/>
                  <a:gd name="T60" fmla="*/ 2446 w 4592"/>
                  <a:gd name="T61" fmla="*/ 1549 h 2079"/>
                  <a:gd name="T62" fmla="*/ 2235 w 4592"/>
                  <a:gd name="T63" fmla="*/ 1559 h 2079"/>
                  <a:gd name="T64" fmla="*/ 2036 w 4592"/>
                  <a:gd name="T65" fmla="*/ 1566 h 2079"/>
                  <a:gd name="T66" fmla="*/ 1779 w 4592"/>
                  <a:gd name="T67" fmla="*/ 1569 h 2079"/>
                  <a:gd name="T68" fmla="*/ 1539 w 4592"/>
                  <a:gd name="T69" fmla="*/ 1579 h 2079"/>
                  <a:gd name="T70" fmla="*/ 1379 w 4592"/>
                  <a:gd name="T71" fmla="*/ 1648 h 2079"/>
                  <a:gd name="T72" fmla="*/ 1210 w 4592"/>
                  <a:gd name="T73" fmla="*/ 1761 h 2079"/>
                  <a:gd name="T74" fmla="*/ 1049 w 4592"/>
                  <a:gd name="T75" fmla="*/ 1887 h 2079"/>
                  <a:gd name="T76" fmla="*/ 921 w 4592"/>
                  <a:gd name="T77" fmla="*/ 2000 h 2079"/>
                  <a:gd name="T78" fmla="*/ 846 w 4592"/>
                  <a:gd name="T79" fmla="*/ 2069 h 2079"/>
                  <a:gd name="T80" fmla="*/ 1 w 4592"/>
                  <a:gd name="T81" fmla="*/ 1264 h 2079"/>
                  <a:gd name="T82" fmla="*/ 47 w 4592"/>
                  <a:gd name="T83" fmla="*/ 1195 h 2079"/>
                  <a:gd name="T84" fmla="*/ 142 w 4592"/>
                  <a:gd name="T85" fmla="*/ 1054 h 2079"/>
                  <a:gd name="T86" fmla="*/ 274 w 4592"/>
                  <a:gd name="T87" fmla="*/ 869 h 2079"/>
                  <a:gd name="T88" fmla="*/ 431 w 4592"/>
                  <a:gd name="T89" fmla="*/ 671 h 2079"/>
                  <a:gd name="T90" fmla="*/ 597 w 4592"/>
                  <a:gd name="T91" fmla="*/ 485 h 2079"/>
                  <a:gd name="T92" fmla="*/ 762 w 4592"/>
                  <a:gd name="T93" fmla="*/ 340 h 2079"/>
                  <a:gd name="T94" fmla="*/ 931 w 4592"/>
                  <a:gd name="T95" fmla="*/ 259 h 2079"/>
                  <a:gd name="T96" fmla="*/ 1216 w 4592"/>
                  <a:gd name="T97" fmla="*/ 213 h 2079"/>
                  <a:gd name="T98" fmla="*/ 1567 w 4592"/>
                  <a:gd name="T99" fmla="*/ 189 h 2079"/>
                  <a:gd name="T100" fmla="*/ 1940 w 4592"/>
                  <a:gd name="T101" fmla="*/ 161 h 2079"/>
                  <a:gd name="T102" fmla="*/ 2319 w 4592"/>
                  <a:gd name="T103" fmla="*/ 105 h 2079"/>
                  <a:gd name="T104" fmla="*/ 2602 w 4592"/>
                  <a:gd name="T105" fmla="*/ 54 h 2079"/>
                  <a:gd name="T106" fmla="*/ 2817 w 4592"/>
                  <a:gd name="T107" fmla="*/ 17 h 2079"/>
                  <a:gd name="T108" fmla="*/ 3025 w 4592"/>
                  <a:gd name="T109" fmla="*/ 0 h 2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92" h="2079">
                    <a:moveTo>
                      <a:pt x="3025" y="0"/>
                    </a:moveTo>
                    <a:lnTo>
                      <a:pt x="3055" y="3"/>
                    </a:lnTo>
                    <a:lnTo>
                      <a:pt x="3082" y="11"/>
                    </a:lnTo>
                    <a:lnTo>
                      <a:pt x="3106" y="24"/>
                    </a:lnTo>
                    <a:lnTo>
                      <a:pt x="3127" y="43"/>
                    </a:lnTo>
                    <a:lnTo>
                      <a:pt x="3144" y="65"/>
                    </a:lnTo>
                    <a:lnTo>
                      <a:pt x="3158" y="91"/>
                    </a:lnTo>
                    <a:lnTo>
                      <a:pt x="3168" y="121"/>
                    </a:lnTo>
                    <a:lnTo>
                      <a:pt x="3174" y="152"/>
                    </a:lnTo>
                    <a:lnTo>
                      <a:pt x="3175" y="188"/>
                    </a:lnTo>
                    <a:lnTo>
                      <a:pt x="3171" y="225"/>
                    </a:lnTo>
                    <a:lnTo>
                      <a:pt x="3164" y="262"/>
                    </a:lnTo>
                    <a:lnTo>
                      <a:pt x="3150" y="302"/>
                    </a:lnTo>
                    <a:lnTo>
                      <a:pt x="3131" y="341"/>
                    </a:lnTo>
                    <a:lnTo>
                      <a:pt x="3107" y="381"/>
                    </a:lnTo>
                    <a:lnTo>
                      <a:pt x="3077" y="421"/>
                    </a:lnTo>
                    <a:lnTo>
                      <a:pt x="3040" y="459"/>
                    </a:lnTo>
                    <a:lnTo>
                      <a:pt x="2998" y="496"/>
                    </a:lnTo>
                    <a:lnTo>
                      <a:pt x="2949" y="532"/>
                    </a:lnTo>
                    <a:lnTo>
                      <a:pt x="2894" y="565"/>
                    </a:lnTo>
                    <a:lnTo>
                      <a:pt x="2831" y="596"/>
                    </a:lnTo>
                    <a:lnTo>
                      <a:pt x="2810" y="603"/>
                    </a:lnTo>
                    <a:lnTo>
                      <a:pt x="2781" y="613"/>
                    </a:lnTo>
                    <a:lnTo>
                      <a:pt x="2747" y="624"/>
                    </a:lnTo>
                    <a:lnTo>
                      <a:pt x="2706" y="636"/>
                    </a:lnTo>
                    <a:lnTo>
                      <a:pt x="2662" y="649"/>
                    </a:lnTo>
                    <a:lnTo>
                      <a:pt x="2615" y="661"/>
                    </a:lnTo>
                    <a:lnTo>
                      <a:pt x="2565" y="676"/>
                    </a:lnTo>
                    <a:lnTo>
                      <a:pt x="2514" y="690"/>
                    </a:lnTo>
                    <a:lnTo>
                      <a:pt x="2464" y="704"/>
                    </a:lnTo>
                    <a:lnTo>
                      <a:pt x="2416" y="718"/>
                    </a:lnTo>
                    <a:lnTo>
                      <a:pt x="2371" y="731"/>
                    </a:lnTo>
                    <a:lnTo>
                      <a:pt x="2328" y="744"/>
                    </a:lnTo>
                    <a:lnTo>
                      <a:pt x="2291" y="757"/>
                    </a:lnTo>
                    <a:lnTo>
                      <a:pt x="2258" y="768"/>
                    </a:lnTo>
                    <a:lnTo>
                      <a:pt x="2234" y="778"/>
                    </a:lnTo>
                    <a:lnTo>
                      <a:pt x="2240" y="779"/>
                    </a:lnTo>
                    <a:lnTo>
                      <a:pt x="2251" y="782"/>
                    </a:lnTo>
                    <a:lnTo>
                      <a:pt x="2272" y="787"/>
                    </a:lnTo>
                    <a:lnTo>
                      <a:pt x="2299" y="791"/>
                    </a:lnTo>
                    <a:lnTo>
                      <a:pt x="2335" y="798"/>
                    </a:lnTo>
                    <a:lnTo>
                      <a:pt x="2375" y="804"/>
                    </a:lnTo>
                    <a:lnTo>
                      <a:pt x="2420" y="811"/>
                    </a:lnTo>
                    <a:lnTo>
                      <a:pt x="2471" y="818"/>
                    </a:lnTo>
                    <a:lnTo>
                      <a:pt x="2527" y="824"/>
                    </a:lnTo>
                    <a:lnTo>
                      <a:pt x="2585" y="829"/>
                    </a:lnTo>
                    <a:lnTo>
                      <a:pt x="2648" y="832"/>
                    </a:lnTo>
                    <a:lnTo>
                      <a:pt x="2712" y="835"/>
                    </a:lnTo>
                    <a:lnTo>
                      <a:pt x="2779" y="836"/>
                    </a:lnTo>
                    <a:lnTo>
                      <a:pt x="2847" y="835"/>
                    </a:lnTo>
                    <a:lnTo>
                      <a:pt x="2915" y="832"/>
                    </a:lnTo>
                    <a:lnTo>
                      <a:pt x="2985" y="825"/>
                    </a:lnTo>
                    <a:lnTo>
                      <a:pt x="3053" y="815"/>
                    </a:lnTo>
                    <a:lnTo>
                      <a:pt x="3121" y="802"/>
                    </a:lnTo>
                    <a:lnTo>
                      <a:pt x="3188" y="787"/>
                    </a:lnTo>
                    <a:lnTo>
                      <a:pt x="3252" y="765"/>
                    </a:lnTo>
                    <a:lnTo>
                      <a:pt x="3313" y="741"/>
                    </a:lnTo>
                    <a:lnTo>
                      <a:pt x="3387" y="705"/>
                    </a:lnTo>
                    <a:lnTo>
                      <a:pt x="3463" y="667"/>
                    </a:lnTo>
                    <a:lnTo>
                      <a:pt x="3537" y="627"/>
                    </a:lnTo>
                    <a:lnTo>
                      <a:pt x="3611" y="587"/>
                    </a:lnTo>
                    <a:lnTo>
                      <a:pt x="3683" y="546"/>
                    </a:lnTo>
                    <a:lnTo>
                      <a:pt x="3756" y="505"/>
                    </a:lnTo>
                    <a:lnTo>
                      <a:pt x="3828" y="467"/>
                    </a:lnTo>
                    <a:lnTo>
                      <a:pt x="3898" y="430"/>
                    </a:lnTo>
                    <a:lnTo>
                      <a:pt x="3967" y="395"/>
                    </a:lnTo>
                    <a:lnTo>
                      <a:pt x="4036" y="364"/>
                    </a:lnTo>
                    <a:lnTo>
                      <a:pt x="4101" y="339"/>
                    </a:lnTo>
                    <a:lnTo>
                      <a:pt x="4165" y="319"/>
                    </a:lnTo>
                    <a:lnTo>
                      <a:pt x="4228" y="304"/>
                    </a:lnTo>
                    <a:lnTo>
                      <a:pt x="4287" y="296"/>
                    </a:lnTo>
                    <a:lnTo>
                      <a:pt x="4320" y="296"/>
                    </a:lnTo>
                    <a:lnTo>
                      <a:pt x="4356" y="299"/>
                    </a:lnTo>
                    <a:lnTo>
                      <a:pt x="4390" y="304"/>
                    </a:lnTo>
                    <a:lnTo>
                      <a:pt x="4424" y="313"/>
                    </a:lnTo>
                    <a:lnTo>
                      <a:pt x="4458" y="324"/>
                    </a:lnTo>
                    <a:lnTo>
                      <a:pt x="4488" y="339"/>
                    </a:lnTo>
                    <a:lnTo>
                      <a:pt x="4516" y="357"/>
                    </a:lnTo>
                    <a:lnTo>
                      <a:pt x="4542" y="378"/>
                    </a:lnTo>
                    <a:lnTo>
                      <a:pt x="4562" y="403"/>
                    </a:lnTo>
                    <a:lnTo>
                      <a:pt x="4578" y="431"/>
                    </a:lnTo>
                    <a:lnTo>
                      <a:pt x="4587" y="462"/>
                    </a:lnTo>
                    <a:lnTo>
                      <a:pt x="4592" y="498"/>
                    </a:lnTo>
                    <a:lnTo>
                      <a:pt x="4589" y="536"/>
                    </a:lnTo>
                    <a:lnTo>
                      <a:pt x="4583" y="546"/>
                    </a:lnTo>
                    <a:lnTo>
                      <a:pt x="4572" y="562"/>
                    </a:lnTo>
                    <a:lnTo>
                      <a:pt x="4556" y="582"/>
                    </a:lnTo>
                    <a:lnTo>
                      <a:pt x="4533" y="606"/>
                    </a:lnTo>
                    <a:lnTo>
                      <a:pt x="4505" y="633"/>
                    </a:lnTo>
                    <a:lnTo>
                      <a:pt x="4472" y="663"/>
                    </a:lnTo>
                    <a:lnTo>
                      <a:pt x="4434" y="697"/>
                    </a:lnTo>
                    <a:lnTo>
                      <a:pt x="4391" y="732"/>
                    </a:lnTo>
                    <a:lnTo>
                      <a:pt x="4344" y="771"/>
                    </a:lnTo>
                    <a:lnTo>
                      <a:pt x="4293" y="812"/>
                    </a:lnTo>
                    <a:lnTo>
                      <a:pt x="4239" y="853"/>
                    </a:lnTo>
                    <a:lnTo>
                      <a:pt x="4181" y="897"/>
                    </a:lnTo>
                    <a:lnTo>
                      <a:pt x="4118" y="942"/>
                    </a:lnTo>
                    <a:lnTo>
                      <a:pt x="4054" y="987"/>
                    </a:lnTo>
                    <a:lnTo>
                      <a:pt x="3987" y="1033"/>
                    </a:lnTo>
                    <a:lnTo>
                      <a:pt x="3918" y="1078"/>
                    </a:lnTo>
                    <a:lnTo>
                      <a:pt x="3845" y="1124"/>
                    </a:lnTo>
                    <a:lnTo>
                      <a:pt x="3771" y="1168"/>
                    </a:lnTo>
                    <a:lnTo>
                      <a:pt x="3696" y="1212"/>
                    </a:lnTo>
                    <a:lnTo>
                      <a:pt x="3618" y="1254"/>
                    </a:lnTo>
                    <a:lnTo>
                      <a:pt x="3539" y="1296"/>
                    </a:lnTo>
                    <a:lnTo>
                      <a:pt x="3461" y="1334"/>
                    </a:lnTo>
                    <a:lnTo>
                      <a:pt x="3382" y="1372"/>
                    </a:lnTo>
                    <a:lnTo>
                      <a:pt x="3301" y="1407"/>
                    </a:lnTo>
                    <a:lnTo>
                      <a:pt x="3221" y="1438"/>
                    </a:lnTo>
                    <a:lnTo>
                      <a:pt x="3141" y="1466"/>
                    </a:lnTo>
                    <a:lnTo>
                      <a:pt x="3104" y="1479"/>
                    </a:lnTo>
                    <a:lnTo>
                      <a:pt x="3072" y="1489"/>
                    </a:lnTo>
                    <a:lnTo>
                      <a:pt x="3039" y="1498"/>
                    </a:lnTo>
                    <a:lnTo>
                      <a:pt x="3008" y="1505"/>
                    </a:lnTo>
                    <a:lnTo>
                      <a:pt x="2975" y="1512"/>
                    </a:lnTo>
                    <a:lnTo>
                      <a:pt x="2939" y="1516"/>
                    </a:lnTo>
                    <a:lnTo>
                      <a:pt x="2900" y="1520"/>
                    </a:lnTo>
                    <a:lnTo>
                      <a:pt x="2854" y="1525"/>
                    </a:lnTo>
                    <a:lnTo>
                      <a:pt x="2800" y="1529"/>
                    </a:lnTo>
                    <a:lnTo>
                      <a:pt x="2737" y="1532"/>
                    </a:lnTo>
                    <a:lnTo>
                      <a:pt x="2654" y="1536"/>
                    </a:lnTo>
                    <a:lnTo>
                      <a:pt x="2577" y="1540"/>
                    </a:lnTo>
                    <a:lnTo>
                      <a:pt x="2508" y="1545"/>
                    </a:lnTo>
                    <a:lnTo>
                      <a:pt x="2446" y="1549"/>
                    </a:lnTo>
                    <a:lnTo>
                      <a:pt x="2388" y="1552"/>
                    </a:lnTo>
                    <a:lnTo>
                      <a:pt x="2335" y="1555"/>
                    </a:lnTo>
                    <a:lnTo>
                      <a:pt x="2284" y="1557"/>
                    </a:lnTo>
                    <a:lnTo>
                      <a:pt x="2235" y="1559"/>
                    </a:lnTo>
                    <a:lnTo>
                      <a:pt x="2187" y="1562"/>
                    </a:lnTo>
                    <a:lnTo>
                      <a:pt x="2139" y="1563"/>
                    </a:lnTo>
                    <a:lnTo>
                      <a:pt x="2089" y="1565"/>
                    </a:lnTo>
                    <a:lnTo>
                      <a:pt x="2036" y="1566"/>
                    </a:lnTo>
                    <a:lnTo>
                      <a:pt x="1979" y="1566"/>
                    </a:lnTo>
                    <a:lnTo>
                      <a:pt x="1920" y="1567"/>
                    </a:lnTo>
                    <a:lnTo>
                      <a:pt x="1853" y="1567"/>
                    </a:lnTo>
                    <a:lnTo>
                      <a:pt x="1779" y="1569"/>
                    </a:lnTo>
                    <a:lnTo>
                      <a:pt x="1696" y="1569"/>
                    </a:lnTo>
                    <a:lnTo>
                      <a:pt x="1607" y="1569"/>
                    </a:lnTo>
                    <a:lnTo>
                      <a:pt x="1574" y="1572"/>
                    </a:lnTo>
                    <a:lnTo>
                      <a:pt x="1539" y="1579"/>
                    </a:lnTo>
                    <a:lnTo>
                      <a:pt x="1500" y="1590"/>
                    </a:lnTo>
                    <a:lnTo>
                      <a:pt x="1462" y="1607"/>
                    </a:lnTo>
                    <a:lnTo>
                      <a:pt x="1421" y="1626"/>
                    </a:lnTo>
                    <a:lnTo>
                      <a:pt x="1379" y="1648"/>
                    </a:lnTo>
                    <a:lnTo>
                      <a:pt x="1337" y="1674"/>
                    </a:lnTo>
                    <a:lnTo>
                      <a:pt x="1294" y="1701"/>
                    </a:lnTo>
                    <a:lnTo>
                      <a:pt x="1251" y="1729"/>
                    </a:lnTo>
                    <a:lnTo>
                      <a:pt x="1210" y="1761"/>
                    </a:lnTo>
                    <a:lnTo>
                      <a:pt x="1167" y="1792"/>
                    </a:lnTo>
                    <a:lnTo>
                      <a:pt x="1126" y="1823"/>
                    </a:lnTo>
                    <a:lnTo>
                      <a:pt x="1088" y="1856"/>
                    </a:lnTo>
                    <a:lnTo>
                      <a:pt x="1049" y="1887"/>
                    </a:lnTo>
                    <a:lnTo>
                      <a:pt x="1014" y="1917"/>
                    </a:lnTo>
                    <a:lnTo>
                      <a:pt x="980" y="1947"/>
                    </a:lnTo>
                    <a:lnTo>
                      <a:pt x="948" y="1974"/>
                    </a:lnTo>
                    <a:lnTo>
                      <a:pt x="921" y="2000"/>
                    </a:lnTo>
                    <a:lnTo>
                      <a:pt x="897" y="2022"/>
                    </a:lnTo>
                    <a:lnTo>
                      <a:pt x="876" y="2041"/>
                    </a:lnTo>
                    <a:lnTo>
                      <a:pt x="859" y="2057"/>
                    </a:lnTo>
                    <a:lnTo>
                      <a:pt x="846" y="2069"/>
                    </a:lnTo>
                    <a:lnTo>
                      <a:pt x="839" y="2077"/>
                    </a:lnTo>
                    <a:lnTo>
                      <a:pt x="836" y="2079"/>
                    </a:lnTo>
                    <a:lnTo>
                      <a:pt x="0" y="1269"/>
                    </a:lnTo>
                    <a:lnTo>
                      <a:pt x="1" y="1264"/>
                    </a:lnTo>
                    <a:lnTo>
                      <a:pt x="7" y="1256"/>
                    </a:lnTo>
                    <a:lnTo>
                      <a:pt x="17" y="1240"/>
                    </a:lnTo>
                    <a:lnTo>
                      <a:pt x="31" y="1220"/>
                    </a:lnTo>
                    <a:lnTo>
                      <a:pt x="47" y="1195"/>
                    </a:lnTo>
                    <a:lnTo>
                      <a:pt x="67" y="1165"/>
                    </a:lnTo>
                    <a:lnTo>
                      <a:pt x="90" y="1131"/>
                    </a:lnTo>
                    <a:lnTo>
                      <a:pt x="115" y="1094"/>
                    </a:lnTo>
                    <a:lnTo>
                      <a:pt x="142" y="1054"/>
                    </a:lnTo>
                    <a:lnTo>
                      <a:pt x="172" y="1010"/>
                    </a:lnTo>
                    <a:lnTo>
                      <a:pt x="205" y="966"/>
                    </a:lnTo>
                    <a:lnTo>
                      <a:pt x="239" y="917"/>
                    </a:lnTo>
                    <a:lnTo>
                      <a:pt x="274" y="869"/>
                    </a:lnTo>
                    <a:lnTo>
                      <a:pt x="313" y="821"/>
                    </a:lnTo>
                    <a:lnTo>
                      <a:pt x="351" y="771"/>
                    </a:lnTo>
                    <a:lnTo>
                      <a:pt x="391" y="720"/>
                    </a:lnTo>
                    <a:lnTo>
                      <a:pt x="431" y="671"/>
                    </a:lnTo>
                    <a:lnTo>
                      <a:pt x="472" y="622"/>
                    </a:lnTo>
                    <a:lnTo>
                      <a:pt x="513" y="575"/>
                    </a:lnTo>
                    <a:lnTo>
                      <a:pt x="556" y="529"/>
                    </a:lnTo>
                    <a:lnTo>
                      <a:pt x="597" y="485"/>
                    </a:lnTo>
                    <a:lnTo>
                      <a:pt x="640" y="444"/>
                    </a:lnTo>
                    <a:lnTo>
                      <a:pt x="681" y="405"/>
                    </a:lnTo>
                    <a:lnTo>
                      <a:pt x="722" y="371"/>
                    </a:lnTo>
                    <a:lnTo>
                      <a:pt x="762" y="340"/>
                    </a:lnTo>
                    <a:lnTo>
                      <a:pt x="802" y="314"/>
                    </a:lnTo>
                    <a:lnTo>
                      <a:pt x="840" y="293"/>
                    </a:lnTo>
                    <a:lnTo>
                      <a:pt x="877" y="276"/>
                    </a:lnTo>
                    <a:lnTo>
                      <a:pt x="931" y="259"/>
                    </a:lnTo>
                    <a:lnTo>
                      <a:pt x="994" y="243"/>
                    </a:lnTo>
                    <a:lnTo>
                      <a:pt x="1062" y="230"/>
                    </a:lnTo>
                    <a:lnTo>
                      <a:pt x="1136" y="220"/>
                    </a:lnTo>
                    <a:lnTo>
                      <a:pt x="1216" y="213"/>
                    </a:lnTo>
                    <a:lnTo>
                      <a:pt x="1298" y="206"/>
                    </a:lnTo>
                    <a:lnTo>
                      <a:pt x="1385" y="199"/>
                    </a:lnTo>
                    <a:lnTo>
                      <a:pt x="1475" y="195"/>
                    </a:lnTo>
                    <a:lnTo>
                      <a:pt x="1567" y="189"/>
                    </a:lnTo>
                    <a:lnTo>
                      <a:pt x="1660" y="183"/>
                    </a:lnTo>
                    <a:lnTo>
                      <a:pt x="1753" y="176"/>
                    </a:lnTo>
                    <a:lnTo>
                      <a:pt x="1847" y="169"/>
                    </a:lnTo>
                    <a:lnTo>
                      <a:pt x="1940" y="161"/>
                    </a:lnTo>
                    <a:lnTo>
                      <a:pt x="2031" y="149"/>
                    </a:lnTo>
                    <a:lnTo>
                      <a:pt x="2136" y="134"/>
                    </a:lnTo>
                    <a:lnTo>
                      <a:pt x="2233" y="119"/>
                    </a:lnTo>
                    <a:lnTo>
                      <a:pt x="2319" y="105"/>
                    </a:lnTo>
                    <a:lnTo>
                      <a:pt x="2399" y="91"/>
                    </a:lnTo>
                    <a:lnTo>
                      <a:pt x="2473" y="78"/>
                    </a:lnTo>
                    <a:lnTo>
                      <a:pt x="2540" y="65"/>
                    </a:lnTo>
                    <a:lnTo>
                      <a:pt x="2602" y="54"/>
                    </a:lnTo>
                    <a:lnTo>
                      <a:pt x="2659" y="43"/>
                    </a:lnTo>
                    <a:lnTo>
                      <a:pt x="2715" y="33"/>
                    </a:lnTo>
                    <a:lnTo>
                      <a:pt x="2766" y="24"/>
                    </a:lnTo>
                    <a:lnTo>
                      <a:pt x="2817" y="17"/>
                    </a:lnTo>
                    <a:lnTo>
                      <a:pt x="2868" y="10"/>
                    </a:lnTo>
                    <a:lnTo>
                      <a:pt x="2918" y="6"/>
                    </a:lnTo>
                    <a:lnTo>
                      <a:pt x="2971" y="3"/>
                    </a:lnTo>
                    <a:lnTo>
                      <a:pt x="30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11" name="Freeform 15">
                <a:extLst>
                  <a:ext uri="{FF2B5EF4-FFF2-40B4-BE49-F238E27FC236}">
                    <a16:creationId xmlns:a16="http://schemas.microsoft.com/office/drawing/2014/main" id="{CBE98BFF-4296-164D-8E4C-FACC36E49132}"/>
                  </a:ext>
                </a:extLst>
              </p:cNvPr>
              <p:cNvSpPr>
                <a:spLocks noEditPoints="1"/>
              </p:cNvSpPr>
              <p:nvPr/>
            </p:nvSpPr>
            <p:spPr bwMode="auto">
              <a:xfrm>
                <a:off x="4691782" y="1716862"/>
                <a:ext cx="2374900" cy="1843088"/>
              </a:xfrm>
              <a:custGeom>
                <a:avLst/>
                <a:gdLst>
                  <a:gd name="T0" fmla="*/ 532 w 2992"/>
                  <a:gd name="T1" fmla="*/ 1757 h 2321"/>
                  <a:gd name="T2" fmla="*/ 161 w 2992"/>
                  <a:gd name="T3" fmla="*/ 1860 h 2321"/>
                  <a:gd name="T4" fmla="*/ 411 w 2992"/>
                  <a:gd name="T5" fmla="*/ 2045 h 2321"/>
                  <a:gd name="T6" fmla="*/ 789 w 2992"/>
                  <a:gd name="T7" fmla="*/ 2002 h 2321"/>
                  <a:gd name="T8" fmla="*/ 1145 w 2992"/>
                  <a:gd name="T9" fmla="*/ 2039 h 2321"/>
                  <a:gd name="T10" fmla="*/ 1496 w 2992"/>
                  <a:gd name="T11" fmla="*/ 2151 h 2321"/>
                  <a:gd name="T12" fmla="*/ 1849 w 2992"/>
                  <a:gd name="T13" fmla="*/ 2039 h 2321"/>
                  <a:gd name="T14" fmla="*/ 2204 w 2992"/>
                  <a:gd name="T15" fmla="*/ 2002 h 2321"/>
                  <a:gd name="T16" fmla="*/ 2583 w 2992"/>
                  <a:gd name="T17" fmla="*/ 2045 h 2321"/>
                  <a:gd name="T18" fmla="*/ 2831 w 2992"/>
                  <a:gd name="T19" fmla="*/ 1860 h 2321"/>
                  <a:gd name="T20" fmla="*/ 2460 w 2992"/>
                  <a:gd name="T21" fmla="*/ 1757 h 2321"/>
                  <a:gd name="T22" fmla="*/ 2095 w 2992"/>
                  <a:gd name="T23" fmla="*/ 1742 h 2321"/>
                  <a:gd name="T24" fmla="*/ 1745 w 2992"/>
                  <a:gd name="T25" fmla="*/ 1807 h 2321"/>
                  <a:gd name="T26" fmla="*/ 1496 w 2992"/>
                  <a:gd name="T27" fmla="*/ 1897 h 2321"/>
                  <a:gd name="T28" fmla="*/ 1249 w 2992"/>
                  <a:gd name="T29" fmla="*/ 1807 h 2321"/>
                  <a:gd name="T30" fmla="*/ 897 w 2992"/>
                  <a:gd name="T31" fmla="*/ 1742 h 2321"/>
                  <a:gd name="T32" fmla="*/ 910 w 2992"/>
                  <a:gd name="T33" fmla="*/ 5 h 2321"/>
                  <a:gd name="T34" fmla="*/ 1298 w 2992"/>
                  <a:gd name="T35" fmla="*/ 81 h 2321"/>
                  <a:gd name="T36" fmla="*/ 1431 w 2992"/>
                  <a:gd name="T37" fmla="*/ 1132 h 2321"/>
                  <a:gd name="T38" fmla="*/ 1475 w 2992"/>
                  <a:gd name="T39" fmla="*/ 1176 h 2321"/>
                  <a:gd name="T40" fmla="*/ 1537 w 2992"/>
                  <a:gd name="T41" fmla="*/ 1166 h 2321"/>
                  <a:gd name="T42" fmla="*/ 1567 w 2992"/>
                  <a:gd name="T43" fmla="*/ 1110 h 2321"/>
                  <a:gd name="T44" fmla="*/ 1823 w 2992"/>
                  <a:gd name="T45" fmla="*/ 45 h 2321"/>
                  <a:gd name="T46" fmla="*/ 2213 w 2992"/>
                  <a:gd name="T47" fmla="*/ 0 h 2321"/>
                  <a:gd name="T48" fmla="*/ 2581 w 2992"/>
                  <a:gd name="T49" fmla="*/ 41 h 2321"/>
                  <a:gd name="T50" fmla="*/ 2945 w 2992"/>
                  <a:gd name="T51" fmla="*/ 163 h 2321"/>
                  <a:gd name="T52" fmla="*/ 2964 w 2992"/>
                  <a:gd name="T53" fmla="*/ 175 h 2321"/>
                  <a:gd name="T54" fmla="*/ 2989 w 2992"/>
                  <a:gd name="T55" fmla="*/ 216 h 2321"/>
                  <a:gd name="T56" fmla="*/ 2991 w 2992"/>
                  <a:gd name="T57" fmla="*/ 2260 h 2321"/>
                  <a:gd name="T58" fmla="*/ 2955 w 2992"/>
                  <a:gd name="T59" fmla="*/ 2306 h 2321"/>
                  <a:gd name="T60" fmla="*/ 2895 w 2992"/>
                  <a:gd name="T61" fmla="*/ 2318 h 2321"/>
                  <a:gd name="T62" fmla="*/ 2634 w 2992"/>
                  <a:gd name="T63" fmla="*/ 2224 h 2321"/>
                  <a:gd name="T64" fmla="*/ 2265 w 2992"/>
                  <a:gd name="T65" fmla="*/ 2163 h 2321"/>
                  <a:gd name="T66" fmla="*/ 1897 w 2992"/>
                  <a:gd name="T67" fmla="*/ 2193 h 2321"/>
                  <a:gd name="T68" fmla="*/ 1530 w 2992"/>
                  <a:gd name="T69" fmla="*/ 2314 h 2321"/>
                  <a:gd name="T70" fmla="*/ 1463 w 2992"/>
                  <a:gd name="T71" fmla="*/ 2314 h 2321"/>
                  <a:gd name="T72" fmla="*/ 1097 w 2992"/>
                  <a:gd name="T73" fmla="*/ 2193 h 2321"/>
                  <a:gd name="T74" fmla="*/ 727 w 2992"/>
                  <a:gd name="T75" fmla="*/ 2163 h 2321"/>
                  <a:gd name="T76" fmla="*/ 359 w 2992"/>
                  <a:gd name="T77" fmla="*/ 2224 h 2321"/>
                  <a:gd name="T78" fmla="*/ 95 w 2992"/>
                  <a:gd name="T79" fmla="*/ 2319 h 2321"/>
                  <a:gd name="T80" fmla="*/ 37 w 2992"/>
                  <a:gd name="T81" fmla="*/ 2306 h 2321"/>
                  <a:gd name="T82" fmla="*/ 3 w 2992"/>
                  <a:gd name="T83" fmla="*/ 2260 h 2321"/>
                  <a:gd name="T84" fmla="*/ 3 w 2992"/>
                  <a:gd name="T85" fmla="*/ 217 h 2321"/>
                  <a:gd name="T86" fmla="*/ 29 w 2992"/>
                  <a:gd name="T87" fmla="*/ 176 h 2321"/>
                  <a:gd name="T88" fmla="*/ 49 w 2992"/>
                  <a:gd name="T89" fmla="*/ 163 h 2321"/>
                  <a:gd name="T90" fmla="*/ 413 w 2992"/>
                  <a:gd name="T91" fmla="*/ 41 h 2321"/>
                  <a:gd name="T92" fmla="*/ 781 w 2992"/>
                  <a:gd name="T93" fmla="*/ 0 h 2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92" h="2321">
                    <a:moveTo>
                      <a:pt x="781" y="1738"/>
                    </a:moveTo>
                    <a:lnTo>
                      <a:pt x="657" y="1742"/>
                    </a:lnTo>
                    <a:lnTo>
                      <a:pt x="532" y="1757"/>
                    </a:lnTo>
                    <a:lnTo>
                      <a:pt x="408" y="1782"/>
                    </a:lnTo>
                    <a:lnTo>
                      <a:pt x="285" y="1816"/>
                    </a:lnTo>
                    <a:lnTo>
                      <a:pt x="161" y="1860"/>
                    </a:lnTo>
                    <a:lnTo>
                      <a:pt x="161" y="2119"/>
                    </a:lnTo>
                    <a:lnTo>
                      <a:pt x="286" y="2077"/>
                    </a:lnTo>
                    <a:lnTo>
                      <a:pt x="411" y="2045"/>
                    </a:lnTo>
                    <a:lnTo>
                      <a:pt x="536" y="2021"/>
                    </a:lnTo>
                    <a:lnTo>
                      <a:pt x="663" y="2006"/>
                    </a:lnTo>
                    <a:lnTo>
                      <a:pt x="789" y="2002"/>
                    </a:lnTo>
                    <a:lnTo>
                      <a:pt x="907" y="2006"/>
                    </a:lnTo>
                    <a:lnTo>
                      <a:pt x="1027" y="2019"/>
                    </a:lnTo>
                    <a:lnTo>
                      <a:pt x="1145" y="2039"/>
                    </a:lnTo>
                    <a:lnTo>
                      <a:pt x="1263" y="2069"/>
                    </a:lnTo>
                    <a:lnTo>
                      <a:pt x="1380" y="2106"/>
                    </a:lnTo>
                    <a:lnTo>
                      <a:pt x="1496" y="2151"/>
                    </a:lnTo>
                    <a:lnTo>
                      <a:pt x="1613" y="2106"/>
                    </a:lnTo>
                    <a:lnTo>
                      <a:pt x="1731" y="2069"/>
                    </a:lnTo>
                    <a:lnTo>
                      <a:pt x="1849" y="2039"/>
                    </a:lnTo>
                    <a:lnTo>
                      <a:pt x="1967" y="2019"/>
                    </a:lnTo>
                    <a:lnTo>
                      <a:pt x="2085" y="2006"/>
                    </a:lnTo>
                    <a:lnTo>
                      <a:pt x="2204" y="2002"/>
                    </a:lnTo>
                    <a:lnTo>
                      <a:pt x="2331" y="2006"/>
                    </a:lnTo>
                    <a:lnTo>
                      <a:pt x="2456" y="2021"/>
                    </a:lnTo>
                    <a:lnTo>
                      <a:pt x="2583" y="2045"/>
                    </a:lnTo>
                    <a:lnTo>
                      <a:pt x="2708" y="2077"/>
                    </a:lnTo>
                    <a:lnTo>
                      <a:pt x="2831" y="2119"/>
                    </a:lnTo>
                    <a:lnTo>
                      <a:pt x="2831" y="1860"/>
                    </a:lnTo>
                    <a:lnTo>
                      <a:pt x="2709" y="1816"/>
                    </a:lnTo>
                    <a:lnTo>
                      <a:pt x="2585" y="1782"/>
                    </a:lnTo>
                    <a:lnTo>
                      <a:pt x="2460" y="1757"/>
                    </a:lnTo>
                    <a:lnTo>
                      <a:pt x="2337" y="1742"/>
                    </a:lnTo>
                    <a:lnTo>
                      <a:pt x="2213" y="1738"/>
                    </a:lnTo>
                    <a:lnTo>
                      <a:pt x="2095" y="1742"/>
                    </a:lnTo>
                    <a:lnTo>
                      <a:pt x="1978" y="1755"/>
                    </a:lnTo>
                    <a:lnTo>
                      <a:pt x="1862" y="1776"/>
                    </a:lnTo>
                    <a:lnTo>
                      <a:pt x="1745" y="1807"/>
                    </a:lnTo>
                    <a:lnTo>
                      <a:pt x="1628" y="1846"/>
                    </a:lnTo>
                    <a:lnTo>
                      <a:pt x="1513" y="1893"/>
                    </a:lnTo>
                    <a:lnTo>
                      <a:pt x="1496" y="1897"/>
                    </a:lnTo>
                    <a:lnTo>
                      <a:pt x="1481" y="1893"/>
                    </a:lnTo>
                    <a:lnTo>
                      <a:pt x="1365" y="1846"/>
                    </a:lnTo>
                    <a:lnTo>
                      <a:pt x="1249" y="1807"/>
                    </a:lnTo>
                    <a:lnTo>
                      <a:pt x="1132" y="1776"/>
                    </a:lnTo>
                    <a:lnTo>
                      <a:pt x="1016" y="1755"/>
                    </a:lnTo>
                    <a:lnTo>
                      <a:pt x="897" y="1742"/>
                    </a:lnTo>
                    <a:lnTo>
                      <a:pt x="781" y="1738"/>
                    </a:lnTo>
                    <a:close/>
                    <a:moveTo>
                      <a:pt x="781" y="0"/>
                    </a:moveTo>
                    <a:lnTo>
                      <a:pt x="910" y="5"/>
                    </a:lnTo>
                    <a:lnTo>
                      <a:pt x="1041" y="21"/>
                    </a:lnTo>
                    <a:lnTo>
                      <a:pt x="1169" y="45"/>
                    </a:lnTo>
                    <a:lnTo>
                      <a:pt x="1298" y="81"/>
                    </a:lnTo>
                    <a:lnTo>
                      <a:pt x="1426" y="126"/>
                    </a:lnTo>
                    <a:lnTo>
                      <a:pt x="1426" y="1110"/>
                    </a:lnTo>
                    <a:lnTo>
                      <a:pt x="1431" y="1132"/>
                    </a:lnTo>
                    <a:lnTo>
                      <a:pt x="1441" y="1152"/>
                    </a:lnTo>
                    <a:lnTo>
                      <a:pt x="1455" y="1166"/>
                    </a:lnTo>
                    <a:lnTo>
                      <a:pt x="1475" y="1176"/>
                    </a:lnTo>
                    <a:lnTo>
                      <a:pt x="1496" y="1180"/>
                    </a:lnTo>
                    <a:lnTo>
                      <a:pt x="1519" y="1176"/>
                    </a:lnTo>
                    <a:lnTo>
                      <a:pt x="1537" y="1166"/>
                    </a:lnTo>
                    <a:lnTo>
                      <a:pt x="1553" y="1152"/>
                    </a:lnTo>
                    <a:lnTo>
                      <a:pt x="1563" y="1132"/>
                    </a:lnTo>
                    <a:lnTo>
                      <a:pt x="1567" y="1110"/>
                    </a:lnTo>
                    <a:lnTo>
                      <a:pt x="1567" y="126"/>
                    </a:lnTo>
                    <a:lnTo>
                      <a:pt x="1695" y="81"/>
                    </a:lnTo>
                    <a:lnTo>
                      <a:pt x="1823" y="45"/>
                    </a:lnTo>
                    <a:lnTo>
                      <a:pt x="1953" y="21"/>
                    </a:lnTo>
                    <a:lnTo>
                      <a:pt x="2082" y="5"/>
                    </a:lnTo>
                    <a:lnTo>
                      <a:pt x="2213" y="0"/>
                    </a:lnTo>
                    <a:lnTo>
                      <a:pt x="2335" y="4"/>
                    </a:lnTo>
                    <a:lnTo>
                      <a:pt x="2457" y="18"/>
                    </a:lnTo>
                    <a:lnTo>
                      <a:pt x="2581" y="41"/>
                    </a:lnTo>
                    <a:lnTo>
                      <a:pt x="2702" y="72"/>
                    </a:lnTo>
                    <a:lnTo>
                      <a:pt x="2824" y="113"/>
                    </a:lnTo>
                    <a:lnTo>
                      <a:pt x="2945" y="163"/>
                    </a:lnTo>
                    <a:lnTo>
                      <a:pt x="2948" y="165"/>
                    </a:lnTo>
                    <a:lnTo>
                      <a:pt x="2955" y="167"/>
                    </a:lnTo>
                    <a:lnTo>
                      <a:pt x="2964" y="175"/>
                    </a:lnTo>
                    <a:lnTo>
                      <a:pt x="2974" y="184"/>
                    </a:lnTo>
                    <a:lnTo>
                      <a:pt x="2984" y="197"/>
                    </a:lnTo>
                    <a:lnTo>
                      <a:pt x="2989" y="216"/>
                    </a:lnTo>
                    <a:lnTo>
                      <a:pt x="2992" y="237"/>
                    </a:lnTo>
                    <a:lnTo>
                      <a:pt x="2992" y="2240"/>
                    </a:lnTo>
                    <a:lnTo>
                      <a:pt x="2991" y="2260"/>
                    </a:lnTo>
                    <a:lnTo>
                      <a:pt x="2982" y="2278"/>
                    </a:lnTo>
                    <a:lnTo>
                      <a:pt x="2971" y="2294"/>
                    </a:lnTo>
                    <a:lnTo>
                      <a:pt x="2955" y="2306"/>
                    </a:lnTo>
                    <a:lnTo>
                      <a:pt x="2935" y="2316"/>
                    </a:lnTo>
                    <a:lnTo>
                      <a:pt x="2912" y="2321"/>
                    </a:lnTo>
                    <a:lnTo>
                      <a:pt x="2895" y="2318"/>
                    </a:lnTo>
                    <a:lnTo>
                      <a:pt x="2880" y="2314"/>
                    </a:lnTo>
                    <a:lnTo>
                      <a:pt x="2757" y="2264"/>
                    </a:lnTo>
                    <a:lnTo>
                      <a:pt x="2634" y="2224"/>
                    </a:lnTo>
                    <a:lnTo>
                      <a:pt x="2511" y="2193"/>
                    </a:lnTo>
                    <a:lnTo>
                      <a:pt x="2389" y="2173"/>
                    </a:lnTo>
                    <a:lnTo>
                      <a:pt x="2265" y="2163"/>
                    </a:lnTo>
                    <a:lnTo>
                      <a:pt x="2143" y="2163"/>
                    </a:lnTo>
                    <a:lnTo>
                      <a:pt x="2019" y="2173"/>
                    </a:lnTo>
                    <a:lnTo>
                      <a:pt x="1897" y="2193"/>
                    </a:lnTo>
                    <a:lnTo>
                      <a:pt x="1775" y="2224"/>
                    </a:lnTo>
                    <a:lnTo>
                      <a:pt x="1653" y="2264"/>
                    </a:lnTo>
                    <a:lnTo>
                      <a:pt x="1530" y="2314"/>
                    </a:lnTo>
                    <a:lnTo>
                      <a:pt x="1508" y="2319"/>
                    </a:lnTo>
                    <a:lnTo>
                      <a:pt x="1485" y="2319"/>
                    </a:lnTo>
                    <a:lnTo>
                      <a:pt x="1463" y="2314"/>
                    </a:lnTo>
                    <a:lnTo>
                      <a:pt x="1341" y="2264"/>
                    </a:lnTo>
                    <a:lnTo>
                      <a:pt x="1219" y="2224"/>
                    </a:lnTo>
                    <a:lnTo>
                      <a:pt x="1097" y="2193"/>
                    </a:lnTo>
                    <a:lnTo>
                      <a:pt x="973" y="2173"/>
                    </a:lnTo>
                    <a:lnTo>
                      <a:pt x="851" y="2163"/>
                    </a:lnTo>
                    <a:lnTo>
                      <a:pt x="727" y="2163"/>
                    </a:lnTo>
                    <a:lnTo>
                      <a:pt x="605" y="2173"/>
                    </a:lnTo>
                    <a:lnTo>
                      <a:pt x="481" y="2193"/>
                    </a:lnTo>
                    <a:lnTo>
                      <a:pt x="359" y="2224"/>
                    </a:lnTo>
                    <a:lnTo>
                      <a:pt x="236" y="2264"/>
                    </a:lnTo>
                    <a:lnTo>
                      <a:pt x="114" y="2314"/>
                    </a:lnTo>
                    <a:lnTo>
                      <a:pt x="95" y="2319"/>
                    </a:lnTo>
                    <a:lnTo>
                      <a:pt x="76" y="2319"/>
                    </a:lnTo>
                    <a:lnTo>
                      <a:pt x="56" y="2316"/>
                    </a:lnTo>
                    <a:lnTo>
                      <a:pt x="37" y="2306"/>
                    </a:lnTo>
                    <a:lnTo>
                      <a:pt x="22" y="2294"/>
                    </a:lnTo>
                    <a:lnTo>
                      <a:pt x="10" y="2278"/>
                    </a:lnTo>
                    <a:lnTo>
                      <a:pt x="3" y="2260"/>
                    </a:lnTo>
                    <a:lnTo>
                      <a:pt x="0" y="2240"/>
                    </a:lnTo>
                    <a:lnTo>
                      <a:pt x="0" y="237"/>
                    </a:lnTo>
                    <a:lnTo>
                      <a:pt x="3" y="217"/>
                    </a:lnTo>
                    <a:lnTo>
                      <a:pt x="10" y="200"/>
                    </a:lnTo>
                    <a:lnTo>
                      <a:pt x="19" y="187"/>
                    </a:lnTo>
                    <a:lnTo>
                      <a:pt x="29" y="176"/>
                    </a:lnTo>
                    <a:lnTo>
                      <a:pt x="39" y="169"/>
                    </a:lnTo>
                    <a:lnTo>
                      <a:pt x="46" y="165"/>
                    </a:lnTo>
                    <a:lnTo>
                      <a:pt x="49" y="163"/>
                    </a:lnTo>
                    <a:lnTo>
                      <a:pt x="169" y="113"/>
                    </a:lnTo>
                    <a:lnTo>
                      <a:pt x="290" y="72"/>
                    </a:lnTo>
                    <a:lnTo>
                      <a:pt x="413" y="41"/>
                    </a:lnTo>
                    <a:lnTo>
                      <a:pt x="535" y="18"/>
                    </a:lnTo>
                    <a:lnTo>
                      <a:pt x="659" y="4"/>
                    </a:lnTo>
                    <a:lnTo>
                      <a:pt x="7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grpSp>
      </p:grpSp>
      <p:grpSp>
        <p:nvGrpSpPr>
          <p:cNvPr id="55" name="Group 54">
            <a:extLst>
              <a:ext uri="{FF2B5EF4-FFF2-40B4-BE49-F238E27FC236}">
                <a16:creationId xmlns:a16="http://schemas.microsoft.com/office/drawing/2014/main" id="{EEBB5E04-FE95-D94C-A546-F165BC1984BD}"/>
              </a:ext>
            </a:extLst>
          </p:cNvPr>
          <p:cNvGrpSpPr/>
          <p:nvPr/>
        </p:nvGrpSpPr>
        <p:grpSpPr>
          <a:xfrm>
            <a:off x="398982" y="2596822"/>
            <a:ext cx="4989142" cy="914400"/>
            <a:chOff x="6027726" y="1727286"/>
            <a:chExt cx="4989142" cy="914400"/>
          </a:xfrm>
        </p:grpSpPr>
        <p:sp>
          <p:nvSpPr>
            <p:cNvPr id="56" name="Rectangle 55">
              <a:extLst>
                <a:ext uri="{FF2B5EF4-FFF2-40B4-BE49-F238E27FC236}">
                  <a16:creationId xmlns:a16="http://schemas.microsoft.com/office/drawing/2014/main" id="{727A5F08-66E0-9C41-8A4D-689389084870}"/>
                </a:ext>
              </a:extLst>
            </p:cNvPr>
            <p:cNvSpPr/>
            <p:nvPr/>
          </p:nvSpPr>
          <p:spPr>
            <a:xfrm>
              <a:off x="7214901" y="1830543"/>
              <a:ext cx="3801967" cy="400110"/>
            </a:xfrm>
            <a:prstGeom prst="rect">
              <a:avLst/>
            </a:prstGeom>
          </p:spPr>
          <p:txBody>
            <a:bodyPr wrap="square">
              <a:spAutoFit/>
            </a:bodyPr>
            <a:lstStyle/>
            <a:p>
              <a:r>
                <a:rPr lang="en-US" sz="2000" dirty="0">
                  <a:solidFill>
                    <a:schemeClr val="tx1">
                      <a:lumMod val="75000"/>
                      <a:lumOff val="25000"/>
                    </a:schemeClr>
                  </a:solidFill>
                  <a:latin typeface="Arial" panose="020B0604020202020204" pitchFamily="34" charset="0"/>
                  <a:cs typeface="Arial" panose="020B0604020202020204" pitchFamily="34" charset="0"/>
                </a:rPr>
                <a:t>Network Packet Sniffing</a:t>
              </a:r>
            </a:p>
          </p:txBody>
        </p:sp>
        <p:grpSp>
          <p:nvGrpSpPr>
            <p:cNvPr id="57" name="Group 56">
              <a:extLst>
                <a:ext uri="{FF2B5EF4-FFF2-40B4-BE49-F238E27FC236}">
                  <a16:creationId xmlns:a16="http://schemas.microsoft.com/office/drawing/2014/main" id="{7D68B24A-FDB4-0A48-B6AA-3694AF90B46B}"/>
                </a:ext>
              </a:extLst>
            </p:cNvPr>
            <p:cNvGrpSpPr/>
            <p:nvPr/>
          </p:nvGrpSpPr>
          <p:grpSpPr>
            <a:xfrm>
              <a:off x="6027726" y="1727286"/>
              <a:ext cx="914400" cy="914400"/>
              <a:chOff x="6027726" y="1727286"/>
              <a:chExt cx="914400" cy="914400"/>
            </a:xfrm>
          </p:grpSpPr>
          <p:sp>
            <p:nvSpPr>
              <p:cNvPr id="58" name="Oval 57">
                <a:extLst>
                  <a:ext uri="{FF2B5EF4-FFF2-40B4-BE49-F238E27FC236}">
                    <a16:creationId xmlns:a16="http://schemas.microsoft.com/office/drawing/2014/main" id="{B3E5AC23-220D-8C4C-A08C-EC1CFF770626}"/>
                  </a:ext>
                </a:extLst>
              </p:cNvPr>
              <p:cNvSpPr/>
              <p:nvPr/>
            </p:nvSpPr>
            <p:spPr>
              <a:xfrm>
                <a:off x="6027726" y="1727286"/>
                <a:ext cx="914400" cy="914400"/>
              </a:xfrm>
              <a:prstGeom prst="ellipse">
                <a:avLst/>
              </a:prstGeom>
              <a:solidFill>
                <a:schemeClr val="accent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4">
                <a:extLst>
                  <a:ext uri="{FF2B5EF4-FFF2-40B4-BE49-F238E27FC236}">
                    <a16:creationId xmlns:a16="http://schemas.microsoft.com/office/drawing/2014/main" id="{4BD89423-6E96-6A45-8CC1-875A5AE57BF7}"/>
                  </a:ext>
                </a:extLst>
              </p:cNvPr>
              <p:cNvGrpSpPr>
                <a:grpSpLocks noChangeAspect="1"/>
              </p:cNvGrpSpPr>
              <p:nvPr/>
            </p:nvGrpSpPr>
            <p:grpSpPr bwMode="auto">
              <a:xfrm>
                <a:off x="6210145" y="1910166"/>
                <a:ext cx="549562" cy="548640"/>
                <a:chOff x="3243" y="1561"/>
                <a:chExt cx="1193" cy="1191"/>
              </a:xfrm>
              <a:solidFill>
                <a:schemeClr val="bg1"/>
              </a:solidFill>
            </p:grpSpPr>
            <p:sp>
              <p:nvSpPr>
                <p:cNvPr id="60" name="Freeform 6">
                  <a:extLst>
                    <a:ext uri="{FF2B5EF4-FFF2-40B4-BE49-F238E27FC236}">
                      <a16:creationId xmlns:a16="http://schemas.microsoft.com/office/drawing/2014/main" id="{098E8767-7841-3741-89FF-6D4839557727}"/>
                    </a:ext>
                  </a:extLst>
                </p:cNvPr>
                <p:cNvSpPr>
                  <a:spLocks noEditPoints="1"/>
                </p:cNvSpPr>
                <p:nvPr/>
              </p:nvSpPr>
              <p:spPr bwMode="auto">
                <a:xfrm>
                  <a:off x="3243" y="1561"/>
                  <a:ext cx="1193" cy="1191"/>
                </a:xfrm>
                <a:custGeom>
                  <a:avLst/>
                  <a:gdLst>
                    <a:gd name="T0" fmla="*/ 1481 w 3579"/>
                    <a:gd name="T1" fmla="*/ 223 h 3573"/>
                    <a:gd name="T2" fmla="*/ 1100 w 3579"/>
                    <a:gd name="T3" fmla="*/ 348 h 3573"/>
                    <a:gd name="T4" fmla="*/ 769 w 3579"/>
                    <a:gd name="T5" fmla="*/ 561 h 3573"/>
                    <a:gd name="T6" fmla="*/ 500 w 3579"/>
                    <a:gd name="T7" fmla="*/ 846 h 3573"/>
                    <a:gd name="T8" fmla="*/ 308 w 3579"/>
                    <a:gd name="T9" fmla="*/ 1189 h 3573"/>
                    <a:gd name="T10" fmla="*/ 205 w 3579"/>
                    <a:gd name="T11" fmla="*/ 1579 h 3573"/>
                    <a:gd name="T12" fmla="*/ 205 w 3579"/>
                    <a:gd name="T13" fmla="*/ 1994 h 3573"/>
                    <a:gd name="T14" fmla="*/ 308 w 3579"/>
                    <a:gd name="T15" fmla="*/ 2384 h 3573"/>
                    <a:gd name="T16" fmla="*/ 500 w 3579"/>
                    <a:gd name="T17" fmla="*/ 2728 h 3573"/>
                    <a:gd name="T18" fmla="*/ 769 w 3579"/>
                    <a:gd name="T19" fmla="*/ 3012 h 3573"/>
                    <a:gd name="T20" fmla="*/ 1100 w 3579"/>
                    <a:gd name="T21" fmla="*/ 3225 h 3573"/>
                    <a:gd name="T22" fmla="*/ 1481 w 3579"/>
                    <a:gd name="T23" fmla="*/ 3352 h 3573"/>
                    <a:gd name="T24" fmla="*/ 1894 w 3579"/>
                    <a:gd name="T25" fmla="*/ 3378 h 3573"/>
                    <a:gd name="T26" fmla="*/ 2294 w 3579"/>
                    <a:gd name="T27" fmla="*/ 3299 h 3573"/>
                    <a:gd name="T28" fmla="*/ 2651 w 3579"/>
                    <a:gd name="T29" fmla="*/ 3129 h 3573"/>
                    <a:gd name="T30" fmla="*/ 2953 w 3579"/>
                    <a:gd name="T31" fmla="*/ 2878 h 3573"/>
                    <a:gd name="T32" fmla="*/ 3184 w 3579"/>
                    <a:gd name="T33" fmla="*/ 2562 h 3573"/>
                    <a:gd name="T34" fmla="*/ 3334 w 3579"/>
                    <a:gd name="T35" fmla="*/ 2194 h 3573"/>
                    <a:gd name="T36" fmla="*/ 3386 w 3579"/>
                    <a:gd name="T37" fmla="*/ 1787 h 3573"/>
                    <a:gd name="T38" fmla="*/ 3334 w 3579"/>
                    <a:gd name="T39" fmla="*/ 1379 h 3573"/>
                    <a:gd name="T40" fmla="*/ 3184 w 3579"/>
                    <a:gd name="T41" fmla="*/ 1012 h 3573"/>
                    <a:gd name="T42" fmla="*/ 2953 w 3579"/>
                    <a:gd name="T43" fmla="*/ 695 h 3573"/>
                    <a:gd name="T44" fmla="*/ 2651 w 3579"/>
                    <a:gd name="T45" fmla="*/ 444 h 3573"/>
                    <a:gd name="T46" fmla="*/ 2294 w 3579"/>
                    <a:gd name="T47" fmla="*/ 274 h 3573"/>
                    <a:gd name="T48" fmla="*/ 1894 w 3579"/>
                    <a:gd name="T49" fmla="*/ 196 h 3573"/>
                    <a:gd name="T50" fmla="*/ 1898 w 3579"/>
                    <a:gd name="T51" fmla="*/ 4 h 3573"/>
                    <a:gd name="T52" fmla="*/ 2314 w 3579"/>
                    <a:gd name="T53" fmla="*/ 79 h 3573"/>
                    <a:gd name="T54" fmla="*/ 2691 w 3579"/>
                    <a:gd name="T55" fmla="*/ 245 h 3573"/>
                    <a:gd name="T56" fmla="*/ 3017 w 3579"/>
                    <a:gd name="T57" fmla="*/ 489 h 3573"/>
                    <a:gd name="T58" fmla="*/ 3279 w 3579"/>
                    <a:gd name="T59" fmla="*/ 799 h 3573"/>
                    <a:gd name="T60" fmla="*/ 3466 w 3579"/>
                    <a:gd name="T61" fmla="*/ 1164 h 3573"/>
                    <a:gd name="T62" fmla="*/ 3566 w 3579"/>
                    <a:gd name="T63" fmla="*/ 1571 h 3573"/>
                    <a:gd name="T64" fmla="*/ 3566 w 3579"/>
                    <a:gd name="T65" fmla="*/ 2002 h 3573"/>
                    <a:gd name="T66" fmla="*/ 3466 w 3579"/>
                    <a:gd name="T67" fmla="*/ 2409 h 3573"/>
                    <a:gd name="T68" fmla="*/ 3279 w 3579"/>
                    <a:gd name="T69" fmla="*/ 2774 h 3573"/>
                    <a:gd name="T70" fmla="*/ 3017 w 3579"/>
                    <a:gd name="T71" fmla="*/ 3084 h 3573"/>
                    <a:gd name="T72" fmla="*/ 2691 w 3579"/>
                    <a:gd name="T73" fmla="*/ 3329 h 3573"/>
                    <a:gd name="T74" fmla="*/ 2314 w 3579"/>
                    <a:gd name="T75" fmla="*/ 3494 h 3573"/>
                    <a:gd name="T76" fmla="*/ 1898 w 3579"/>
                    <a:gd name="T77" fmla="*/ 3570 h 3573"/>
                    <a:gd name="T78" fmla="*/ 1469 w 3579"/>
                    <a:gd name="T79" fmla="*/ 3545 h 3573"/>
                    <a:gd name="T80" fmla="*/ 1070 w 3579"/>
                    <a:gd name="T81" fmla="*/ 3422 h 3573"/>
                    <a:gd name="T82" fmla="*/ 717 w 3579"/>
                    <a:gd name="T83" fmla="*/ 3216 h 3573"/>
                    <a:gd name="T84" fmla="*/ 422 w 3579"/>
                    <a:gd name="T85" fmla="*/ 2937 h 3573"/>
                    <a:gd name="T86" fmla="*/ 196 w 3579"/>
                    <a:gd name="T87" fmla="*/ 2598 h 3573"/>
                    <a:gd name="T88" fmla="*/ 51 w 3579"/>
                    <a:gd name="T89" fmla="*/ 2210 h 3573"/>
                    <a:gd name="T90" fmla="*/ 0 w 3579"/>
                    <a:gd name="T91" fmla="*/ 1787 h 3573"/>
                    <a:gd name="T92" fmla="*/ 51 w 3579"/>
                    <a:gd name="T93" fmla="*/ 1363 h 3573"/>
                    <a:gd name="T94" fmla="*/ 196 w 3579"/>
                    <a:gd name="T95" fmla="*/ 976 h 3573"/>
                    <a:gd name="T96" fmla="*/ 422 w 3579"/>
                    <a:gd name="T97" fmla="*/ 636 h 3573"/>
                    <a:gd name="T98" fmla="*/ 717 w 3579"/>
                    <a:gd name="T99" fmla="*/ 358 h 3573"/>
                    <a:gd name="T100" fmla="*/ 1070 w 3579"/>
                    <a:gd name="T101" fmla="*/ 151 h 3573"/>
                    <a:gd name="T102" fmla="*/ 1469 w 3579"/>
                    <a:gd name="T103" fmla="*/ 29 h 3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79" h="3573">
                      <a:moveTo>
                        <a:pt x="1789" y="192"/>
                      </a:moveTo>
                      <a:lnTo>
                        <a:pt x="1685" y="196"/>
                      </a:lnTo>
                      <a:lnTo>
                        <a:pt x="1581" y="205"/>
                      </a:lnTo>
                      <a:lnTo>
                        <a:pt x="1481" y="223"/>
                      </a:lnTo>
                      <a:lnTo>
                        <a:pt x="1381" y="245"/>
                      </a:lnTo>
                      <a:lnTo>
                        <a:pt x="1285" y="274"/>
                      </a:lnTo>
                      <a:lnTo>
                        <a:pt x="1191" y="308"/>
                      </a:lnTo>
                      <a:lnTo>
                        <a:pt x="1100" y="348"/>
                      </a:lnTo>
                      <a:lnTo>
                        <a:pt x="1013" y="394"/>
                      </a:lnTo>
                      <a:lnTo>
                        <a:pt x="928" y="444"/>
                      </a:lnTo>
                      <a:lnTo>
                        <a:pt x="847" y="500"/>
                      </a:lnTo>
                      <a:lnTo>
                        <a:pt x="769" y="561"/>
                      </a:lnTo>
                      <a:lnTo>
                        <a:pt x="696" y="625"/>
                      </a:lnTo>
                      <a:lnTo>
                        <a:pt x="626" y="695"/>
                      </a:lnTo>
                      <a:lnTo>
                        <a:pt x="562" y="768"/>
                      </a:lnTo>
                      <a:lnTo>
                        <a:pt x="500" y="846"/>
                      </a:lnTo>
                      <a:lnTo>
                        <a:pt x="445" y="926"/>
                      </a:lnTo>
                      <a:lnTo>
                        <a:pt x="394" y="1012"/>
                      </a:lnTo>
                      <a:lnTo>
                        <a:pt x="349" y="1099"/>
                      </a:lnTo>
                      <a:lnTo>
                        <a:pt x="308" y="1189"/>
                      </a:lnTo>
                      <a:lnTo>
                        <a:pt x="274" y="1283"/>
                      </a:lnTo>
                      <a:lnTo>
                        <a:pt x="245" y="1379"/>
                      </a:lnTo>
                      <a:lnTo>
                        <a:pt x="222" y="1478"/>
                      </a:lnTo>
                      <a:lnTo>
                        <a:pt x="205" y="1579"/>
                      </a:lnTo>
                      <a:lnTo>
                        <a:pt x="196" y="1682"/>
                      </a:lnTo>
                      <a:lnTo>
                        <a:pt x="192" y="1787"/>
                      </a:lnTo>
                      <a:lnTo>
                        <a:pt x="196" y="1891"/>
                      </a:lnTo>
                      <a:lnTo>
                        <a:pt x="205" y="1994"/>
                      </a:lnTo>
                      <a:lnTo>
                        <a:pt x="222" y="2095"/>
                      </a:lnTo>
                      <a:lnTo>
                        <a:pt x="245" y="2194"/>
                      </a:lnTo>
                      <a:lnTo>
                        <a:pt x="274" y="2290"/>
                      </a:lnTo>
                      <a:lnTo>
                        <a:pt x="308" y="2384"/>
                      </a:lnTo>
                      <a:lnTo>
                        <a:pt x="349" y="2474"/>
                      </a:lnTo>
                      <a:lnTo>
                        <a:pt x="394" y="2562"/>
                      </a:lnTo>
                      <a:lnTo>
                        <a:pt x="445" y="2647"/>
                      </a:lnTo>
                      <a:lnTo>
                        <a:pt x="500" y="2728"/>
                      </a:lnTo>
                      <a:lnTo>
                        <a:pt x="562" y="2805"/>
                      </a:lnTo>
                      <a:lnTo>
                        <a:pt x="626" y="2878"/>
                      </a:lnTo>
                      <a:lnTo>
                        <a:pt x="696" y="2948"/>
                      </a:lnTo>
                      <a:lnTo>
                        <a:pt x="769" y="3012"/>
                      </a:lnTo>
                      <a:lnTo>
                        <a:pt x="847" y="3073"/>
                      </a:lnTo>
                      <a:lnTo>
                        <a:pt x="928" y="3129"/>
                      </a:lnTo>
                      <a:lnTo>
                        <a:pt x="1013" y="3179"/>
                      </a:lnTo>
                      <a:lnTo>
                        <a:pt x="1100" y="3225"/>
                      </a:lnTo>
                      <a:lnTo>
                        <a:pt x="1191" y="3265"/>
                      </a:lnTo>
                      <a:lnTo>
                        <a:pt x="1285" y="3299"/>
                      </a:lnTo>
                      <a:lnTo>
                        <a:pt x="1381" y="3329"/>
                      </a:lnTo>
                      <a:lnTo>
                        <a:pt x="1481" y="3352"/>
                      </a:lnTo>
                      <a:lnTo>
                        <a:pt x="1581" y="3368"/>
                      </a:lnTo>
                      <a:lnTo>
                        <a:pt x="1685" y="3378"/>
                      </a:lnTo>
                      <a:lnTo>
                        <a:pt x="1789" y="3381"/>
                      </a:lnTo>
                      <a:lnTo>
                        <a:pt x="1894" y="3378"/>
                      </a:lnTo>
                      <a:lnTo>
                        <a:pt x="1998" y="3368"/>
                      </a:lnTo>
                      <a:lnTo>
                        <a:pt x="2098" y="3352"/>
                      </a:lnTo>
                      <a:lnTo>
                        <a:pt x="2197" y="3329"/>
                      </a:lnTo>
                      <a:lnTo>
                        <a:pt x="2294" y="3299"/>
                      </a:lnTo>
                      <a:lnTo>
                        <a:pt x="2388" y="3265"/>
                      </a:lnTo>
                      <a:lnTo>
                        <a:pt x="2478" y="3225"/>
                      </a:lnTo>
                      <a:lnTo>
                        <a:pt x="2566" y="3179"/>
                      </a:lnTo>
                      <a:lnTo>
                        <a:pt x="2651" y="3129"/>
                      </a:lnTo>
                      <a:lnTo>
                        <a:pt x="2732" y="3073"/>
                      </a:lnTo>
                      <a:lnTo>
                        <a:pt x="2809" y="3012"/>
                      </a:lnTo>
                      <a:lnTo>
                        <a:pt x="2883" y="2948"/>
                      </a:lnTo>
                      <a:lnTo>
                        <a:pt x="2953" y="2878"/>
                      </a:lnTo>
                      <a:lnTo>
                        <a:pt x="3017" y="2805"/>
                      </a:lnTo>
                      <a:lnTo>
                        <a:pt x="3078" y="2728"/>
                      </a:lnTo>
                      <a:lnTo>
                        <a:pt x="3134" y="2647"/>
                      </a:lnTo>
                      <a:lnTo>
                        <a:pt x="3184" y="2562"/>
                      </a:lnTo>
                      <a:lnTo>
                        <a:pt x="3230" y="2474"/>
                      </a:lnTo>
                      <a:lnTo>
                        <a:pt x="3271" y="2384"/>
                      </a:lnTo>
                      <a:lnTo>
                        <a:pt x="3304" y="2290"/>
                      </a:lnTo>
                      <a:lnTo>
                        <a:pt x="3334" y="2194"/>
                      </a:lnTo>
                      <a:lnTo>
                        <a:pt x="3356" y="2095"/>
                      </a:lnTo>
                      <a:lnTo>
                        <a:pt x="3373" y="1994"/>
                      </a:lnTo>
                      <a:lnTo>
                        <a:pt x="3383" y="1891"/>
                      </a:lnTo>
                      <a:lnTo>
                        <a:pt x="3386" y="1787"/>
                      </a:lnTo>
                      <a:lnTo>
                        <a:pt x="3383" y="1682"/>
                      </a:lnTo>
                      <a:lnTo>
                        <a:pt x="3373" y="1579"/>
                      </a:lnTo>
                      <a:lnTo>
                        <a:pt x="3356" y="1478"/>
                      </a:lnTo>
                      <a:lnTo>
                        <a:pt x="3334" y="1379"/>
                      </a:lnTo>
                      <a:lnTo>
                        <a:pt x="3304" y="1283"/>
                      </a:lnTo>
                      <a:lnTo>
                        <a:pt x="3271" y="1189"/>
                      </a:lnTo>
                      <a:lnTo>
                        <a:pt x="3230" y="1099"/>
                      </a:lnTo>
                      <a:lnTo>
                        <a:pt x="3184" y="1012"/>
                      </a:lnTo>
                      <a:lnTo>
                        <a:pt x="3134" y="926"/>
                      </a:lnTo>
                      <a:lnTo>
                        <a:pt x="3078" y="846"/>
                      </a:lnTo>
                      <a:lnTo>
                        <a:pt x="3017" y="768"/>
                      </a:lnTo>
                      <a:lnTo>
                        <a:pt x="2953" y="695"/>
                      </a:lnTo>
                      <a:lnTo>
                        <a:pt x="2883" y="625"/>
                      </a:lnTo>
                      <a:lnTo>
                        <a:pt x="2809" y="561"/>
                      </a:lnTo>
                      <a:lnTo>
                        <a:pt x="2732" y="500"/>
                      </a:lnTo>
                      <a:lnTo>
                        <a:pt x="2651" y="444"/>
                      </a:lnTo>
                      <a:lnTo>
                        <a:pt x="2566" y="394"/>
                      </a:lnTo>
                      <a:lnTo>
                        <a:pt x="2478" y="348"/>
                      </a:lnTo>
                      <a:lnTo>
                        <a:pt x="2388" y="308"/>
                      </a:lnTo>
                      <a:lnTo>
                        <a:pt x="2294" y="274"/>
                      </a:lnTo>
                      <a:lnTo>
                        <a:pt x="2197" y="245"/>
                      </a:lnTo>
                      <a:lnTo>
                        <a:pt x="2098" y="223"/>
                      </a:lnTo>
                      <a:lnTo>
                        <a:pt x="1998" y="205"/>
                      </a:lnTo>
                      <a:lnTo>
                        <a:pt x="1894" y="196"/>
                      </a:lnTo>
                      <a:lnTo>
                        <a:pt x="1789" y="192"/>
                      </a:lnTo>
                      <a:close/>
                      <a:moveTo>
                        <a:pt x="1789" y="0"/>
                      </a:moveTo>
                      <a:lnTo>
                        <a:pt x="1789" y="0"/>
                      </a:lnTo>
                      <a:lnTo>
                        <a:pt x="1898" y="4"/>
                      </a:lnTo>
                      <a:lnTo>
                        <a:pt x="2005" y="13"/>
                      </a:lnTo>
                      <a:lnTo>
                        <a:pt x="2110" y="29"/>
                      </a:lnTo>
                      <a:lnTo>
                        <a:pt x="2214" y="52"/>
                      </a:lnTo>
                      <a:lnTo>
                        <a:pt x="2314" y="79"/>
                      </a:lnTo>
                      <a:lnTo>
                        <a:pt x="2413" y="113"/>
                      </a:lnTo>
                      <a:lnTo>
                        <a:pt x="2509" y="151"/>
                      </a:lnTo>
                      <a:lnTo>
                        <a:pt x="2602" y="196"/>
                      </a:lnTo>
                      <a:lnTo>
                        <a:pt x="2691" y="245"/>
                      </a:lnTo>
                      <a:lnTo>
                        <a:pt x="2779" y="299"/>
                      </a:lnTo>
                      <a:lnTo>
                        <a:pt x="2862" y="358"/>
                      </a:lnTo>
                      <a:lnTo>
                        <a:pt x="2942" y="421"/>
                      </a:lnTo>
                      <a:lnTo>
                        <a:pt x="3017" y="489"/>
                      </a:lnTo>
                      <a:lnTo>
                        <a:pt x="3089" y="561"/>
                      </a:lnTo>
                      <a:lnTo>
                        <a:pt x="3157" y="636"/>
                      </a:lnTo>
                      <a:lnTo>
                        <a:pt x="3220" y="716"/>
                      </a:lnTo>
                      <a:lnTo>
                        <a:pt x="3279" y="799"/>
                      </a:lnTo>
                      <a:lnTo>
                        <a:pt x="3334" y="886"/>
                      </a:lnTo>
                      <a:lnTo>
                        <a:pt x="3383" y="976"/>
                      </a:lnTo>
                      <a:lnTo>
                        <a:pt x="3428" y="1068"/>
                      </a:lnTo>
                      <a:lnTo>
                        <a:pt x="3466" y="1164"/>
                      </a:lnTo>
                      <a:lnTo>
                        <a:pt x="3500" y="1262"/>
                      </a:lnTo>
                      <a:lnTo>
                        <a:pt x="3527" y="1363"/>
                      </a:lnTo>
                      <a:lnTo>
                        <a:pt x="3549" y="1466"/>
                      </a:lnTo>
                      <a:lnTo>
                        <a:pt x="3566" y="1571"/>
                      </a:lnTo>
                      <a:lnTo>
                        <a:pt x="3575" y="1678"/>
                      </a:lnTo>
                      <a:lnTo>
                        <a:pt x="3579" y="1787"/>
                      </a:lnTo>
                      <a:lnTo>
                        <a:pt x="3575" y="1895"/>
                      </a:lnTo>
                      <a:lnTo>
                        <a:pt x="3566" y="2002"/>
                      </a:lnTo>
                      <a:lnTo>
                        <a:pt x="3549" y="2107"/>
                      </a:lnTo>
                      <a:lnTo>
                        <a:pt x="3527" y="2210"/>
                      </a:lnTo>
                      <a:lnTo>
                        <a:pt x="3500" y="2311"/>
                      </a:lnTo>
                      <a:lnTo>
                        <a:pt x="3466" y="2409"/>
                      </a:lnTo>
                      <a:lnTo>
                        <a:pt x="3428" y="2505"/>
                      </a:lnTo>
                      <a:lnTo>
                        <a:pt x="3383" y="2598"/>
                      </a:lnTo>
                      <a:lnTo>
                        <a:pt x="3334" y="2687"/>
                      </a:lnTo>
                      <a:lnTo>
                        <a:pt x="3279" y="2774"/>
                      </a:lnTo>
                      <a:lnTo>
                        <a:pt x="3220" y="2857"/>
                      </a:lnTo>
                      <a:lnTo>
                        <a:pt x="3157" y="2937"/>
                      </a:lnTo>
                      <a:lnTo>
                        <a:pt x="3089" y="3012"/>
                      </a:lnTo>
                      <a:lnTo>
                        <a:pt x="3017" y="3084"/>
                      </a:lnTo>
                      <a:lnTo>
                        <a:pt x="2942" y="3152"/>
                      </a:lnTo>
                      <a:lnTo>
                        <a:pt x="2862" y="3216"/>
                      </a:lnTo>
                      <a:lnTo>
                        <a:pt x="2779" y="3274"/>
                      </a:lnTo>
                      <a:lnTo>
                        <a:pt x="2691" y="3329"/>
                      </a:lnTo>
                      <a:lnTo>
                        <a:pt x="2602" y="3378"/>
                      </a:lnTo>
                      <a:lnTo>
                        <a:pt x="2509" y="3422"/>
                      </a:lnTo>
                      <a:lnTo>
                        <a:pt x="2413" y="3461"/>
                      </a:lnTo>
                      <a:lnTo>
                        <a:pt x="2314" y="3494"/>
                      </a:lnTo>
                      <a:lnTo>
                        <a:pt x="2214" y="3522"/>
                      </a:lnTo>
                      <a:lnTo>
                        <a:pt x="2110" y="3545"/>
                      </a:lnTo>
                      <a:lnTo>
                        <a:pt x="2005" y="3560"/>
                      </a:lnTo>
                      <a:lnTo>
                        <a:pt x="1898" y="3570"/>
                      </a:lnTo>
                      <a:lnTo>
                        <a:pt x="1789" y="3573"/>
                      </a:lnTo>
                      <a:lnTo>
                        <a:pt x="1681" y="3570"/>
                      </a:lnTo>
                      <a:lnTo>
                        <a:pt x="1574" y="3560"/>
                      </a:lnTo>
                      <a:lnTo>
                        <a:pt x="1469" y="3545"/>
                      </a:lnTo>
                      <a:lnTo>
                        <a:pt x="1365" y="3522"/>
                      </a:lnTo>
                      <a:lnTo>
                        <a:pt x="1264" y="3494"/>
                      </a:lnTo>
                      <a:lnTo>
                        <a:pt x="1166" y="3461"/>
                      </a:lnTo>
                      <a:lnTo>
                        <a:pt x="1070" y="3422"/>
                      </a:lnTo>
                      <a:lnTo>
                        <a:pt x="977" y="3378"/>
                      </a:lnTo>
                      <a:lnTo>
                        <a:pt x="887" y="3329"/>
                      </a:lnTo>
                      <a:lnTo>
                        <a:pt x="800" y="3274"/>
                      </a:lnTo>
                      <a:lnTo>
                        <a:pt x="717" y="3216"/>
                      </a:lnTo>
                      <a:lnTo>
                        <a:pt x="637" y="3152"/>
                      </a:lnTo>
                      <a:lnTo>
                        <a:pt x="562" y="3084"/>
                      </a:lnTo>
                      <a:lnTo>
                        <a:pt x="490" y="3012"/>
                      </a:lnTo>
                      <a:lnTo>
                        <a:pt x="422" y="2937"/>
                      </a:lnTo>
                      <a:lnTo>
                        <a:pt x="357" y="2857"/>
                      </a:lnTo>
                      <a:lnTo>
                        <a:pt x="299" y="2774"/>
                      </a:lnTo>
                      <a:lnTo>
                        <a:pt x="245" y="2687"/>
                      </a:lnTo>
                      <a:lnTo>
                        <a:pt x="196" y="2598"/>
                      </a:lnTo>
                      <a:lnTo>
                        <a:pt x="151" y="2505"/>
                      </a:lnTo>
                      <a:lnTo>
                        <a:pt x="113" y="2409"/>
                      </a:lnTo>
                      <a:lnTo>
                        <a:pt x="79" y="2311"/>
                      </a:lnTo>
                      <a:lnTo>
                        <a:pt x="51" y="2210"/>
                      </a:lnTo>
                      <a:lnTo>
                        <a:pt x="28" y="2107"/>
                      </a:lnTo>
                      <a:lnTo>
                        <a:pt x="13" y="2002"/>
                      </a:lnTo>
                      <a:lnTo>
                        <a:pt x="3" y="1895"/>
                      </a:lnTo>
                      <a:lnTo>
                        <a:pt x="0" y="1787"/>
                      </a:lnTo>
                      <a:lnTo>
                        <a:pt x="3" y="1678"/>
                      </a:lnTo>
                      <a:lnTo>
                        <a:pt x="13" y="1571"/>
                      </a:lnTo>
                      <a:lnTo>
                        <a:pt x="28" y="1466"/>
                      </a:lnTo>
                      <a:lnTo>
                        <a:pt x="51" y="1363"/>
                      </a:lnTo>
                      <a:lnTo>
                        <a:pt x="79" y="1262"/>
                      </a:lnTo>
                      <a:lnTo>
                        <a:pt x="113" y="1164"/>
                      </a:lnTo>
                      <a:lnTo>
                        <a:pt x="151" y="1068"/>
                      </a:lnTo>
                      <a:lnTo>
                        <a:pt x="196" y="976"/>
                      </a:lnTo>
                      <a:lnTo>
                        <a:pt x="245" y="886"/>
                      </a:lnTo>
                      <a:lnTo>
                        <a:pt x="299" y="799"/>
                      </a:lnTo>
                      <a:lnTo>
                        <a:pt x="357" y="716"/>
                      </a:lnTo>
                      <a:lnTo>
                        <a:pt x="422" y="636"/>
                      </a:lnTo>
                      <a:lnTo>
                        <a:pt x="490" y="561"/>
                      </a:lnTo>
                      <a:lnTo>
                        <a:pt x="562" y="489"/>
                      </a:lnTo>
                      <a:lnTo>
                        <a:pt x="637" y="421"/>
                      </a:lnTo>
                      <a:lnTo>
                        <a:pt x="717" y="358"/>
                      </a:lnTo>
                      <a:lnTo>
                        <a:pt x="800" y="299"/>
                      </a:lnTo>
                      <a:lnTo>
                        <a:pt x="887" y="245"/>
                      </a:lnTo>
                      <a:lnTo>
                        <a:pt x="977" y="196"/>
                      </a:lnTo>
                      <a:lnTo>
                        <a:pt x="1070" y="151"/>
                      </a:lnTo>
                      <a:lnTo>
                        <a:pt x="1166" y="113"/>
                      </a:lnTo>
                      <a:lnTo>
                        <a:pt x="1264" y="79"/>
                      </a:lnTo>
                      <a:lnTo>
                        <a:pt x="1365" y="52"/>
                      </a:lnTo>
                      <a:lnTo>
                        <a:pt x="1469" y="29"/>
                      </a:lnTo>
                      <a:lnTo>
                        <a:pt x="1574" y="13"/>
                      </a:lnTo>
                      <a:lnTo>
                        <a:pt x="1681" y="4"/>
                      </a:lnTo>
                      <a:lnTo>
                        <a:pt x="17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7">
                  <a:extLst>
                    <a:ext uri="{FF2B5EF4-FFF2-40B4-BE49-F238E27FC236}">
                      <a16:creationId xmlns:a16="http://schemas.microsoft.com/office/drawing/2014/main" id="{648A8539-B664-1845-ACF1-88F7662DD65D}"/>
                    </a:ext>
                  </a:extLst>
                </p:cNvPr>
                <p:cNvSpPr>
                  <a:spLocks noEditPoints="1"/>
                </p:cNvSpPr>
                <p:nvPr/>
              </p:nvSpPr>
              <p:spPr bwMode="auto">
                <a:xfrm>
                  <a:off x="3367" y="1685"/>
                  <a:ext cx="945" cy="943"/>
                </a:xfrm>
                <a:custGeom>
                  <a:avLst/>
                  <a:gdLst>
                    <a:gd name="T0" fmla="*/ 1233 w 2835"/>
                    <a:gd name="T1" fmla="*/ 129 h 2831"/>
                    <a:gd name="T2" fmla="*/ 973 w 2835"/>
                    <a:gd name="T3" fmla="*/ 194 h 2831"/>
                    <a:gd name="T4" fmla="*/ 736 w 2835"/>
                    <a:gd name="T5" fmla="*/ 309 h 2831"/>
                    <a:gd name="T6" fmla="*/ 528 w 2835"/>
                    <a:gd name="T7" fmla="*/ 467 h 2831"/>
                    <a:gd name="T8" fmla="*/ 357 w 2835"/>
                    <a:gd name="T9" fmla="*/ 662 h 2831"/>
                    <a:gd name="T10" fmla="*/ 227 w 2835"/>
                    <a:gd name="T11" fmla="*/ 890 h 2831"/>
                    <a:gd name="T12" fmla="*/ 144 w 2835"/>
                    <a:gd name="T13" fmla="*/ 1143 h 2831"/>
                    <a:gd name="T14" fmla="*/ 115 w 2835"/>
                    <a:gd name="T15" fmla="*/ 1416 h 2831"/>
                    <a:gd name="T16" fmla="*/ 144 w 2835"/>
                    <a:gd name="T17" fmla="*/ 1688 h 2831"/>
                    <a:gd name="T18" fmla="*/ 227 w 2835"/>
                    <a:gd name="T19" fmla="*/ 1941 h 2831"/>
                    <a:gd name="T20" fmla="*/ 357 w 2835"/>
                    <a:gd name="T21" fmla="*/ 2169 h 2831"/>
                    <a:gd name="T22" fmla="*/ 528 w 2835"/>
                    <a:gd name="T23" fmla="*/ 2364 h 2831"/>
                    <a:gd name="T24" fmla="*/ 736 w 2835"/>
                    <a:gd name="T25" fmla="*/ 2522 h 2831"/>
                    <a:gd name="T26" fmla="*/ 973 w 2835"/>
                    <a:gd name="T27" fmla="*/ 2637 h 2831"/>
                    <a:gd name="T28" fmla="*/ 1233 w 2835"/>
                    <a:gd name="T29" fmla="*/ 2702 h 2831"/>
                    <a:gd name="T30" fmla="*/ 1510 w 2835"/>
                    <a:gd name="T31" fmla="*/ 2712 h 2831"/>
                    <a:gd name="T32" fmla="*/ 1777 w 2835"/>
                    <a:gd name="T33" fmla="*/ 2665 h 2831"/>
                    <a:gd name="T34" fmla="*/ 2023 w 2835"/>
                    <a:gd name="T35" fmla="*/ 2566 h 2831"/>
                    <a:gd name="T36" fmla="*/ 2241 w 2835"/>
                    <a:gd name="T37" fmla="*/ 2422 h 2831"/>
                    <a:gd name="T38" fmla="*/ 2425 w 2835"/>
                    <a:gd name="T39" fmla="*/ 2238 h 2831"/>
                    <a:gd name="T40" fmla="*/ 2570 w 2835"/>
                    <a:gd name="T41" fmla="*/ 2021 h 2831"/>
                    <a:gd name="T42" fmla="*/ 2669 w 2835"/>
                    <a:gd name="T43" fmla="*/ 1775 h 2831"/>
                    <a:gd name="T44" fmla="*/ 2716 w 2835"/>
                    <a:gd name="T45" fmla="*/ 1508 h 2831"/>
                    <a:gd name="T46" fmla="*/ 2706 w 2835"/>
                    <a:gd name="T47" fmla="*/ 1232 h 2831"/>
                    <a:gd name="T48" fmla="*/ 2641 w 2835"/>
                    <a:gd name="T49" fmla="*/ 972 h 2831"/>
                    <a:gd name="T50" fmla="*/ 2526 w 2835"/>
                    <a:gd name="T51" fmla="*/ 735 h 2831"/>
                    <a:gd name="T52" fmla="*/ 2367 w 2835"/>
                    <a:gd name="T53" fmla="*/ 528 h 2831"/>
                    <a:gd name="T54" fmla="*/ 2172 w 2835"/>
                    <a:gd name="T55" fmla="*/ 357 h 2831"/>
                    <a:gd name="T56" fmla="*/ 1944 w 2835"/>
                    <a:gd name="T57" fmla="*/ 227 h 2831"/>
                    <a:gd name="T58" fmla="*/ 1690 w 2835"/>
                    <a:gd name="T59" fmla="*/ 144 h 2831"/>
                    <a:gd name="T60" fmla="*/ 1417 w 2835"/>
                    <a:gd name="T61" fmla="*/ 116 h 2831"/>
                    <a:gd name="T62" fmla="*/ 1609 w 2835"/>
                    <a:gd name="T63" fmla="*/ 13 h 2831"/>
                    <a:gd name="T64" fmla="*/ 1882 w 2835"/>
                    <a:gd name="T65" fmla="*/ 79 h 2831"/>
                    <a:gd name="T66" fmla="*/ 2133 w 2835"/>
                    <a:gd name="T67" fmla="*/ 194 h 2831"/>
                    <a:gd name="T68" fmla="*/ 2353 w 2835"/>
                    <a:gd name="T69" fmla="*/ 354 h 2831"/>
                    <a:gd name="T70" fmla="*/ 2539 w 2835"/>
                    <a:gd name="T71" fmla="*/ 551 h 2831"/>
                    <a:gd name="T72" fmla="*/ 2684 w 2835"/>
                    <a:gd name="T73" fmla="*/ 782 h 2831"/>
                    <a:gd name="T74" fmla="*/ 2784 w 2835"/>
                    <a:gd name="T75" fmla="*/ 1040 h 2831"/>
                    <a:gd name="T76" fmla="*/ 2832 w 2835"/>
                    <a:gd name="T77" fmla="*/ 1319 h 2831"/>
                    <a:gd name="T78" fmla="*/ 2822 w 2835"/>
                    <a:gd name="T79" fmla="*/ 1607 h 2831"/>
                    <a:gd name="T80" fmla="*/ 2757 w 2835"/>
                    <a:gd name="T81" fmla="*/ 1880 h 2831"/>
                    <a:gd name="T82" fmla="*/ 2641 w 2835"/>
                    <a:gd name="T83" fmla="*/ 2130 h 2831"/>
                    <a:gd name="T84" fmla="*/ 2481 w 2835"/>
                    <a:gd name="T85" fmla="*/ 2350 h 2831"/>
                    <a:gd name="T86" fmla="*/ 2283 w 2835"/>
                    <a:gd name="T87" fmla="*/ 2535 h 2831"/>
                    <a:gd name="T88" fmla="*/ 2052 w 2835"/>
                    <a:gd name="T89" fmla="*/ 2681 h 2831"/>
                    <a:gd name="T90" fmla="*/ 1794 w 2835"/>
                    <a:gd name="T91" fmla="*/ 2780 h 2831"/>
                    <a:gd name="T92" fmla="*/ 1514 w 2835"/>
                    <a:gd name="T93" fmla="*/ 2828 h 2831"/>
                    <a:gd name="T94" fmla="*/ 1226 w 2835"/>
                    <a:gd name="T95" fmla="*/ 2818 h 2831"/>
                    <a:gd name="T96" fmla="*/ 952 w 2835"/>
                    <a:gd name="T97" fmla="*/ 2753 h 2831"/>
                    <a:gd name="T98" fmla="*/ 702 w 2835"/>
                    <a:gd name="T99" fmla="*/ 2637 h 2831"/>
                    <a:gd name="T100" fmla="*/ 481 w 2835"/>
                    <a:gd name="T101" fmla="*/ 2478 h 2831"/>
                    <a:gd name="T102" fmla="*/ 296 w 2835"/>
                    <a:gd name="T103" fmla="*/ 2280 h 2831"/>
                    <a:gd name="T104" fmla="*/ 150 w 2835"/>
                    <a:gd name="T105" fmla="*/ 2049 h 2831"/>
                    <a:gd name="T106" fmla="*/ 51 w 2835"/>
                    <a:gd name="T107" fmla="*/ 1791 h 2831"/>
                    <a:gd name="T108" fmla="*/ 3 w 2835"/>
                    <a:gd name="T109" fmla="*/ 1512 h 2831"/>
                    <a:gd name="T110" fmla="*/ 13 w 2835"/>
                    <a:gd name="T111" fmla="*/ 1224 h 2831"/>
                    <a:gd name="T112" fmla="*/ 78 w 2835"/>
                    <a:gd name="T113" fmla="*/ 951 h 2831"/>
                    <a:gd name="T114" fmla="*/ 194 w 2835"/>
                    <a:gd name="T115" fmla="*/ 702 h 2831"/>
                    <a:gd name="T116" fmla="*/ 354 w 2835"/>
                    <a:gd name="T117" fmla="*/ 481 h 2831"/>
                    <a:gd name="T118" fmla="*/ 551 w 2835"/>
                    <a:gd name="T119" fmla="*/ 296 h 2831"/>
                    <a:gd name="T120" fmla="*/ 783 w 2835"/>
                    <a:gd name="T121" fmla="*/ 151 h 2831"/>
                    <a:gd name="T122" fmla="*/ 1041 w 2835"/>
                    <a:gd name="T123" fmla="*/ 51 h 2831"/>
                    <a:gd name="T124" fmla="*/ 1321 w 2835"/>
                    <a:gd name="T125" fmla="*/ 3 h 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35" h="2831">
                      <a:moveTo>
                        <a:pt x="1417" y="116"/>
                      </a:moveTo>
                      <a:lnTo>
                        <a:pt x="1324" y="119"/>
                      </a:lnTo>
                      <a:lnTo>
                        <a:pt x="1233" y="129"/>
                      </a:lnTo>
                      <a:lnTo>
                        <a:pt x="1145" y="144"/>
                      </a:lnTo>
                      <a:lnTo>
                        <a:pt x="1057" y="166"/>
                      </a:lnTo>
                      <a:lnTo>
                        <a:pt x="973" y="194"/>
                      </a:lnTo>
                      <a:lnTo>
                        <a:pt x="891" y="227"/>
                      </a:lnTo>
                      <a:lnTo>
                        <a:pt x="811" y="265"/>
                      </a:lnTo>
                      <a:lnTo>
                        <a:pt x="736" y="309"/>
                      </a:lnTo>
                      <a:lnTo>
                        <a:pt x="663" y="357"/>
                      </a:lnTo>
                      <a:lnTo>
                        <a:pt x="594" y="409"/>
                      </a:lnTo>
                      <a:lnTo>
                        <a:pt x="528" y="467"/>
                      </a:lnTo>
                      <a:lnTo>
                        <a:pt x="467" y="528"/>
                      </a:lnTo>
                      <a:lnTo>
                        <a:pt x="409" y="594"/>
                      </a:lnTo>
                      <a:lnTo>
                        <a:pt x="357" y="662"/>
                      </a:lnTo>
                      <a:lnTo>
                        <a:pt x="309" y="735"/>
                      </a:lnTo>
                      <a:lnTo>
                        <a:pt x="265" y="811"/>
                      </a:lnTo>
                      <a:lnTo>
                        <a:pt x="227" y="890"/>
                      </a:lnTo>
                      <a:lnTo>
                        <a:pt x="194" y="972"/>
                      </a:lnTo>
                      <a:lnTo>
                        <a:pt x="166" y="1056"/>
                      </a:lnTo>
                      <a:lnTo>
                        <a:pt x="144" y="1143"/>
                      </a:lnTo>
                      <a:lnTo>
                        <a:pt x="128" y="1232"/>
                      </a:lnTo>
                      <a:lnTo>
                        <a:pt x="119" y="1323"/>
                      </a:lnTo>
                      <a:lnTo>
                        <a:pt x="115" y="1416"/>
                      </a:lnTo>
                      <a:lnTo>
                        <a:pt x="119" y="1508"/>
                      </a:lnTo>
                      <a:lnTo>
                        <a:pt x="128" y="1599"/>
                      </a:lnTo>
                      <a:lnTo>
                        <a:pt x="144" y="1688"/>
                      </a:lnTo>
                      <a:lnTo>
                        <a:pt x="166" y="1775"/>
                      </a:lnTo>
                      <a:lnTo>
                        <a:pt x="194" y="1859"/>
                      </a:lnTo>
                      <a:lnTo>
                        <a:pt x="227" y="1941"/>
                      </a:lnTo>
                      <a:lnTo>
                        <a:pt x="265" y="2021"/>
                      </a:lnTo>
                      <a:lnTo>
                        <a:pt x="309" y="2096"/>
                      </a:lnTo>
                      <a:lnTo>
                        <a:pt x="357" y="2169"/>
                      </a:lnTo>
                      <a:lnTo>
                        <a:pt x="409" y="2238"/>
                      </a:lnTo>
                      <a:lnTo>
                        <a:pt x="467" y="2303"/>
                      </a:lnTo>
                      <a:lnTo>
                        <a:pt x="528" y="2364"/>
                      </a:lnTo>
                      <a:lnTo>
                        <a:pt x="594" y="2422"/>
                      </a:lnTo>
                      <a:lnTo>
                        <a:pt x="663" y="2474"/>
                      </a:lnTo>
                      <a:lnTo>
                        <a:pt x="736" y="2522"/>
                      </a:lnTo>
                      <a:lnTo>
                        <a:pt x="811" y="2566"/>
                      </a:lnTo>
                      <a:lnTo>
                        <a:pt x="891" y="2604"/>
                      </a:lnTo>
                      <a:lnTo>
                        <a:pt x="973" y="2637"/>
                      </a:lnTo>
                      <a:lnTo>
                        <a:pt x="1057" y="2665"/>
                      </a:lnTo>
                      <a:lnTo>
                        <a:pt x="1145" y="2687"/>
                      </a:lnTo>
                      <a:lnTo>
                        <a:pt x="1233" y="2702"/>
                      </a:lnTo>
                      <a:lnTo>
                        <a:pt x="1324" y="2712"/>
                      </a:lnTo>
                      <a:lnTo>
                        <a:pt x="1417" y="2715"/>
                      </a:lnTo>
                      <a:lnTo>
                        <a:pt x="1510" y="2712"/>
                      </a:lnTo>
                      <a:lnTo>
                        <a:pt x="1601" y="2702"/>
                      </a:lnTo>
                      <a:lnTo>
                        <a:pt x="1690" y="2687"/>
                      </a:lnTo>
                      <a:lnTo>
                        <a:pt x="1777" y="2665"/>
                      </a:lnTo>
                      <a:lnTo>
                        <a:pt x="1862" y="2637"/>
                      </a:lnTo>
                      <a:lnTo>
                        <a:pt x="1944" y="2604"/>
                      </a:lnTo>
                      <a:lnTo>
                        <a:pt x="2023" y="2566"/>
                      </a:lnTo>
                      <a:lnTo>
                        <a:pt x="2099" y="2522"/>
                      </a:lnTo>
                      <a:lnTo>
                        <a:pt x="2172" y="2474"/>
                      </a:lnTo>
                      <a:lnTo>
                        <a:pt x="2241" y="2422"/>
                      </a:lnTo>
                      <a:lnTo>
                        <a:pt x="2306" y="2364"/>
                      </a:lnTo>
                      <a:lnTo>
                        <a:pt x="2367" y="2303"/>
                      </a:lnTo>
                      <a:lnTo>
                        <a:pt x="2425" y="2238"/>
                      </a:lnTo>
                      <a:lnTo>
                        <a:pt x="2478" y="2169"/>
                      </a:lnTo>
                      <a:lnTo>
                        <a:pt x="2526" y="2096"/>
                      </a:lnTo>
                      <a:lnTo>
                        <a:pt x="2570" y="2021"/>
                      </a:lnTo>
                      <a:lnTo>
                        <a:pt x="2608" y="1941"/>
                      </a:lnTo>
                      <a:lnTo>
                        <a:pt x="2641" y="1859"/>
                      </a:lnTo>
                      <a:lnTo>
                        <a:pt x="2669" y="1775"/>
                      </a:lnTo>
                      <a:lnTo>
                        <a:pt x="2691" y="1688"/>
                      </a:lnTo>
                      <a:lnTo>
                        <a:pt x="2706" y="1599"/>
                      </a:lnTo>
                      <a:lnTo>
                        <a:pt x="2716" y="1508"/>
                      </a:lnTo>
                      <a:lnTo>
                        <a:pt x="2719" y="1416"/>
                      </a:lnTo>
                      <a:lnTo>
                        <a:pt x="2716" y="1323"/>
                      </a:lnTo>
                      <a:lnTo>
                        <a:pt x="2706" y="1232"/>
                      </a:lnTo>
                      <a:lnTo>
                        <a:pt x="2691" y="1143"/>
                      </a:lnTo>
                      <a:lnTo>
                        <a:pt x="2669" y="1056"/>
                      </a:lnTo>
                      <a:lnTo>
                        <a:pt x="2641" y="972"/>
                      </a:lnTo>
                      <a:lnTo>
                        <a:pt x="2608" y="890"/>
                      </a:lnTo>
                      <a:lnTo>
                        <a:pt x="2570" y="811"/>
                      </a:lnTo>
                      <a:lnTo>
                        <a:pt x="2526" y="735"/>
                      </a:lnTo>
                      <a:lnTo>
                        <a:pt x="2478" y="662"/>
                      </a:lnTo>
                      <a:lnTo>
                        <a:pt x="2425" y="594"/>
                      </a:lnTo>
                      <a:lnTo>
                        <a:pt x="2367" y="528"/>
                      </a:lnTo>
                      <a:lnTo>
                        <a:pt x="2306" y="467"/>
                      </a:lnTo>
                      <a:lnTo>
                        <a:pt x="2241" y="409"/>
                      </a:lnTo>
                      <a:lnTo>
                        <a:pt x="2172" y="357"/>
                      </a:lnTo>
                      <a:lnTo>
                        <a:pt x="2099" y="309"/>
                      </a:lnTo>
                      <a:lnTo>
                        <a:pt x="2023" y="265"/>
                      </a:lnTo>
                      <a:lnTo>
                        <a:pt x="1944" y="227"/>
                      </a:lnTo>
                      <a:lnTo>
                        <a:pt x="1862" y="194"/>
                      </a:lnTo>
                      <a:lnTo>
                        <a:pt x="1777" y="166"/>
                      </a:lnTo>
                      <a:lnTo>
                        <a:pt x="1690" y="144"/>
                      </a:lnTo>
                      <a:lnTo>
                        <a:pt x="1601" y="129"/>
                      </a:lnTo>
                      <a:lnTo>
                        <a:pt x="1510" y="119"/>
                      </a:lnTo>
                      <a:lnTo>
                        <a:pt x="1417" y="116"/>
                      </a:lnTo>
                      <a:close/>
                      <a:moveTo>
                        <a:pt x="1417" y="0"/>
                      </a:moveTo>
                      <a:lnTo>
                        <a:pt x="1514" y="3"/>
                      </a:lnTo>
                      <a:lnTo>
                        <a:pt x="1609" y="13"/>
                      </a:lnTo>
                      <a:lnTo>
                        <a:pt x="1703" y="30"/>
                      </a:lnTo>
                      <a:lnTo>
                        <a:pt x="1794" y="51"/>
                      </a:lnTo>
                      <a:lnTo>
                        <a:pt x="1882" y="79"/>
                      </a:lnTo>
                      <a:lnTo>
                        <a:pt x="1969" y="113"/>
                      </a:lnTo>
                      <a:lnTo>
                        <a:pt x="2052" y="151"/>
                      </a:lnTo>
                      <a:lnTo>
                        <a:pt x="2133" y="194"/>
                      </a:lnTo>
                      <a:lnTo>
                        <a:pt x="2209" y="242"/>
                      </a:lnTo>
                      <a:lnTo>
                        <a:pt x="2283" y="296"/>
                      </a:lnTo>
                      <a:lnTo>
                        <a:pt x="2353" y="354"/>
                      </a:lnTo>
                      <a:lnTo>
                        <a:pt x="2419" y="416"/>
                      </a:lnTo>
                      <a:lnTo>
                        <a:pt x="2481" y="481"/>
                      </a:lnTo>
                      <a:lnTo>
                        <a:pt x="2539" y="551"/>
                      </a:lnTo>
                      <a:lnTo>
                        <a:pt x="2593" y="625"/>
                      </a:lnTo>
                      <a:lnTo>
                        <a:pt x="2641" y="702"/>
                      </a:lnTo>
                      <a:lnTo>
                        <a:pt x="2684" y="782"/>
                      </a:lnTo>
                      <a:lnTo>
                        <a:pt x="2723" y="865"/>
                      </a:lnTo>
                      <a:lnTo>
                        <a:pt x="2757" y="951"/>
                      </a:lnTo>
                      <a:lnTo>
                        <a:pt x="2784" y="1040"/>
                      </a:lnTo>
                      <a:lnTo>
                        <a:pt x="2806" y="1130"/>
                      </a:lnTo>
                      <a:lnTo>
                        <a:pt x="2822" y="1224"/>
                      </a:lnTo>
                      <a:lnTo>
                        <a:pt x="2832" y="1319"/>
                      </a:lnTo>
                      <a:lnTo>
                        <a:pt x="2835" y="1416"/>
                      </a:lnTo>
                      <a:lnTo>
                        <a:pt x="2832" y="1512"/>
                      </a:lnTo>
                      <a:lnTo>
                        <a:pt x="2822" y="1607"/>
                      </a:lnTo>
                      <a:lnTo>
                        <a:pt x="2806" y="1701"/>
                      </a:lnTo>
                      <a:lnTo>
                        <a:pt x="2784" y="1791"/>
                      </a:lnTo>
                      <a:lnTo>
                        <a:pt x="2757" y="1880"/>
                      </a:lnTo>
                      <a:lnTo>
                        <a:pt x="2723" y="1966"/>
                      </a:lnTo>
                      <a:lnTo>
                        <a:pt x="2684" y="2049"/>
                      </a:lnTo>
                      <a:lnTo>
                        <a:pt x="2641" y="2130"/>
                      </a:lnTo>
                      <a:lnTo>
                        <a:pt x="2593" y="2206"/>
                      </a:lnTo>
                      <a:lnTo>
                        <a:pt x="2539" y="2280"/>
                      </a:lnTo>
                      <a:lnTo>
                        <a:pt x="2481" y="2350"/>
                      </a:lnTo>
                      <a:lnTo>
                        <a:pt x="2419" y="2415"/>
                      </a:lnTo>
                      <a:lnTo>
                        <a:pt x="2353" y="2478"/>
                      </a:lnTo>
                      <a:lnTo>
                        <a:pt x="2283" y="2535"/>
                      </a:lnTo>
                      <a:lnTo>
                        <a:pt x="2209" y="2589"/>
                      </a:lnTo>
                      <a:lnTo>
                        <a:pt x="2133" y="2637"/>
                      </a:lnTo>
                      <a:lnTo>
                        <a:pt x="2052" y="2681"/>
                      </a:lnTo>
                      <a:lnTo>
                        <a:pt x="1969" y="2719"/>
                      </a:lnTo>
                      <a:lnTo>
                        <a:pt x="1882" y="2753"/>
                      </a:lnTo>
                      <a:lnTo>
                        <a:pt x="1794" y="2780"/>
                      </a:lnTo>
                      <a:lnTo>
                        <a:pt x="1703" y="2802"/>
                      </a:lnTo>
                      <a:lnTo>
                        <a:pt x="1609" y="2818"/>
                      </a:lnTo>
                      <a:lnTo>
                        <a:pt x="1514" y="2828"/>
                      </a:lnTo>
                      <a:lnTo>
                        <a:pt x="1417" y="2831"/>
                      </a:lnTo>
                      <a:lnTo>
                        <a:pt x="1321" y="2828"/>
                      </a:lnTo>
                      <a:lnTo>
                        <a:pt x="1226" y="2818"/>
                      </a:lnTo>
                      <a:lnTo>
                        <a:pt x="1132" y="2802"/>
                      </a:lnTo>
                      <a:lnTo>
                        <a:pt x="1041" y="2780"/>
                      </a:lnTo>
                      <a:lnTo>
                        <a:pt x="952" y="2753"/>
                      </a:lnTo>
                      <a:lnTo>
                        <a:pt x="866" y="2719"/>
                      </a:lnTo>
                      <a:lnTo>
                        <a:pt x="783" y="2681"/>
                      </a:lnTo>
                      <a:lnTo>
                        <a:pt x="702" y="2637"/>
                      </a:lnTo>
                      <a:lnTo>
                        <a:pt x="626" y="2589"/>
                      </a:lnTo>
                      <a:lnTo>
                        <a:pt x="551" y="2535"/>
                      </a:lnTo>
                      <a:lnTo>
                        <a:pt x="481" y="2478"/>
                      </a:lnTo>
                      <a:lnTo>
                        <a:pt x="416" y="2415"/>
                      </a:lnTo>
                      <a:lnTo>
                        <a:pt x="354" y="2350"/>
                      </a:lnTo>
                      <a:lnTo>
                        <a:pt x="296" y="2280"/>
                      </a:lnTo>
                      <a:lnTo>
                        <a:pt x="242" y="2206"/>
                      </a:lnTo>
                      <a:lnTo>
                        <a:pt x="194" y="2130"/>
                      </a:lnTo>
                      <a:lnTo>
                        <a:pt x="150" y="2049"/>
                      </a:lnTo>
                      <a:lnTo>
                        <a:pt x="111" y="1966"/>
                      </a:lnTo>
                      <a:lnTo>
                        <a:pt x="78" y="1880"/>
                      </a:lnTo>
                      <a:lnTo>
                        <a:pt x="51" y="1791"/>
                      </a:lnTo>
                      <a:lnTo>
                        <a:pt x="29" y="1701"/>
                      </a:lnTo>
                      <a:lnTo>
                        <a:pt x="13" y="1607"/>
                      </a:lnTo>
                      <a:lnTo>
                        <a:pt x="3" y="1512"/>
                      </a:lnTo>
                      <a:lnTo>
                        <a:pt x="0" y="1416"/>
                      </a:lnTo>
                      <a:lnTo>
                        <a:pt x="3" y="1319"/>
                      </a:lnTo>
                      <a:lnTo>
                        <a:pt x="13" y="1224"/>
                      </a:lnTo>
                      <a:lnTo>
                        <a:pt x="29" y="1130"/>
                      </a:lnTo>
                      <a:lnTo>
                        <a:pt x="51" y="1040"/>
                      </a:lnTo>
                      <a:lnTo>
                        <a:pt x="78" y="951"/>
                      </a:lnTo>
                      <a:lnTo>
                        <a:pt x="111" y="865"/>
                      </a:lnTo>
                      <a:lnTo>
                        <a:pt x="150" y="782"/>
                      </a:lnTo>
                      <a:lnTo>
                        <a:pt x="194" y="702"/>
                      </a:lnTo>
                      <a:lnTo>
                        <a:pt x="242" y="625"/>
                      </a:lnTo>
                      <a:lnTo>
                        <a:pt x="296" y="551"/>
                      </a:lnTo>
                      <a:lnTo>
                        <a:pt x="354" y="481"/>
                      </a:lnTo>
                      <a:lnTo>
                        <a:pt x="416" y="416"/>
                      </a:lnTo>
                      <a:lnTo>
                        <a:pt x="481" y="354"/>
                      </a:lnTo>
                      <a:lnTo>
                        <a:pt x="551" y="296"/>
                      </a:lnTo>
                      <a:lnTo>
                        <a:pt x="626" y="242"/>
                      </a:lnTo>
                      <a:lnTo>
                        <a:pt x="702" y="194"/>
                      </a:lnTo>
                      <a:lnTo>
                        <a:pt x="783" y="151"/>
                      </a:lnTo>
                      <a:lnTo>
                        <a:pt x="866" y="113"/>
                      </a:lnTo>
                      <a:lnTo>
                        <a:pt x="952" y="79"/>
                      </a:lnTo>
                      <a:lnTo>
                        <a:pt x="1041" y="51"/>
                      </a:lnTo>
                      <a:lnTo>
                        <a:pt x="1132" y="30"/>
                      </a:lnTo>
                      <a:lnTo>
                        <a:pt x="1226" y="13"/>
                      </a:lnTo>
                      <a:lnTo>
                        <a:pt x="1321" y="3"/>
                      </a:lnTo>
                      <a:lnTo>
                        <a:pt x="14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8">
                  <a:extLst>
                    <a:ext uri="{FF2B5EF4-FFF2-40B4-BE49-F238E27FC236}">
                      <a16:creationId xmlns:a16="http://schemas.microsoft.com/office/drawing/2014/main" id="{21DAD9B4-A231-A147-80D4-7BDAEB5C1504}"/>
                    </a:ext>
                  </a:extLst>
                </p:cNvPr>
                <p:cNvSpPr>
                  <a:spLocks/>
                </p:cNvSpPr>
                <p:nvPr/>
              </p:nvSpPr>
              <p:spPr bwMode="auto">
                <a:xfrm>
                  <a:off x="3704" y="1839"/>
                  <a:ext cx="242" cy="624"/>
                </a:xfrm>
                <a:custGeom>
                  <a:avLst/>
                  <a:gdLst>
                    <a:gd name="T0" fmla="*/ 99 w 726"/>
                    <a:gd name="T1" fmla="*/ 0 h 1872"/>
                    <a:gd name="T2" fmla="*/ 433 w 726"/>
                    <a:gd name="T3" fmla="*/ 67 h 1872"/>
                    <a:gd name="T4" fmla="*/ 213 w 726"/>
                    <a:gd name="T5" fmla="*/ 771 h 1872"/>
                    <a:gd name="T6" fmla="*/ 569 w 726"/>
                    <a:gd name="T7" fmla="*/ 612 h 1872"/>
                    <a:gd name="T8" fmla="*/ 697 w 726"/>
                    <a:gd name="T9" fmla="*/ 554 h 1872"/>
                    <a:gd name="T10" fmla="*/ 676 w 726"/>
                    <a:gd name="T11" fmla="*/ 694 h 1872"/>
                    <a:gd name="T12" fmla="*/ 575 w 726"/>
                    <a:gd name="T13" fmla="*/ 1344 h 1872"/>
                    <a:gd name="T14" fmla="*/ 726 w 726"/>
                    <a:gd name="T15" fmla="*/ 1358 h 1872"/>
                    <a:gd name="T16" fmla="*/ 444 w 726"/>
                    <a:gd name="T17" fmla="*/ 1872 h 1872"/>
                    <a:gd name="T18" fmla="*/ 266 w 726"/>
                    <a:gd name="T19" fmla="*/ 1314 h 1872"/>
                    <a:gd name="T20" fmla="*/ 421 w 726"/>
                    <a:gd name="T21" fmla="*/ 1328 h 1872"/>
                    <a:gd name="T22" fmla="*/ 502 w 726"/>
                    <a:gd name="T23" fmla="*/ 809 h 1872"/>
                    <a:gd name="T24" fmla="*/ 121 w 726"/>
                    <a:gd name="T25" fmla="*/ 980 h 1872"/>
                    <a:gd name="T26" fmla="*/ 0 w 726"/>
                    <a:gd name="T27" fmla="*/ 1034 h 1872"/>
                    <a:gd name="T28" fmla="*/ 13 w 726"/>
                    <a:gd name="T29" fmla="*/ 895 h 1872"/>
                    <a:gd name="T30" fmla="*/ 99 w 726"/>
                    <a:gd name="T31" fmla="*/ 0 h 1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6" h="1872">
                      <a:moveTo>
                        <a:pt x="99" y="0"/>
                      </a:moveTo>
                      <a:lnTo>
                        <a:pt x="433" y="67"/>
                      </a:lnTo>
                      <a:lnTo>
                        <a:pt x="213" y="771"/>
                      </a:lnTo>
                      <a:lnTo>
                        <a:pt x="569" y="612"/>
                      </a:lnTo>
                      <a:lnTo>
                        <a:pt x="697" y="554"/>
                      </a:lnTo>
                      <a:lnTo>
                        <a:pt x="676" y="694"/>
                      </a:lnTo>
                      <a:lnTo>
                        <a:pt x="575" y="1344"/>
                      </a:lnTo>
                      <a:lnTo>
                        <a:pt x="726" y="1358"/>
                      </a:lnTo>
                      <a:lnTo>
                        <a:pt x="444" y="1872"/>
                      </a:lnTo>
                      <a:lnTo>
                        <a:pt x="266" y="1314"/>
                      </a:lnTo>
                      <a:lnTo>
                        <a:pt x="421" y="1328"/>
                      </a:lnTo>
                      <a:lnTo>
                        <a:pt x="502" y="809"/>
                      </a:lnTo>
                      <a:lnTo>
                        <a:pt x="121" y="980"/>
                      </a:lnTo>
                      <a:lnTo>
                        <a:pt x="0" y="1034"/>
                      </a:lnTo>
                      <a:lnTo>
                        <a:pt x="13" y="895"/>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grpSp>
        <p:nvGrpSpPr>
          <p:cNvPr id="63" name="Group 62">
            <a:extLst>
              <a:ext uri="{FF2B5EF4-FFF2-40B4-BE49-F238E27FC236}">
                <a16:creationId xmlns:a16="http://schemas.microsoft.com/office/drawing/2014/main" id="{38F9D5AF-89B9-1043-8313-4FBB92103D12}"/>
              </a:ext>
            </a:extLst>
          </p:cNvPr>
          <p:cNvGrpSpPr/>
          <p:nvPr/>
        </p:nvGrpSpPr>
        <p:grpSpPr>
          <a:xfrm>
            <a:off x="398982" y="5239462"/>
            <a:ext cx="4989142" cy="914400"/>
            <a:chOff x="6027726" y="4369926"/>
            <a:chExt cx="4989142" cy="914400"/>
          </a:xfrm>
        </p:grpSpPr>
        <p:sp>
          <p:nvSpPr>
            <p:cNvPr id="64" name="Rectangle 63">
              <a:extLst>
                <a:ext uri="{FF2B5EF4-FFF2-40B4-BE49-F238E27FC236}">
                  <a16:creationId xmlns:a16="http://schemas.microsoft.com/office/drawing/2014/main" id="{F90DE3D5-F8A7-0C49-9C05-A12ABF1BFC8F}"/>
                </a:ext>
              </a:extLst>
            </p:cNvPr>
            <p:cNvSpPr/>
            <p:nvPr/>
          </p:nvSpPr>
          <p:spPr>
            <a:xfrm>
              <a:off x="7214901" y="4473183"/>
              <a:ext cx="3801967" cy="400110"/>
            </a:xfrm>
            <a:prstGeom prst="rect">
              <a:avLst/>
            </a:prstGeom>
          </p:spPr>
          <p:txBody>
            <a:bodyPr wrap="square">
              <a:spAutoFit/>
            </a:bodyPr>
            <a:lstStyle/>
            <a:p>
              <a:r>
                <a:rPr lang="en-US" sz="2000" kern="0" dirty="0">
                  <a:solidFill>
                    <a:schemeClr val="tx1">
                      <a:lumMod val="75000"/>
                      <a:lumOff val="25000"/>
                    </a:schemeClr>
                  </a:solidFill>
                  <a:latin typeface="Arial" pitchFamily="34" charset="0"/>
                  <a:cs typeface="Arial" pitchFamily="34" charset="0"/>
                </a:rPr>
                <a:t>Identify Abnormality</a:t>
              </a:r>
              <a:endParaRPr lang="en-US" sz="2000" dirty="0">
                <a:solidFill>
                  <a:schemeClr val="tx1">
                    <a:lumMod val="75000"/>
                    <a:lumOff val="25000"/>
                  </a:schemeClr>
                </a:solidFill>
              </a:endParaRPr>
            </a:p>
          </p:txBody>
        </p:sp>
        <p:grpSp>
          <p:nvGrpSpPr>
            <p:cNvPr id="65" name="Group 64">
              <a:extLst>
                <a:ext uri="{FF2B5EF4-FFF2-40B4-BE49-F238E27FC236}">
                  <a16:creationId xmlns:a16="http://schemas.microsoft.com/office/drawing/2014/main" id="{EFB914A3-0A12-8549-A655-A47C6854D18F}"/>
                </a:ext>
              </a:extLst>
            </p:cNvPr>
            <p:cNvGrpSpPr/>
            <p:nvPr/>
          </p:nvGrpSpPr>
          <p:grpSpPr>
            <a:xfrm>
              <a:off x="6027726" y="4369926"/>
              <a:ext cx="914400" cy="914400"/>
              <a:chOff x="6027726" y="4369926"/>
              <a:chExt cx="914400" cy="914400"/>
            </a:xfrm>
          </p:grpSpPr>
          <p:sp>
            <p:nvSpPr>
              <p:cNvPr id="66" name="Oval 65">
                <a:extLst>
                  <a:ext uri="{FF2B5EF4-FFF2-40B4-BE49-F238E27FC236}">
                    <a16:creationId xmlns:a16="http://schemas.microsoft.com/office/drawing/2014/main" id="{9A1EC1F8-9A4E-E04B-AEDE-F22D1D1A2F77}"/>
                  </a:ext>
                </a:extLst>
              </p:cNvPr>
              <p:cNvSpPr/>
              <p:nvPr/>
            </p:nvSpPr>
            <p:spPr>
              <a:xfrm>
                <a:off x="6027726" y="4369926"/>
                <a:ext cx="914400" cy="914400"/>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16">
                <a:extLst>
                  <a:ext uri="{FF2B5EF4-FFF2-40B4-BE49-F238E27FC236}">
                    <a16:creationId xmlns:a16="http://schemas.microsoft.com/office/drawing/2014/main" id="{31F84067-A404-A34E-ACEE-B9E037B60FCB}"/>
                  </a:ext>
                </a:extLst>
              </p:cNvPr>
              <p:cNvGrpSpPr>
                <a:grpSpLocks noChangeAspect="1"/>
              </p:cNvGrpSpPr>
              <p:nvPr/>
            </p:nvGrpSpPr>
            <p:grpSpPr bwMode="auto">
              <a:xfrm>
                <a:off x="6210606" y="4553266"/>
                <a:ext cx="548640" cy="547720"/>
                <a:chOff x="3243" y="1561"/>
                <a:chExt cx="1193" cy="1191"/>
              </a:xfrm>
              <a:solidFill>
                <a:schemeClr val="bg1"/>
              </a:solidFill>
            </p:grpSpPr>
            <p:sp>
              <p:nvSpPr>
                <p:cNvPr id="68" name="Freeform 18">
                  <a:extLst>
                    <a:ext uri="{FF2B5EF4-FFF2-40B4-BE49-F238E27FC236}">
                      <a16:creationId xmlns:a16="http://schemas.microsoft.com/office/drawing/2014/main" id="{F7B5528D-E6F6-0F4B-82D7-FDF25E8FFADE}"/>
                    </a:ext>
                  </a:extLst>
                </p:cNvPr>
                <p:cNvSpPr>
                  <a:spLocks noEditPoints="1"/>
                </p:cNvSpPr>
                <p:nvPr/>
              </p:nvSpPr>
              <p:spPr bwMode="auto">
                <a:xfrm>
                  <a:off x="3243" y="1561"/>
                  <a:ext cx="1193" cy="1191"/>
                </a:xfrm>
                <a:custGeom>
                  <a:avLst/>
                  <a:gdLst>
                    <a:gd name="T0" fmla="*/ 1481 w 3579"/>
                    <a:gd name="T1" fmla="*/ 223 h 3573"/>
                    <a:gd name="T2" fmla="*/ 1100 w 3579"/>
                    <a:gd name="T3" fmla="*/ 348 h 3573"/>
                    <a:gd name="T4" fmla="*/ 769 w 3579"/>
                    <a:gd name="T5" fmla="*/ 561 h 3573"/>
                    <a:gd name="T6" fmla="*/ 500 w 3579"/>
                    <a:gd name="T7" fmla="*/ 846 h 3573"/>
                    <a:gd name="T8" fmla="*/ 308 w 3579"/>
                    <a:gd name="T9" fmla="*/ 1189 h 3573"/>
                    <a:gd name="T10" fmla="*/ 205 w 3579"/>
                    <a:gd name="T11" fmla="*/ 1579 h 3573"/>
                    <a:gd name="T12" fmla="*/ 205 w 3579"/>
                    <a:gd name="T13" fmla="*/ 1994 h 3573"/>
                    <a:gd name="T14" fmla="*/ 308 w 3579"/>
                    <a:gd name="T15" fmla="*/ 2384 h 3573"/>
                    <a:gd name="T16" fmla="*/ 500 w 3579"/>
                    <a:gd name="T17" fmla="*/ 2728 h 3573"/>
                    <a:gd name="T18" fmla="*/ 769 w 3579"/>
                    <a:gd name="T19" fmla="*/ 3012 h 3573"/>
                    <a:gd name="T20" fmla="*/ 1100 w 3579"/>
                    <a:gd name="T21" fmla="*/ 3225 h 3573"/>
                    <a:gd name="T22" fmla="*/ 1481 w 3579"/>
                    <a:gd name="T23" fmla="*/ 3352 h 3573"/>
                    <a:gd name="T24" fmla="*/ 1894 w 3579"/>
                    <a:gd name="T25" fmla="*/ 3378 h 3573"/>
                    <a:gd name="T26" fmla="*/ 2294 w 3579"/>
                    <a:gd name="T27" fmla="*/ 3299 h 3573"/>
                    <a:gd name="T28" fmla="*/ 2651 w 3579"/>
                    <a:gd name="T29" fmla="*/ 3129 h 3573"/>
                    <a:gd name="T30" fmla="*/ 2953 w 3579"/>
                    <a:gd name="T31" fmla="*/ 2878 h 3573"/>
                    <a:gd name="T32" fmla="*/ 3184 w 3579"/>
                    <a:gd name="T33" fmla="*/ 2562 h 3573"/>
                    <a:gd name="T34" fmla="*/ 3334 w 3579"/>
                    <a:gd name="T35" fmla="*/ 2194 h 3573"/>
                    <a:gd name="T36" fmla="*/ 3386 w 3579"/>
                    <a:gd name="T37" fmla="*/ 1787 h 3573"/>
                    <a:gd name="T38" fmla="*/ 3334 w 3579"/>
                    <a:gd name="T39" fmla="*/ 1379 h 3573"/>
                    <a:gd name="T40" fmla="*/ 3184 w 3579"/>
                    <a:gd name="T41" fmla="*/ 1012 h 3573"/>
                    <a:gd name="T42" fmla="*/ 2953 w 3579"/>
                    <a:gd name="T43" fmla="*/ 695 h 3573"/>
                    <a:gd name="T44" fmla="*/ 2651 w 3579"/>
                    <a:gd name="T45" fmla="*/ 444 h 3573"/>
                    <a:gd name="T46" fmla="*/ 2294 w 3579"/>
                    <a:gd name="T47" fmla="*/ 274 h 3573"/>
                    <a:gd name="T48" fmla="*/ 1894 w 3579"/>
                    <a:gd name="T49" fmla="*/ 196 h 3573"/>
                    <a:gd name="T50" fmla="*/ 1898 w 3579"/>
                    <a:gd name="T51" fmla="*/ 4 h 3573"/>
                    <a:gd name="T52" fmla="*/ 2314 w 3579"/>
                    <a:gd name="T53" fmla="*/ 79 h 3573"/>
                    <a:gd name="T54" fmla="*/ 2691 w 3579"/>
                    <a:gd name="T55" fmla="*/ 245 h 3573"/>
                    <a:gd name="T56" fmla="*/ 3017 w 3579"/>
                    <a:gd name="T57" fmla="*/ 489 h 3573"/>
                    <a:gd name="T58" fmla="*/ 3279 w 3579"/>
                    <a:gd name="T59" fmla="*/ 799 h 3573"/>
                    <a:gd name="T60" fmla="*/ 3466 w 3579"/>
                    <a:gd name="T61" fmla="*/ 1164 h 3573"/>
                    <a:gd name="T62" fmla="*/ 3566 w 3579"/>
                    <a:gd name="T63" fmla="*/ 1571 h 3573"/>
                    <a:gd name="T64" fmla="*/ 3566 w 3579"/>
                    <a:gd name="T65" fmla="*/ 2002 h 3573"/>
                    <a:gd name="T66" fmla="*/ 3466 w 3579"/>
                    <a:gd name="T67" fmla="*/ 2409 h 3573"/>
                    <a:gd name="T68" fmla="*/ 3279 w 3579"/>
                    <a:gd name="T69" fmla="*/ 2774 h 3573"/>
                    <a:gd name="T70" fmla="*/ 3017 w 3579"/>
                    <a:gd name="T71" fmla="*/ 3084 h 3573"/>
                    <a:gd name="T72" fmla="*/ 2691 w 3579"/>
                    <a:gd name="T73" fmla="*/ 3329 h 3573"/>
                    <a:gd name="T74" fmla="*/ 2314 w 3579"/>
                    <a:gd name="T75" fmla="*/ 3494 h 3573"/>
                    <a:gd name="T76" fmla="*/ 1898 w 3579"/>
                    <a:gd name="T77" fmla="*/ 3570 h 3573"/>
                    <a:gd name="T78" fmla="*/ 1469 w 3579"/>
                    <a:gd name="T79" fmla="*/ 3545 h 3573"/>
                    <a:gd name="T80" fmla="*/ 1070 w 3579"/>
                    <a:gd name="T81" fmla="*/ 3422 h 3573"/>
                    <a:gd name="T82" fmla="*/ 717 w 3579"/>
                    <a:gd name="T83" fmla="*/ 3216 h 3573"/>
                    <a:gd name="T84" fmla="*/ 422 w 3579"/>
                    <a:gd name="T85" fmla="*/ 2937 h 3573"/>
                    <a:gd name="T86" fmla="*/ 196 w 3579"/>
                    <a:gd name="T87" fmla="*/ 2598 h 3573"/>
                    <a:gd name="T88" fmla="*/ 51 w 3579"/>
                    <a:gd name="T89" fmla="*/ 2210 h 3573"/>
                    <a:gd name="T90" fmla="*/ 0 w 3579"/>
                    <a:gd name="T91" fmla="*/ 1787 h 3573"/>
                    <a:gd name="T92" fmla="*/ 51 w 3579"/>
                    <a:gd name="T93" fmla="*/ 1363 h 3573"/>
                    <a:gd name="T94" fmla="*/ 196 w 3579"/>
                    <a:gd name="T95" fmla="*/ 976 h 3573"/>
                    <a:gd name="T96" fmla="*/ 422 w 3579"/>
                    <a:gd name="T97" fmla="*/ 636 h 3573"/>
                    <a:gd name="T98" fmla="*/ 717 w 3579"/>
                    <a:gd name="T99" fmla="*/ 358 h 3573"/>
                    <a:gd name="T100" fmla="*/ 1070 w 3579"/>
                    <a:gd name="T101" fmla="*/ 151 h 3573"/>
                    <a:gd name="T102" fmla="*/ 1469 w 3579"/>
                    <a:gd name="T103" fmla="*/ 29 h 3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79" h="3573">
                      <a:moveTo>
                        <a:pt x="1789" y="192"/>
                      </a:moveTo>
                      <a:lnTo>
                        <a:pt x="1685" y="196"/>
                      </a:lnTo>
                      <a:lnTo>
                        <a:pt x="1581" y="205"/>
                      </a:lnTo>
                      <a:lnTo>
                        <a:pt x="1481" y="223"/>
                      </a:lnTo>
                      <a:lnTo>
                        <a:pt x="1381" y="245"/>
                      </a:lnTo>
                      <a:lnTo>
                        <a:pt x="1285" y="274"/>
                      </a:lnTo>
                      <a:lnTo>
                        <a:pt x="1191" y="308"/>
                      </a:lnTo>
                      <a:lnTo>
                        <a:pt x="1100" y="348"/>
                      </a:lnTo>
                      <a:lnTo>
                        <a:pt x="1013" y="394"/>
                      </a:lnTo>
                      <a:lnTo>
                        <a:pt x="928" y="444"/>
                      </a:lnTo>
                      <a:lnTo>
                        <a:pt x="847" y="500"/>
                      </a:lnTo>
                      <a:lnTo>
                        <a:pt x="769" y="561"/>
                      </a:lnTo>
                      <a:lnTo>
                        <a:pt x="696" y="625"/>
                      </a:lnTo>
                      <a:lnTo>
                        <a:pt x="626" y="695"/>
                      </a:lnTo>
                      <a:lnTo>
                        <a:pt x="562" y="768"/>
                      </a:lnTo>
                      <a:lnTo>
                        <a:pt x="500" y="846"/>
                      </a:lnTo>
                      <a:lnTo>
                        <a:pt x="445" y="926"/>
                      </a:lnTo>
                      <a:lnTo>
                        <a:pt x="394" y="1012"/>
                      </a:lnTo>
                      <a:lnTo>
                        <a:pt x="349" y="1099"/>
                      </a:lnTo>
                      <a:lnTo>
                        <a:pt x="308" y="1189"/>
                      </a:lnTo>
                      <a:lnTo>
                        <a:pt x="274" y="1283"/>
                      </a:lnTo>
                      <a:lnTo>
                        <a:pt x="245" y="1379"/>
                      </a:lnTo>
                      <a:lnTo>
                        <a:pt x="222" y="1478"/>
                      </a:lnTo>
                      <a:lnTo>
                        <a:pt x="205" y="1579"/>
                      </a:lnTo>
                      <a:lnTo>
                        <a:pt x="196" y="1682"/>
                      </a:lnTo>
                      <a:lnTo>
                        <a:pt x="192" y="1787"/>
                      </a:lnTo>
                      <a:lnTo>
                        <a:pt x="196" y="1891"/>
                      </a:lnTo>
                      <a:lnTo>
                        <a:pt x="205" y="1994"/>
                      </a:lnTo>
                      <a:lnTo>
                        <a:pt x="222" y="2095"/>
                      </a:lnTo>
                      <a:lnTo>
                        <a:pt x="245" y="2194"/>
                      </a:lnTo>
                      <a:lnTo>
                        <a:pt x="274" y="2290"/>
                      </a:lnTo>
                      <a:lnTo>
                        <a:pt x="308" y="2384"/>
                      </a:lnTo>
                      <a:lnTo>
                        <a:pt x="349" y="2474"/>
                      </a:lnTo>
                      <a:lnTo>
                        <a:pt x="394" y="2562"/>
                      </a:lnTo>
                      <a:lnTo>
                        <a:pt x="445" y="2647"/>
                      </a:lnTo>
                      <a:lnTo>
                        <a:pt x="500" y="2728"/>
                      </a:lnTo>
                      <a:lnTo>
                        <a:pt x="562" y="2805"/>
                      </a:lnTo>
                      <a:lnTo>
                        <a:pt x="626" y="2878"/>
                      </a:lnTo>
                      <a:lnTo>
                        <a:pt x="696" y="2948"/>
                      </a:lnTo>
                      <a:lnTo>
                        <a:pt x="769" y="3012"/>
                      </a:lnTo>
                      <a:lnTo>
                        <a:pt x="847" y="3073"/>
                      </a:lnTo>
                      <a:lnTo>
                        <a:pt x="928" y="3129"/>
                      </a:lnTo>
                      <a:lnTo>
                        <a:pt x="1013" y="3179"/>
                      </a:lnTo>
                      <a:lnTo>
                        <a:pt x="1100" y="3225"/>
                      </a:lnTo>
                      <a:lnTo>
                        <a:pt x="1191" y="3265"/>
                      </a:lnTo>
                      <a:lnTo>
                        <a:pt x="1285" y="3299"/>
                      </a:lnTo>
                      <a:lnTo>
                        <a:pt x="1381" y="3329"/>
                      </a:lnTo>
                      <a:lnTo>
                        <a:pt x="1481" y="3352"/>
                      </a:lnTo>
                      <a:lnTo>
                        <a:pt x="1581" y="3368"/>
                      </a:lnTo>
                      <a:lnTo>
                        <a:pt x="1685" y="3378"/>
                      </a:lnTo>
                      <a:lnTo>
                        <a:pt x="1789" y="3381"/>
                      </a:lnTo>
                      <a:lnTo>
                        <a:pt x="1894" y="3378"/>
                      </a:lnTo>
                      <a:lnTo>
                        <a:pt x="1998" y="3368"/>
                      </a:lnTo>
                      <a:lnTo>
                        <a:pt x="2098" y="3352"/>
                      </a:lnTo>
                      <a:lnTo>
                        <a:pt x="2197" y="3329"/>
                      </a:lnTo>
                      <a:lnTo>
                        <a:pt x="2294" y="3299"/>
                      </a:lnTo>
                      <a:lnTo>
                        <a:pt x="2388" y="3265"/>
                      </a:lnTo>
                      <a:lnTo>
                        <a:pt x="2478" y="3225"/>
                      </a:lnTo>
                      <a:lnTo>
                        <a:pt x="2566" y="3179"/>
                      </a:lnTo>
                      <a:lnTo>
                        <a:pt x="2651" y="3129"/>
                      </a:lnTo>
                      <a:lnTo>
                        <a:pt x="2732" y="3073"/>
                      </a:lnTo>
                      <a:lnTo>
                        <a:pt x="2809" y="3012"/>
                      </a:lnTo>
                      <a:lnTo>
                        <a:pt x="2883" y="2948"/>
                      </a:lnTo>
                      <a:lnTo>
                        <a:pt x="2953" y="2878"/>
                      </a:lnTo>
                      <a:lnTo>
                        <a:pt x="3017" y="2805"/>
                      </a:lnTo>
                      <a:lnTo>
                        <a:pt x="3078" y="2728"/>
                      </a:lnTo>
                      <a:lnTo>
                        <a:pt x="3134" y="2647"/>
                      </a:lnTo>
                      <a:lnTo>
                        <a:pt x="3184" y="2562"/>
                      </a:lnTo>
                      <a:lnTo>
                        <a:pt x="3230" y="2474"/>
                      </a:lnTo>
                      <a:lnTo>
                        <a:pt x="3271" y="2384"/>
                      </a:lnTo>
                      <a:lnTo>
                        <a:pt x="3304" y="2290"/>
                      </a:lnTo>
                      <a:lnTo>
                        <a:pt x="3334" y="2194"/>
                      </a:lnTo>
                      <a:lnTo>
                        <a:pt x="3356" y="2095"/>
                      </a:lnTo>
                      <a:lnTo>
                        <a:pt x="3373" y="1994"/>
                      </a:lnTo>
                      <a:lnTo>
                        <a:pt x="3383" y="1891"/>
                      </a:lnTo>
                      <a:lnTo>
                        <a:pt x="3386" y="1787"/>
                      </a:lnTo>
                      <a:lnTo>
                        <a:pt x="3383" y="1682"/>
                      </a:lnTo>
                      <a:lnTo>
                        <a:pt x="3373" y="1579"/>
                      </a:lnTo>
                      <a:lnTo>
                        <a:pt x="3356" y="1478"/>
                      </a:lnTo>
                      <a:lnTo>
                        <a:pt x="3334" y="1379"/>
                      </a:lnTo>
                      <a:lnTo>
                        <a:pt x="3304" y="1283"/>
                      </a:lnTo>
                      <a:lnTo>
                        <a:pt x="3271" y="1189"/>
                      </a:lnTo>
                      <a:lnTo>
                        <a:pt x="3230" y="1099"/>
                      </a:lnTo>
                      <a:lnTo>
                        <a:pt x="3184" y="1012"/>
                      </a:lnTo>
                      <a:lnTo>
                        <a:pt x="3134" y="926"/>
                      </a:lnTo>
                      <a:lnTo>
                        <a:pt x="3078" y="846"/>
                      </a:lnTo>
                      <a:lnTo>
                        <a:pt x="3017" y="768"/>
                      </a:lnTo>
                      <a:lnTo>
                        <a:pt x="2953" y="695"/>
                      </a:lnTo>
                      <a:lnTo>
                        <a:pt x="2883" y="625"/>
                      </a:lnTo>
                      <a:lnTo>
                        <a:pt x="2809" y="561"/>
                      </a:lnTo>
                      <a:lnTo>
                        <a:pt x="2732" y="500"/>
                      </a:lnTo>
                      <a:lnTo>
                        <a:pt x="2651" y="444"/>
                      </a:lnTo>
                      <a:lnTo>
                        <a:pt x="2566" y="394"/>
                      </a:lnTo>
                      <a:lnTo>
                        <a:pt x="2478" y="348"/>
                      </a:lnTo>
                      <a:lnTo>
                        <a:pt x="2388" y="308"/>
                      </a:lnTo>
                      <a:lnTo>
                        <a:pt x="2294" y="274"/>
                      </a:lnTo>
                      <a:lnTo>
                        <a:pt x="2197" y="245"/>
                      </a:lnTo>
                      <a:lnTo>
                        <a:pt x="2098" y="223"/>
                      </a:lnTo>
                      <a:lnTo>
                        <a:pt x="1998" y="205"/>
                      </a:lnTo>
                      <a:lnTo>
                        <a:pt x="1894" y="196"/>
                      </a:lnTo>
                      <a:lnTo>
                        <a:pt x="1789" y="192"/>
                      </a:lnTo>
                      <a:close/>
                      <a:moveTo>
                        <a:pt x="1789" y="0"/>
                      </a:moveTo>
                      <a:lnTo>
                        <a:pt x="1789" y="0"/>
                      </a:lnTo>
                      <a:lnTo>
                        <a:pt x="1898" y="4"/>
                      </a:lnTo>
                      <a:lnTo>
                        <a:pt x="2005" y="13"/>
                      </a:lnTo>
                      <a:lnTo>
                        <a:pt x="2110" y="29"/>
                      </a:lnTo>
                      <a:lnTo>
                        <a:pt x="2214" y="52"/>
                      </a:lnTo>
                      <a:lnTo>
                        <a:pt x="2314" y="79"/>
                      </a:lnTo>
                      <a:lnTo>
                        <a:pt x="2413" y="113"/>
                      </a:lnTo>
                      <a:lnTo>
                        <a:pt x="2509" y="151"/>
                      </a:lnTo>
                      <a:lnTo>
                        <a:pt x="2602" y="196"/>
                      </a:lnTo>
                      <a:lnTo>
                        <a:pt x="2691" y="245"/>
                      </a:lnTo>
                      <a:lnTo>
                        <a:pt x="2779" y="299"/>
                      </a:lnTo>
                      <a:lnTo>
                        <a:pt x="2862" y="358"/>
                      </a:lnTo>
                      <a:lnTo>
                        <a:pt x="2942" y="421"/>
                      </a:lnTo>
                      <a:lnTo>
                        <a:pt x="3017" y="489"/>
                      </a:lnTo>
                      <a:lnTo>
                        <a:pt x="3089" y="561"/>
                      </a:lnTo>
                      <a:lnTo>
                        <a:pt x="3157" y="636"/>
                      </a:lnTo>
                      <a:lnTo>
                        <a:pt x="3220" y="716"/>
                      </a:lnTo>
                      <a:lnTo>
                        <a:pt x="3279" y="799"/>
                      </a:lnTo>
                      <a:lnTo>
                        <a:pt x="3334" y="886"/>
                      </a:lnTo>
                      <a:lnTo>
                        <a:pt x="3383" y="976"/>
                      </a:lnTo>
                      <a:lnTo>
                        <a:pt x="3428" y="1068"/>
                      </a:lnTo>
                      <a:lnTo>
                        <a:pt x="3466" y="1164"/>
                      </a:lnTo>
                      <a:lnTo>
                        <a:pt x="3500" y="1262"/>
                      </a:lnTo>
                      <a:lnTo>
                        <a:pt x="3527" y="1363"/>
                      </a:lnTo>
                      <a:lnTo>
                        <a:pt x="3549" y="1466"/>
                      </a:lnTo>
                      <a:lnTo>
                        <a:pt x="3566" y="1571"/>
                      </a:lnTo>
                      <a:lnTo>
                        <a:pt x="3575" y="1678"/>
                      </a:lnTo>
                      <a:lnTo>
                        <a:pt x="3579" y="1787"/>
                      </a:lnTo>
                      <a:lnTo>
                        <a:pt x="3575" y="1895"/>
                      </a:lnTo>
                      <a:lnTo>
                        <a:pt x="3566" y="2002"/>
                      </a:lnTo>
                      <a:lnTo>
                        <a:pt x="3549" y="2107"/>
                      </a:lnTo>
                      <a:lnTo>
                        <a:pt x="3527" y="2210"/>
                      </a:lnTo>
                      <a:lnTo>
                        <a:pt x="3500" y="2311"/>
                      </a:lnTo>
                      <a:lnTo>
                        <a:pt x="3466" y="2409"/>
                      </a:lnTo>
                      <a:lnTo>
                        <a:pt x="3428" y="2505"/>
                      </a:lnTo>
                      <a:lnTo>
                        <a:pt x="3383" y="2598"/>
                      </a:lnTo>
                      <a:lnTo>
                        <a:pt x="3334" y="2687"/>
                      </a:lnTo>
                      <a:lnTo>
                        <a:pt x="3279" y="2774"/>
                      </a:lnTo>
                      <a:lnTo>
                        <a:pt x="3220" y="2857"/>
                      </a:lnTo>
                      <a:lnTo>
                        <a:pt x="3157" y="2937"/>
                      </a:lnTo>
                      <a:lnTo>
                        <a:pt x="3089" y="3012"/>
                      </a:lnTo>
                      <a:lnTo>
                        <a:pt x="3017" y="3084"/>
                      </a:lnTo>
                      <a:lnTo>
                        <a:pt x="2942" y="3152"/>
                      </a:lnTo>
                      <a:lnTo>
                        <a:pt x="2862" y="3216"/>
                      </a:lnTo>
                      <a:lnTo>
                        <a:pt x="2779" y="3274"/>
                      </a:lnTo>
                      <a:lnTo>
                        <a:pt x="2691" y="3329"/>
                      </a:lnTo>
                      <a:lnTo>
                        <a:pt x="2602" y="3378"/>
                      </a:lnTo>
                      <a:lnTo>
                        <a:pt x="2509" y="3422"/>
                      </a:lnTo>
                      <a:lnTo>
                        <a:pt x="2413" y="3461"/>
                      </a:lnTo>
                      <a:lnTo>
                        <a:pt x="2314" y="3494"/>
                      </a:lnTo>
                      <a:lnTo>
                        <a:pt x="2214" y="3522"/>
                      </a:lnTo>
                      <a:lnTo>
                        <a:pt x="2110" y="3545"/>
                      </a:lnTo>
                      <a:lnTo>
                        <a:pt x="2005" y="3560"/>
                      </a:lnTo>
                      <a:lnTo>
                        <a:pt x="1898" y="3570"/>
                      </a:lnTo>
                      <a:lnTo>
                        <a:pt x="1789" y="3573"/>
                      </a:lnTo>
                      <a:lnTo>
                        <a:pt x="1681" y="3570"/>
                      </a:lnTo>
                      <a:lnTo>
                        <a:pt x="1574" y="3560"/>
                      </a:lnTo>
                      <a:lnTo>
                        <a:pt x="1469" y="3545"/>
                      </a:lnTo>
                      <a:lnTo>
                        <a:pt x="1365" y="3522"/>
                      </a:lnTo>
                      <a:lnTo>
                        <a:pt x="1264" y="3494"/>
                      </a:lnTo>
                      <a:lnTo>
                        <a:pt x="1166" y="3461"/>
                      </a:lnTo>
                      <a:lnTo>
                        <a:pt x="1070" y="3422"/>
                      </a:lnTo>
                      <a:lnTo>
                        <a:pt x="977" y="3378"/>
                      </a:lnTo>
                      <a:lnTo>
                        <a:pt x="887" y="3329"/>
                      </a:lnTo>
                      <a:lnTo>
                        <a:pt x="800" y="3274"/>
                      </a:lnTo>
                      <a:lnTo>
                        <a:pt x="717" y="3216"/>
                      </a:lnTo>
                      <a:lnTo>
                        <a:pt x="637" y="3152"/>
                      </a:lnTo>
                      <a:lnTo>
                        <a:pt x="562" y="3084"/>
                      </a:lnTo>
                      <a:lnTo>
                        <a:pt x="490" y="3012"/>
                      </a:lnTo>
                      <a:lnTo>
                        <a:pt x="422" y="2937"/>
                      </a:lnTo>
                      <a:lnTo>
                        <a:pt x="357" y="2857"/>
                      </a:lnTo>
                      <a:lnTo>
                        <a:pt x="299" y="2774"/>
                      </a:lnTo>
                      <a:lnTo>
                        <a:pt x="245" y="2687"/>
                      </a:lnTo>
                      <a:lnTo>
                        <a:pt x="196" y="2598"/>
                      </a:lnTo>
                      <a:lnTo>
                        <a:pt x="151" y="2505"/>
                      </a:lnTo>
                      <a:lnTo>
                        <a:pt x="113" y="2409"/>
                      </a:lnTo>
                      <a:lnTo>
                        <a:pt x="79" y="2311"/>
                      </a:lnTo>
                      <a:lnTo>
                        <a:pt x="51" y="2210"/>
                      </a:lnTo>
                      <a:lnTo>
                        <a:pt x="28" y="2107"/>
                      </a:lnTo>
                      <a:lnTo>
                        <a:pt x="13" y="2002"/>
                      </a:lnTo>
                      <a:lnTo>
                        <a:pt x="3" y="1895"/>
                      </a:lnTo>
                      <a:lnTo>
                        <a:pt x="0" y="1787"/>
                      </a:lnTo>
                      <a:lnTo>
                        <a:pt x="3" y="1678"/>
                      </a:lnTo>
                      <a:lnTo>
                        <a:pt x="13" y="1571"/>
                      </a:lnTo>
                      <a:lnTo>
                        <a:pt x="28" y="1466"/>
                      </a:lnTo>
                      <a:lnTo>
                        <a:pt x="51" y="1363"/>
                      </a:lnTo>
                      <a:lnTo>
                        <a:pt x="79" y="1262"/>
                      </a:lnTo>
                      <a:lnTo>
                        <a:pt x="113" y="1164"/>
                      </a:lnTo>
                      <a:lnTo>
                        <a:pt x="151" y="1068"/>
                      </a:lnTo>
                      <a:lnTo>
                        <a:pt x="196" y="976"/>
                      </a:lnTo>
                      <a:lnTo>
                        <a:pt x="245" y="886"/>
                      </a:lnTo>
                      <a:lnTo>
                        <a:pt x="299" y="799"/>
                      </a:lnTo>
                      <a:lnTo>
                        <a:pt x="357" y="716"/>
                      </a:lnTo>
                      <a:lnTo>
                        <a:pt x="422" y="636"/>
                      </a:lnTo>
                      <a:lnTo>
                        <a:pt x="490" y="561"/>
                      </a:lnTo>
                      <a:lnTo>
                        <a:pt x="562" y="489"/>
                      </a:lnTo>
                      <a:lnTo>
                        <a:pt x="637" y="421"/>
                      </a:lnTo>
                      <a:lnTo>
                        <a:pt x="717" y="358"/>
                      </a:lnTo>
                      <a:lnTo>
                        <a:pt x="800" y="299"/>
                      </a:lnTo>
                      <a:lnTo>
                        <a:pt x="887" y="245"/>
                      </a:lnTo>
                      <a:lnTo>
                        <a:pt x="977" y="196"/>
                      </a:lnTo>
                      <a:lnTo>
                        <a:pt x="1070" y="151"/>
                      </a:lnTo>
                      <a:lnTo>
                        <a:pt x="1166" y="113"/>
                      </a:lnTo>
                      <a:lnTo>
                        <a:pt x="1264" y="79"/>
                      </a:lnTo>
                      <a:lnTo>
                        <a:pt x="1365" y="52"/>
                      </a:lnTo>
                      <a:lnTo>
                        <a:pt x="1469" y="29"/>
                      </a:lnTo>
                      <a:lnTo>
                        <a:pt x="1574" y="13"/>
                      </a:lnTo>
                      <a:lnTo>
                        <a:pt x="1681" y="4"/>
                      </a:lnTo>
                      <a:lnTo>
                        <a:pt x="17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19">
                  <a:extLst>
                    <a:ext uri="{FF2B5EF4-FFF2-40B4-BE49-F238E27FC236}">
                      <a16:creationId xmlns:a16="http://schemas.microsoft.com/office/drawing/2014/main" id="{6B43A026-4169-7642-8BC8-075ABDA1E080}"/>
                    </a:ext>
                  </a:extLst>
                </p:cNvPr>
                <p:cNvSpPr>
                  <a:spLocks noEditPoints="1"/>
                </p:cNvSpPr>
                <p:nvPr/>
              </p:nvSpPr>
              <p:spPr bwMode="auto">
                <a:xfrm>
                  <a:off x="3367" y="1685"/>
                  <a:ext cx="945" cy="943"/>
                </a:xfrm>
                <a:custGeom>
                  <a:avLst/>
                  <a:gdLst>
                    <a:gd name="T0" fmla="*/ 1233 w 2835"/>
                    <a:gd name="T1" fmla="*/ 129 h 2831"/>
                    <a:gd name="T2" fmla="*/ 973 w 2835"/>
                    <a:gd name="T3" fmla="*/ 194 h 2831"/>
                    <a:gd name="T4" fmla="*/ 736 w 2835"/>
                    <a:gd name="T5" fmla="*/ 309 h 2831"/>
                    <a:gd name="T6" fmla="*/ 528 w 2835"/>
                    <a:gd name="T7" fmla="*/ 467 h 2831"/>
                    <a:gd name="T8" fmla="*/ 357 w 2835"/>
                    <a:gd name="T9" fmla="*/ 662 h 2831"/>
                    <a:gd name="T10" fmla="*/ 227 w 2835"/>
                    <a:gd name="T11" fmla="*/ 890 h 2831"/>
                    <a:gd name="T12" fmla="*/ 144 w 2835"/>
                    <a:gd name="T13" fmla="*/ 1143 h 2831"/>
                    <a:gd name="T14" fmla="*/ 115 w 2835"/>
                    <a:gd name="T15" fmla="*/ 1416 h 2831"/>
                    <a:gd name="T16" fmla="*/ 144 w 2835"/>
                    <a:gd name="T17" fmla="*/ 1688 h 2831"/>
                    <a:gd name="T18" fmla="*/ 227 w 2835"/>
                    <a:gd name="T19" fmla="*/ 1941 h 2831"/>
                    <a:gd name="T20" fmla="*/ 357 w 2835"/>
                    <a:gd name="T21" fmla="*/ 2169 h 2831"/>
                    <a:gd name="T22" fmla="*/ 528 w 2835"/>
                    <a:gd name="T23" fmla="*/ 2364 h 2831"/>
                    <a:gd name="T24" fmla="*/ 736 w 2835"/>
                    <a:gd name="T25" fmla="*/ 2522 h 2831"/>
                    <a:gd name="T26" fmla="*/ 973 w 2835"/>
                    <a:gd name="T27" fmla="*/ 2637 h 2831"/>
                    <a:gd name="T28" fmla="*/ 1233 w 2835"/>
                    <a:gd name="T29" fmla="*/ 2702 h 2831"/>
                    <a:gd name="T30" fmla="*/ 1510 w 2835"/>
                    <a:gd name="T31" fmla="*/ 2712 h 2831"/>
                    <a:gd name="T32" fmla="*/ 1777 w 2835"/>
                    <a:gd name="T33" fmla="*/ 2665 h 2831"/>
                    <a:gd name="T34" fmla="*/ 2023 w 2835"/>
                    <a:gd name="T35" fmla="*/ 2566 h 2831"/>
                    <a:gd name="T36" fmla="*/ 2241 w 2835"/>
                    <a:gd name="T37" fmla="*/ 2422 h 2831"/>
                    <a:gd name="T38" fmla="*/ 2425 w 2835"/>
                    <a:gd name="T39" fmla="*/ 2238 h 2831"/>
                    <a:gd name="T40" fmla="*/ 2570 w 2835"/>
                    <a:gd name="T41" fmla="*/ 2021 h 2831"/>
                    <a:gd name="T42" fmla="*/ 2669 w 2835"/>
                    <a:gd name="T43" fmla="*/ 1775 h 2831"/>
                    <a:gd name="T44" fmla="*/ 2716 w 2835"/>
                    <a:gd name="T45" fmla="*/ 1508 h 2831"/>
                    <a:gd name="T46" fmla="*/ 2706 w 2835"/>
                    <a:gd name="T47" fmla="*/ 1232 h 2831"/>
                    <a:gd name="T48" fmla="*/ 2641 w 2835"/>
                    <a:gd name="T49" fmla="*/ 972 h 2831"/>
                    <a:gd name="T50" fmla="*/ 2526 w 2835"/>
                    <a:gd name="T51" fmla="*/ 735 h 2831"/>
                    <a:gd name="T52" fmla="*/ 2367 w 2835"/>
                    <a:gd name="T53" fmla="*/ 528 h 2831"/>
                    <a:gd name="T54" fmla="*/ 2172 w 2835"/>
                    <a:gd name="T55" fmla="*/ 357 h 2831"/>
                    <a:gd name="T56" fmla="*/ 1944 w 2835"/>
                    <a:gd name="T57" fmla="*/ 227 h 2831"/>
                    <a:gd name="T58" fmla="*/ 1690 w 2835"/>
                    <a:gd name="T59" fmla="*/ 144 h 2831"/>
                    <a:gd name="T60" fmla="*/ 1417 w 2835"/>
                    <a:gd name="T61" fmla="*/ 116 h 2831"/>
                    <a:gd name="T62" fmla="*/ 1609 w 2835"/>
                    <a:gd name="T63" fmla="*/ 13 h 2831"/>
                    <a:gd name="T64" fmla="*/ 1882 w 2835"/>
                    <a:gd name="T65" fmla="*/ 79 h 2831"/>
                    <a:gd name="T66" fmla="*/ 2133 w 2835"/>
                    <a:gd name="T67" fmla="*/ 194 h 2831"/>
                    <a:gd name="T68" fmla="*/ 2353 w 2835"/>
                    <a:gd name="T69" fmla="*/ 354 h 2831"/>
                    <a:gd name="T70" fmla="*/ 2539 w 2835"/>
                    <a:gd name="T71" fmla="*/ 551 h 2831"/>
                    <a:gd name="T72" fmla="*/ 2684 w 2835"/>
                    <a:gd name="T73" fmla="*/ 782 h 2831"/>
                    <a:gd name="T74" fmla="*/ 2784 w 2835"/>
                    <a:gd name="T75" fmla="*/ 1040 h 2831"/>
                    <a:gd name="T76" fmla="*/ 2832 w 2835"/>
                    <a:gd name="T77" fmla="*/ 1319 h 2831"/>
                    <a:gd name="T78" fmla="*/ 2822 w 2835"/>
                    <a:gd name="T79" fmla="*/ 1607 h 2831"/>
                    <a:gd name="T80" fmla="*/ 2757 w 2835"/>
                    <a:gd name="T81" fmla="*/ 1880 h 2831"/>
                    <a:gd name="T82" fmla="*/ 2641 w 2835"/>
                    <a:gd name="T83" fmla="*/ 2130 h 2831"/>
                    <a:gd name="T84" fmla="*/ 2481 w 2835"/>
                    <a:gd name="T85" fmla="*/ 2350 h 2831"/>
                    <a:gd name="T86" fmla="*/ 2283 w 2835"/>
                    <a:gd name="T87" fmla="*/ 2535 h 2831"/>
                    <a:gd name="T88" fmla="*/ 2052 w 2835"/>
                    <a:gd name="T89" fmla="*/ 2681 h 2831"/>
                    <a:gd name="T90" fmla="*/ 1794 w 2835"/>
                    <a:gd name="T91" fmla="*/ 2780 h 2831"/>
                    <a:gd name="T92" fmla="*/ 1514 w 2835"/>
                    <a:gd name="T93" fmla="*/ 2828 h 2831"/>
                    <a:gd name="T94" fmla="*/ 1226 w 2835"/>
                    <a:gd name="T95" fmla="*/ 2818 h 2831"/>
                    <a:gd name="T96" fmla="*/ 952 w 2835"/>
                    <a:gd name="T97" fmla="*/ 2753 h 2831"/>
                    <a:gd name="T98" fmla="*/ 702 w 2835"/>
                    <a:gd name="T99" fmla="*/ 2637 h 2831"/>
                    <a:gd name="T100" fmla="*/ 481 w 2835"/>
                    <a:gd name="T101" fmla="*/ 2478 h 2831"/>
                    <a:gd name="T102" fmla="*/ 296 w 2835"/>
                    <a:gd name="T103" fmla="*/ 2280 h 2831"/>
                    <a:gd name="T104" fmla="*/ 150 w 2835"/>
                    <a:gd name="T105" fmla="*/ 2049 h 2831"/>
                    <a:gd name="T106" fmla="*/ 51 w 2835"/>
                    <a:gd name="T107" fmla="*/ 1791 h 2831"/>
                    <a:gd name="T108" fmla="*/ 3 w 2835"/>
                    <a:gd name="T109" fmla="*/ 1512 h 2831"/>
                    <a:gd name="T110" fmla="*/ 13 w 2835"/>
                    <a:gd name="T111" fmla="*/ 1224 h 2831"/>
                    <a:gd name="T112" fmla="*/ 78 w 2835"/>
                    <a:gd name="T113" fmla="*/ 951 h 2831"/>
                    <a:gd name="T114" fmla="*/ 194 w 2835"/>
                    <a:gd name="T115" fmla="*/ 702 h 2831"/>
                    <a:gd name="T116" fmla="*/ 354 w 2835"/>
                    <a:gd name="T117" fmla="*/ 481 h 2831"/>
                    <a:gd name="T118" fmla="*/ 551 w 2835"/>
                    <a:gd name="T119" fmla="*/ 296 h 2831"/>
                    <a:gd name="T120" fmla="*/ 783 w 2835"/>
                    <a:gd name="T121" fmla="*/ 151 h 2831"/>
                    <a:gd name="T122" fmla="*/ 1041 w 2835"/>
                    <a:gd name="T123" fmla="*/ 51 h 2831"/>
                    <a:gd name="T124" fmla="*/ 1321 w 2835"/>
                    <a:gd name="T125" fmla="*/ 3 h 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35" h="2831">
                      <a:moveTo>
                        <a:pt x="1417" y="116"/>
                      </a:moveTo>
                      <a:lnTo>
                        <a:pt x="1324" y="119"/>
                      </a:lnTo>
                      <a:lnTo>
                        <a:pt x="1233" y="129"/>
                      </a:lnTo>
                      <a:lnTo>
                        <a:pt x="1145" y="144"/>
                      </a:lnTo>
                      <a:lnTo>
                        <a:pt x="1057" y="166"/>
                      </a:lnTo>
                      <a:lnTo>
                        <a:pt x="973" y="194"/>
                      </a:lnTo>
                      <a:lnTo>
                        <a:pt x="891" y="227"/>
                      </a:lnTo>
                      <a:lnTo>
                        <a:pt x="811" y="265"/>
                      </a:lnTo>
                      <a:lnTo>
                        <a:pt x="736" y="309"/>
                      </a:lnTo>
                      <a:lnTo>
                        <a:pt x="663" y="357"/>
                      </a:lnTo>
                      <a:lnTo>
                        <a:pt x="594" y="409"/>
                      </a:lnTo>
                      <a:lnTo>
                        <a:pt x="528" y="467"/>
                      </a:lnTo>
                      <a:lnTo>
                        <a:pt x="467" y="528"/>
                      </a:lnTo>
                      <a:lnTo>
                        <a:pt x="409" y="594"/>
                      </a:lnTo>
                      <a:lnTo>
                        <a:pt x="357" y="662"/>
                      </a:lnTo>
                      <a:lnTo>
                        <a:pt x="309" y="735"/>
                      </a:lnTo>
                      <a:lnTo>
                        <a:pt x="265" y="811"/>
                      </a:lnTo>
                      <a:lnTo>
                        <a:pt x="227" y="890"/>
                      </a:lnTo>
                      <a:lnTo>
                        <a:pt x="194" y="972"/>
                      </a:lnTo>
                      <a:lnTo>
                        <a:pt x="166" y="1056"/>
                      </a:lnTo>
                      <a:lnTo>
                        <a:pt x="144" y="1143"/>
                      </a:lnTo>
                      <a:lnTo>
                        <a:pt x="128" y="1232"/>
                      </a:lnTo>
                      <a:lnTo>
                        <a:pt x="119" y="1323"/>
                      </a:lnTo>
                      <a:lnTo>
                        <a:pt x="115" y="1416"/>
                      </a:lnTo>
                      <a:lnTo>
                        <a:pt x="119" y="1508"/>
                      </a:lnTo>
                      <a:lnTo>
                        <a:pt x="128" y="1599"/>
                      </a:lnTo>
                      <a:lnTo>
                        <a:pt x="144" y="1688"/>
                      </a:lnTo>
                      <a:lnTo>
                        <a:pt x="166" y="1775"/>
                      </a:lnTo>
                      <a:lnTo>
                        <a:pt x="194" y="1859"/>
                      </a:lnTo>
                      <a:lnTo>
                        <a:pt x="227" y="1941"/>
                      </a:lnTo>
                      <a:lnTo>
                        <a:pt x="265" y="2021"/>
                      </a:lnTo>
                      <a:lnTo>
                        <a:pt x="309" y="2096"/>
                      </a:lnTo>
                      <a:lnTo>
                        <a:pt x="357" y="2169"/>
                      </a:lnTo>
                      <a:lnTo>
                        <a:pt x="409" y="2238"/>
                      </a:lnTo>
                      <a:lnTo>
                        <a:pt x="467" y="2303"/>
                      </a:lnTo>
                      <a:lnTo>
                        <a:pt x="528" y="2364"/>
                      </a:lnTo>
                      <a:lnTo>
                        <a:pt x="594" y="2422"/>
                      </a:lnTo>
                      <a:lnTo>
                        <a:pt x="663" y="2474"/>
                      </a:lnTo>
                      <a:lnTo>
                        <a:pt x="736" y="2522"/>
                      </a:lnTo>
                      <a:lnTo>
                        <a:pt x="811" y="2566"/>
                      </a:lnTo>
                      <a:lnTo>
                        <a:pt x="891" y="2604"/>
                      </a:lnTo>
                      <a:lnTo>
                        <a:pt x="973" y="2637"/>
                      </a:lnTo>
                      <a:lnTo>
                        <a:pt x="1057" y="2665"/>
                      </a:lnTo>
                      <a:lnTo>
                        <a:pt x="1145" y="2687"/>
                      </a:lnTo>
                      <a:lnTo>
                        <a:pt x="1233" y="2702"/>
                      </a:lnTo>
                      <a:lnTo>
                        <a:pt x="1324" y="2712"/>
                      </a:lnTo>
                      <a:lnTo>
                        <a:pt x="1417" y="2715"/>
                      </a:lnTo>
                      <a:lnTo>
                        <a:pt x="1510" y="2712"/>
                      </a:lnTo>
                      <a:lnTo>
                        <a:pt x="1601" y="2702"/>
                      </a:lnTo>
                      <a:lnTo>
                        <a:pt x="1690" y="2687"/>
                      </a:lnTo>
                      <a:lnTo>
                        <a:pt x="1777" y="2665"/>
                      </a:lnTo>
                      <a:lnTo>
                        <a:pt x="1862" y="2637"/>
                      </a:lnTo>
                      <a:lnTo>
                        <a:pt x="1944" y="2604"/>
                      </a:lnTo>
                      <a:lnTo>
                        <a:pt x="2023" y="2566"/>
                      </a:lnTo>
                      <a:lnTo>
                        <a:pt x="2099" y="2522"/>
                      </a:lnTo>
                      <a:lnTo>
                        <a:pt x="2172" y="2474"/>
                      </a:lnTo>
                      <a:lnTo>
                        <a:pt x="2241" y="2422"/>
                      </a:lnTo>
                      <a:lnTo>
                        <a:pt x="2306" y="2364"/>
                      </a:lnTo>
                      <a:lnTo>
                        <a:pt x="2367" y="2303"/>
                      </a:lnTo>
                      <a:lnTo>
                        <a:pt x="2425" y="2238"/>
                      </a:lnTo>
                      <a:lnTo>
                        <a:pt x="2478" y="2169"/>
                      </a:lnTo>
                      <a:lnTo>
                        <a:pt x="2526" y="2096"/>
                      </a:lnTo>
                      <a:lnTo>
                        <a:pt x="2570" y="2021"/>
                      </a:lnTo>
                      <a:lnTo>
                        <a:pt x="2608" y="1941"/>
                      </a:lnTo>
                      <a:lnTo>
                        <a:pt x="2641" y="1859"/>
                      </a:lnTo>
                      <a:lnTo>
                        <a:pt x="2669" y="1775"/>
                      </a:lnTo>
                      <a:lnTo>
                        <a:pt x="2691" y="1688"/>
                      </a:lnTo>
                      <a:lnTo>
                        <a:pt x="2706" y="1599"/>
                      </a:lnTo>
                      <a:lnTo>
                        <a:pt x="2716" y="1508"/>
                      </a:lnTo>
                      <a:lnTo>
                        <a:pt x="2719" y="1416"/>
                      </a:lnTo>
                      <a:lnTo>
                        <a:pt x="2716" y="1323"/>
                      </a:lnTo>
                      <a:lnTo>
                        <a:pt x="2706" y="1232"/>
                      </a:lnTo>
                      <a:lnTo>
                        <a:pt x="2691" y="1143"/>
                      </a:lnTo>
                      <a:lnTo>
                        <a:pt x="2669" y="1056"/>
                      </a:lnTo>
                      <a:lnTo>
                        <a:pt x="2641" y="972"/>
                      </a:lnTo>
                      <a:lnTo>
                        <a:pt x="2608" y="890"/>
                      </a:lnTo>
                      <a:lnTo>
                        <a:pt x="2570" y="811"/>
                      </a:lnTo>
                      <a:lnTo>
                        <a:pt x="2526" y="735"/>
                      </a:lnTo>
                      <a:lnTo>
                        <a:pt x="2478" y="662"/>
                      </a:lnTo>
                      <a:lnTo>
                        <a:pt x="2425" y="594"/>
                      </a:lnTo>
                      <a:lnTo>
                        <a:pt x="2367" y="528"/>
                      </a:lnTo>
                      <a:lnTo>
                        <a:pt x="2306" y="467"/>
                      </a:lnTo>
                      <a:lnTo>
                        <a:pt x="2241" y="409"/>
                      </a:lnTo>
                      <a:lnTo>
                        <a:pt x="2172" y="357"/>
                      </a:lnTo>
                      <a:lnTo>
                        <a:pt x="2099" y="309"/>
                      </a:lnTo>
                      <a:lnTo>
                        <a:pt x="2023" y="265"/>
                      </a:lnTo>
                      <a:lnTo>
                        <a:pt x="1944" y="227"/>
                      </a:lnTo>
                      <a:lnTo>
                        <a:pt x="1862" y="194"/>
                      </a:lnTo>
                      <a:lnTo>
                        <a:pt x="1777" y="166"/>
                      </a:lnTo>
                      <a:lnTo>
                        <a:pt x="1690" y="144"/>
                      </a:lnTo>
                      <a:lnTo>
                        <a:pt x="1601" y="129"/>
                      </a:lnTo>
                      <a:lnTo>
                        <a:pt x="1510" y="119"/>
                      </a:lnTo>
                      <a:lnTo>
                        <a:pt x="1417" y="116"/>
                      </a:lnTo>
                      <a:close/>
                      <a:moveTo>
                        <a:pt x="1417" y="0"/>
                      </a:moveTo>
                      <a:lnTo>
                        <a:pt x="1514" y="3"/>
                      </a:lnTo>
                      <a:lnTo>
                        <a:pt x="1609" y="13"/>
                      </a:lnTo>
                      <a:lnTo>
                        <a:pt x="1703" y="30"/>
                      </a:lnTo>
                      <a:lnTo>
                        <a:pt x="1794" y="51"/>
                      </a:lnTo>
                      <a:lnTo>
                        <a:pt x="1882" y="79"/>
                      </a:lnTo>
                      <a:lnTo>
                        <a:pt x="1969" y="113"/>
                      </a:lnTo>
                      <a:lnTo>
                        <a:pt x="2052" y="151"/>
                      </a:lnTo>
                      <a:lnTo>
                        <a:pt x="2133" y="194"/>
                      </a:lnTo>
                      <a:lnTo>
                        <a:pt x="2209" y="242"/>
                      </a:lnTo>
                      <a:lnTo>
                        <a:pt x="2283" y="296"/>
                      </a:lnTo>
                      <a:lnTo>
                        <a:pt x="2353" y="354"/>
                      </a:lnTo>
                      <a:lnTo>
                        <a:pt x="2419" y="416"/>
                      </a:lnTo>
                      <a:lnTo>
                        <a:pt x="2481" y="481"/>
                      </a:lnTo>
                      <a:lnTo>
                        <a:pt x="2539" y="551"/>
                      </a:lnTo>
                      <a:lnTo>
                        <a:pt x="2593" y="625"/>
                      </a:lnTo>
                      <a:lnTo>
                        <a:pt x="2641" y="702"/>
                      </a:lnTo>
                      <a:lnTo>
                        <a:pt x="2684" y="782"/>
                      </a:lnTo>
                      <a:lnTo>
                        <a:pt x="2723" y="865"/>
                      </a:lnTo>
                      <a:lnTo>
                        <a:pt x="2757" y="951"/>
                      </a:lnTo>
                      <a:lnTo>
                        <a:pt x="2784" y="1040"/>
                      </a:lnTo>
                      <a:lnTo>
                        <a:pt x="2806" y="1130"/>
                      </a:lnTo>
                      <a:lnTo>
                        <a:pt x="2822" y="1224"/>
                      </a:lnTo>
                      <a:lnTo>
                        <a:pt x="2832" y="1319"/>
                      </a:lnTo>
                      <a:lnTo>
                        <a:pt x="2835" y="1416"/>
                      </a:lnTo>
                      <a:lnTo>
                        <a:pt x="2832" y="1512"/>
                      </a:lnTo>
                      <a:lnTo>
                        <a:pt x="2822" y="1607"/>
                      </a:lnTo>
                      <a:lnTo>
                        <a:pt x="2806" y="1701"/>
                      </a:lnTo>
                      <a:lnTo>
                        <a:pt x="2784" y="1791"/>
                      </a:lnTo>
                      <a:lnTo>
                        <a:pt x="2757" y="1880"/>
                      </a:lnTo>
                      <a:lnTo>
                        <a:pt x="2723" y="1966"/>
                      </a:lnTo>
                      <a:lnTo>
                        <a:pt x="2684" y="2049"/>
                      </a:lnTo>
                      <a:lnTo>
                        <a:pt x="2641" y="2130"/>
                      </a:lnTo>
                      <a:lnTo>
                        <a:pt x="2593" y="2206"/>
                      </a:lnTo>
                      <a:lnTo>
                        <a:pt x="2539" y="2280"/>
                      </a:lnTo>
                      <a:lnTo>
                        <a:pt x="2481" y="2350"/>
                      </a:lnTo>
                      <a:lnTo>
                        <a:pt x="2419" y="2415"/>
                      </a:lnTo>
                      <a:lnTo>
                        <a:pt x="2353" y="2478"/>
                      </a:lnTo>
                      <a:lnTo>
                        <a:pt x="2283" y="2535"/>
                      </a:lnTo>
                      <a:lnTo>
                        <a:pt x="2209" y="2589"/>
                      </a:lnTo>
                      <a:lnTo>
                        <a:pt x="2133" y="2637"/>
                      </a:lnTo>
                      <a:lnTo>
                        <a:pt x="2052" y="2681"/>
                      </a:lnTo>
                      <a:lnTo>
                        <a:pt x="1969" y="2719"/>
                      </a:lnTo>
                      <a:lnTo>
                        <a:pt x="1882" y="2753"/>
                      </a:lnTo>
                      <a:lnTo>
                        <a:pt x="1794" y="2780"/>
                      </a:lnTo>
                      <a:lnTo>
                        <a:pt x="1703" y="2802"/>
                      </a:lnTo>
                      <a:lnTo>
                        <a:pt x="1609" y="2818"/>
                      </a:lnTo>
                      <a:lnTo>
                        <a:pt x="1514" y="2828"/>
                      </a:lnTo>
                      <a:lnTo>
                        <a:pt x="1417" y="2831"/>
                      </a:lnTo>
                      <a:lnTo>
                        <a:pt x="1321" y="2828"/>
                      </a:lnTo>
                      <a:lnTo>
                        <a:pt x="1226" y="2818"/>
                      </a:lnTo>
                      <a:lnTo>
                        <a:pt x="1132" y="2802"/>
                      </a:lnTo>
                      <a:lnTo>
                        <a:pt x="1041" y="2780"/>
                      </a:lnTo>
                      <a:lnTo>
                        <a:pt x="952" y="2753"/>
                      </a:lnTo>
                      <a:lnTo>
                        <a:pt x="866" y="2719"/>
                      </a:lnTo>
                      <a:lnTo>
                        <a:pt x="783" y="2681"/>
                      </a:lnTo>
                      <a:lnTo>
                        <a:pt x="702" y="2637"/>
                      </a:lnTo>
                      <a:lnTo>
                        <a:pt x="626" y="2589"/>
                      </a:lnTo>
                      <a:lnTo>
                        <a:pt x="551" y="2535"/>
                      </a:lnTo>
                      <a:lnTo>
                        <a:pt x="481" y="2478"/>
                      </a:lnTo>
                      <a:lnTo>
                        <a:pt x="416" y="2415"/>
                      </a:lnTo>
                      <a:lnTo>
                        <a:pt x="354" y="2350"/>
                      </a:lnTo>
                      <a:lnTo>
                        <a:pt x="296" y="2280"/>
                      </a:lnTo>
                      <a:lnTo>
                        <a:pt x="242" y="2206"/>
                      </a:lnTo>
                      <a:lnTo>
                        <a:pt x="194" y="2130"/>
                      </a:lnTo>
                      <a:lnTo>
                        <a:pt x="150" y="2049"/>
                      </a:lnTo>
                      <a:lnTo>
                        <a:pt x="111" y="1966"/>
                      </a:lnTo>
                      <a:lnTo>
                        <a:pt x="78" y="1880"/>
                      </a:lnTo>
                      <a:lnTo>
                        <a:pt x="51" y="1791"/>
                      </a:lnTo>
                      <a:lnTo>
                        <a:pt x="29" y="1701"/>
                      </a:lnTo>
                      <a:lnTo>
                        <a:pt x="13" y="1607"/>
                      </a:lnTo>
                      <a:lnTo>
                        <a:pt x="3" y="1512"/>
                      </a:lnTo>
                      <a:lnTo>
                        <a:pt x="0" y="1416"/>
                      </a:lnTo>
                      <a:lnTo>
                        <a:pt x="3" y="1319"/>
                      </a:lnTo>
                      <a:lnTo>
                        <a:pt x="13" y="1224"/>
                      </a:lnTo>
                      <a:lnTo>
                        <a:pt x="29" y="1130"/>
                      </a:lnTo>
                      <a:lnTo>
                        <a:pt x="51" y="1040"/>
                      </a:lnTo>
                      <a:lnTo>
                        <a:pt x="78" y="951"/>
                      </a:lnTo>
                      <a:lnTo>
                        <a:pt x="111" y="865"/>
                      </a:lnTo>
                      <a:lnTo>
                        <a:pt x="150" y="782"/>
                      </a:lnTo>
                      <a:lnTo>
                        <a:pt x="194" y="702"/>
                      </a:lnTo>
                      <a:lnTo>
                        <a:pt x="242" y="625"/>
                      </a:lnTo>
                      <a:lnTo>
                        <a:pt x="296" y="551"/>
                      </a:lnTo>
                      <a:lnTo>
                        <a:pt x="354" y="481"/>
                      </a:lnTo>
                      <a:lnTo>
                        <a:pt x="416" y="416"/>
                      </a:lnTo>
                      <a:lnTo>
                        <a:pt x="481" y="354"/>
                      </a:lnTo>
                      <a:lnTo>
                        <a:pt x="551" y="296"/>
                      </a:lnTo>
                      <a:lnTo>
                        <a:pt x="626" y="242"/>
                      </a:lnTo>
                      <a:lnTo>
                        <a:pt x="702" y="194"/>
                      </a:lnTo>
                      <a:lnTo>
                        <a:pt x="783" y="151"/>
                      </a:lnTo>
                      <a:lnTo>
                        <a:pt x="866" y="113"/>
                      </a:lnTo>
                      <a:lnTo>
                        <a:pt x="952" y="79"/>
                      </a:lnTo>
                      <a:lnTo>
                        <a:pt x="1041" y="51"/>
                      </a:lnTo>
                      <a:lnTo>
                        <a:pt x="1132" y="30"/>
                      </a:lnTo>
                      <a:lnTo>
                        <a:pt x="1226" y="13"/>
                      </a:lnTo>
                      <a:lnTo>
                        <a:pt x="1321" y="3"/>
                      </a:lnTo>
                      <a:lnTo>
                        <a:pt x="14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0">
                  <a:extLst>
                    <a:ext uri="{FF2B5EF4-FFF2-40B4-BE49-F238E27FC236}">
                      <a16:creationId xmlns:a16="http://schemas.microsoft.com/office/drawing/2014/main" id="{45023FF7-7942-5947-A2F2-BFA5ED8322E1}"/>
                    </a:ext>
                  </a:extLst>
                </p:cNvPr>
                <p:cNvSpPr>
                  <a:spLocks/>
                </p:cNvSpPr>
                <p:nvPr/>
              </p:nvSpPr>
              <p:spPr bwMode="auto">
                <a:xfrm>
                  <a:off x="3884" y="1906"/>
                  <a:ext cx="246" cy="251"/>
                </a:xfrm>
                <a:custGeom>
                  <a:avLst/>
                  <a:gdLst>
                    <a:gd name="T0" fmla="*/ 303 w 738"/>
                    <a:gd name="T1" fmla="*/ 0 h 753"/>
                    <a:gd name="T2" fmla="*/ 361 w 738"/>
                    <a:gd name="T3" fmla="*/ 38 h 753"/>
                    <a:gd name="T4" fmla="*/ 416 w 738"/>
                    <a:gd name="T5" fmla="*/ 79 h 753"/>
                    <a:gd name="T6" fmla="*/ 468 w 738"/>
                    <a:gd name="T7" fmla="*/ 124 h 753"/>
                    <a:gd name="T8" fmla="*/ 516 w 738"/>
                    <a:gd name="T9" fmla="*/ 174 h 753"/>
                    <a:gd name="T10" fmla="*/ 560 w 738"/>
                    <a:gd name="T11" fmla="*/ 226 h 753"/>
                    <a:gd name="T12" fmla="*/ 599 w 738"/>
                    <a:gd name="T13" fmla="*/ 283 h 753"/>
                    <a:gd name="T14" fmla="*/ 634 w 738"/>
                    <a:gd name="T15" fmla="*/ 343 h 753"/>
                    <a:gd name="T16" fmla="*/ 665 w 738"/>
                    <a:gd name="T17" fmla="*/ 405 h 753"/>
                    <a:gd name="T18" fmla="*/ 691 w 738"/>
                    <a:gd name="T19" fmla="*/ 471 h 753"/>
                    <a:gd name="T20" fmla="*/ 710 w 738"/>
                    <a:gd name="T21" fmla="*/ 538 h 753"/>
                    <a:gd name="T22" fmla="*/ 726 w 738"/>
                    <a:gd name="T23" fmla="*/ 607 h 753"/>
                    <a:gd name="T24" fmla="*/ 734 w 738"/>
                    <a:gd name="T25" fmla="*/ 679 h 753"/>
                    <a:gd name="T26" fmla="*/ 738 w 738"/>
                    <a:gd name="T27" fmla="*/ 753 h 753"/>
                    <a:gd name="T28" fmla="*/ 133 w 738"/>
                    <a:gd name="T29" fmla="*/ 753 h 753"/>
                    <a:gd name="T30" fmla="*/ 130 w 738"/>
                    <a:gd name="T31" fmla="*/ 712 h 753"/>
                    <a:gd name="T32" fmla="*/ 120 w 738"/>
                    <a:gd name="T33" fmla="*/ 672 h 753"/>
                    <a:gd name="T34" fmla="*/ 106 w 738"/>
                    <a:gd name="T35" fmla="*/ 635 h 753"/>
                    <a:gd name="T36" fmla="*/ 85 w 738"/>
                    <a:gd name="T37" fmla="*/ 602 h 753"/>
                    <a:gd name="T38" fmla="*/ 61 w 738"/>
                    <a:gd name="T39" fmla="*/ 572 h 753"/>
                    <a:gd name="T40" fmla="*/ 32 w 738"/>
                    <a:gd name="T41" fmla="*/ 545 h 753"/>
                    <a:gd name="T42" fmla="*/ 0 w 738"/>
                    <a:gd name="T43" fmla="*/ 523 h 753"/>
                    <a:gd name="T44" fmla="*/ 303 w 738"/>
                    <a:gd name="T45" fmla="*/ 0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8" h="753">
                      <a:moveTo>
                        <a:pt x="303" y="0"/>
                      </a:moveTo>
                      <a:lnTo>
                        <a:pt x="361" y="38"/>
                      </a:lnTo>
                      <a:lnTo>
                        <a:pt x="416" y="79"/>
                      </a:lnTo>
                      <a:lnTo>
                        <a:pt x="468" y="124"/>
                      </a:lnTo>
                      <a:lnTo>
                        <a:pt x="516" y="174"/>
                      </a:lnTo>
                      <a:lnTo>
                        <a:pt x="560" y="226"/>
                      </a:lnTo>
                      <a:lnTo>
                        <a:pt x="599" y="283"/>
                      </a:lnTo>
                      <a:lnTo>
                        <a:pt x="634" y="343"/>
                      </a:lnTo>
                      <a:lnTo>
                        <a:pt x="665" y="405"/>
                      </a:lnTo>
                      <a:lnTo>
                        <a:pt x="691" y="471"/>
                      </a:lnTo>
                      <a:lnTo>
                        <a:pt x="710" y="538"/>
                      </a:lnTo>
                      <a:lnTo>
                        <a:pt x="726" y="607"/>
                      </a:lnTo>
                      <a:lnTo>
                        <a:pt x="734" y="679"/>
                      </a:lnTo>
                      <a:lnTo>
                        <a:pt x="738" y="753"/>
                      </a:lnTo>
                      <a:lnTo>
                        <a:pt x="133" y="753"/>
                      </a:lnTo>
                      <a:lnTo>
                        <a:pt x="130" y="712"/>
                      </a:lnTo>
                      <a:lnTo>
                        <a:pt x="120" y="672"/>
                      </a:lnTo>
                      <a:lnTo>
                        <a:pt x="106" y="635"/>
                      </a:lnTo>
                      <a:lnTo>
                        <a:pt x="85" y="602"/>
                      </a:lnTo>
                      <a:lnTo>
                        <a:pt x="61" y="572"/>
                      </a:lnTo>
                      <a:lnTo>
                        <a:pt x="32" y="545"/>
                      </a:lnTo>
                      <a:lnTo>
                        <a:pt x="0" y="523"/>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1">
                  <a:extLst>
                    <a:ext uri="{FF2B5EF4-FFF2-40B4-BE49-F238E27FC236}">
                      <a16:creationId xmlns:a16="http://schemas.microsoft.com/office/drawing/2014/main" id="{8D57AA9C-EB39-0D45-B557-937EA2612487}"/>
                    </a:ext>
                  </a:extLst>
                </p:cNvPr>
                <p:cNvSpPr>
                  <a:spLocks/>
                </p:cNvSpPr>
                <p:nvPr/>
              </p:nvSpPr>
              <p:spPr bwMode="auto">
                <a:xfrm>
                  <a:off x="3694" y="2233"/>
                  <a:ext cx="291" cy="213"/>
                </a:xfrm>
                <a:custGeom>
                  <a:avLst/>
                  <a:gdLst>
                    <a:gd name="T0" fmla="*/ 303 w 871"/>
                    <a:gd name="T1" fmla="*/ 0 h 640"/>
                    <a:gd name="T2" fmla="*/ 333 w 871"/>
                    <a:gd name="T3" fmla="*/ 16 h 640"/>
                    <a:gd name="T4" fmla="*/ 366 w 871"/>
                    <a:gd name="T5" fmla="*/ 26 h 640"/>
                    <a:gd name="T6" fmla="*/ 400 w 871"/>
                    <a:gd name="T7" fmla="*/ 33 h 640"/>
                    <a:gd name="T8" fmla="*/ 435 w 871"/>
                    <a:gd name="T9" fmla="*/ 36 h 640"/>
                    <a:gd name="T10" fmla="*/ 471 w 871"/>
                    <a:gd name="T11" fmla="*/ 33 h 640"/>
                    <a:gd name="T12" fmla="*/ 505 w 871"/>
                    <a:gd name="T13" fmla="*/ 26 h 640"/>
                    <a:gd name="T14" fmla="*/ 538 w 871"/>
                    <a:gd name="T15" fmla="*/ 16 h 640"/>
                    <a:gd name="T16" fmla="*/ 568 w 871"/>
                    <a:gd name="T17" fmla="*/ 0 h 640"/>
                    <a:gd name="T18" fmla="*/ 871 w 871"/>
                    <a:gd name="T19" fmla="*/ 523 h 640"/>
                    <a:gd name="T20" fmla="*/ 814 w 871"/>
                    <a:gd name="T21" fmla="*/ 552 h 640"/>
                    <a:gd name="T22" fmla="*/ 756 w 871"/>
                    <a:gd name="T23" fmla="*/ 578 h 640"/>
                    <a:gd name="T24" fmla="*/ 695 w 871"/>
                    <a:gd name="T25" fmla="*/ 600 h 640"/>
                    <a:gd name="T26" fmla="*/ 633 w 871"/>
                    <a:gd name="T27" fmla="*/ 617 h 640"/>
                    <a:gd name="T28" fmla="*/ 568 w 871"/>
                    <a:gd name="T29" fmla="*/ 629 h 640"/>
                    <a:gd name="T30" fmla="*/ 503 w 871"/>
                    <a:gd name="T31" fmla="*/ 636 h 640"/>
                    <a:gd name="T32" fmla="*/ 435 w 871"/>
                    <a:gd name="T33" fmla="*/ 640 h 640"/>
                    <a:gd name="T34" fmla="*/ 368 w 871"/>
                    <a:gd name="T35" fmla="*/ 636 h 640"/>
                    <a:gd name="T36" fmla="*/ 303 w 871"/>
                    <a:gd name="T37" fmla="*/ 629 h 640"/>
                    <a:gd name="T38" fmla="*/ 238 w 871"/>
                    <a:gd name="T39" fmla="*/ 617 h 640"/>
                    <a:gd name="T40" fmla="*/ 176 w 871"/>
                    <a:gd name="T41" fmla="*/ 600 h 640"/>
                    <a:gd name="T42" fmla="*/ 115 w 871"/>
                    <a:gd name="T43" fmla="*/ 578 h 640"/>
                    <a:gd name="T44" fmla="*/ 57 w 871"/>
                    <a:gd name="T45" fmla="*/ 552 h 640"/>
                    <a:gd name="T46" fmla="*/ 0 w 871"/>
                    <a:gd name="T47" fmla="*/ 523 h 640"/>
                    <a:gd name="T48" fmla="*/ 303 w 871"/>
                    <a:gd name="T49"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1" h="640">
                      <a:moveTo>
                        <a:pt x="303" y="0"/>
                      </a:moveTo>
                      <a:lnTo>
                        <a:pt x="333" y="16"/>
                      </a:lnTo>
                      <a:lnTo>
                        <a:pt x="366" y="26"/>
                      </a:lnTo>
                      <a:lnTo>
                        <a:pt x="400" y="33"/>
                      </a:lnTo>
                      <a:lnTo>
                        <a:pt x="435" y="36"/>
                      </a:lnTo>
                      <a:lnTo>
                        <a:pt x="471" y="33"/>
                      </a:lnTo>
                      <a:lnTo>
                        <a:pt x="505" y="26"/>
                      </a:lnTo>
                      <a:lnTo>
                        <a:pt x="538" y="16"/>
                      </a:lnTo>
                      <a:lnTo>
                        <a:pt x="568" y="0"/>
                      </a:lnTo>
                      <a:lnTo>
                        <a:pt x="871" y="523"/>
                      </a:lnTo>
                      <a:lnTo>
                        <a:pt x="814" y="552"/>
                      </a:lnTo>
                      <a:lnTo>
                        <a:pt x="756" y="578"/>
                      </a:lnTo>
                      <a:lnTo>
                        <a:pt x="695" y="600"/>
                      </a:lnTo>
                      <a:lnTo>
                        <a:pt x="633" y="617"/>
                      </a:lnTo>
                      <a:lnTo>
                        <a:pt x="568" y="629"/>
                      </a:lnTo>
                      <a:lnTo>
                        <a:pt x="503" y="636"/>
                      </a:lnTo>
                      <a:lnTo>
                        <a:pt x="435" y="640"/>
                      </a:lnTo>
                      <a:lnTo>
                        <a:pt x="368" y="636"/>
                      </a:lnTo>
                      <a:lnTo>
                        <a:pt x="303" y="629"/>
                      </a:lnTo>
                      <a:lnTo>
                        <a:pt x="238" y="617"/>
                      </a:lnTo>
                      <a:lnTo>
                        <a:pt x="176" y="600"/>
                      </a:lnTo>
                      <a:lnTo>
                        <a:pt x="115" y="578"/>
                      </a:lnTo>
                      <a:lnTo>
                        <a:pt x="57" y="552"/>
                      </a:lnTo>
                      <a:lnTo>
                        <a:pt x="0" y="523"/>
                      </a:lnTo>
                      <a:lnTo>
                        <a:pt x="30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2">
                  <a:extLst>
                    <a:ext uri="{FF2B5EF4-FFF2-40B4-BE49-F238E27FC236}">
                      <a16:creationId xmlns:a16="http://schemas.microsoft.com/office/drawing/2014/main" id="{57463A85-8621-0549-8C2C-A9951DEE3F76}"/>
                    </a:ext>
                  </a:extLst>
                </p:cNvPr>
                <p:cNvSpPr>
                  <a:spLocks/>
                </p:cNvSpPr>
                <p:nvPr/>
              </p:nvSpPr>
              <p:spPr bwMode="auto">
                <a:xfrm>
                  <a:off x="3549" y="1906"/>
                  <a:ext cx="246" cy="251"/>
                </a:xfrm>
                <a:custGeom>
                  <a:avLst/>
                  <a:gdLst>
                    <a:gd name="T0" fmla="*/ 435 w 738"/>
                    <a:gd name="T1" fmla="*/ 0 h 753"/>
                    <a:gd name="T2" fmla="*/ 738 w 738"/>
                    <a:gd name="T3" fmla="*/ 523 h 753"/>
                    <a:gd name="T4" fmla="*/ 705 w 738"/>
                    <a:gd name="T5" fmla="*/ 545 h 753"/>
                    <a:gd name="T6" fmla="*/ 676 w 738"/>
                    <a:gd name="T7" fmla="*/ 572 h 753"/>
                    <a:gd name="T8" fmla="*/ 652 w 738"/>
                    <a:gd name="T9" fmla="*/ 602 h 753"/>
                    <a:gd name="T10" fmla="*/ 632 w 738"/>
                    <a:gd name="T11" fmla="*/ 635 h 753"/>
                    <a:gd name="T12" fmla="*/ 617 w 738"/>
                    <a:gd name="T13" fmla="*/ 672 h 753"/>
                    <a:gd name="T14" fmla="*/ 608 w 738"/>
                    <a:gd name="T15" fmla="*/ 712 h 753"/>
                    <a:gd name="T16" fmla="*/ 604 w 738"/>
                    <a:gd name="T17" fmla="*/ 753 h 753"/>
                    <a:gd name="T18" fmla="*/ 0 w 738"/>
                    <a:gd name="T19" fmla="*/ 753 h 753"/>
                    <a:gd name="T20" fmla="*/ 3 w 738"/>
                    <a:gd name="T21" fmla="*/ 679 h 753"/>
                    <a:gd name="T22" fmla="*/ 12 w 738"/>
                    <a:gd name="T23" fmla="*/ 607 h 753"/>
                    <a:gd name="T24" fmla="*/ 27 w 738"/>
                    <a:gd name="T25" fmla="*/ 538 h 753"/>
                    <a:gd name="T26" fmla="*/ 47 w 738"/>
                    <a:gd name="T27" fmla="*/ 471 h 753"/>
                    <a:gd name="T28" fmla="*/ 73 w 738"/>
                    <a:gd name="T29" fmla="*/ 405 h 753"/>
                    <a:gd name="T30" fmla="*/ 104 w 738"/>
                    <a:gd name="T31" fmla="*/ 343 h 753"/>
                    <a:gd name="T32" fmla="*/ 139 w 738"/>
                    <a:gd name="T33" fmla="*/ 283 h 753"/>
                    <a:gd name="T34" fmla="*/ 178 w 738"/>
                    <a:gd name="T35" fmla="*/ 226 h 753"/>
                    <a:gd name="T36" fmla="*/ 222 w 738"/>
                    <a:gd name="T37" fmla="*/ 174 h 753"/>
                    <a:gd name="T38" fmla="*/ 270 w 738"/>
                    <a:gd name="T39" fmla="*/ 124 h 753"/>
                    <a:gd name="T40" fmla="*/ 321 w 738"/>
                    <a:gd name="T41" fmla="*/ 79 h 753"/>
                    <a:gd name="T42" fmla="*/ 377 w 738"/>
                    <a:gd name="T43" fmla="*/ 38 h 753"/>
                    <a:gd name="T44" fmla="*/ 435 w 738"/>
                    <a:gd name="T45" fmla="*/ 0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8" h="753">
                      <a:moveTo>
                        <a:pt x="435" y="0"/>
                      </a:moveTo>
                      <a:lnTo>
                        <a:pt x="738" y="523"/>
                      </a:lnTo>
                      <a:lnTo>
                        <a:pt x="705" y="545"/>
                      </a:lnTo>
                      <a:lnTo>
                        <a:pt x="676" y="572"/>
                      </a:lnTo>
                      <a:lnTo>
                        <a:pt x="652" y="602"/>
                      </a:lnTo>
                      <a:lnTo>
                        <a:pt x="632" y="635"/>
                      </a:lnTo>
                      <a:lnTo>
                        <a:pt x="617" y="672"/>
                      </a:lnTo>
                      <a:lnTo>
                        <a:pt x="608" y="712"/>
                      </a:lnTo>
                      <a:lnTo>
                        <a:pt x="604" y="753"/>
                      </a:lnTo>
                      <a:lnTo>
                        <a:pt x="0" y="753"/>
                      </a:lnTo>
                      <a:lnTo>
                        <a:pt x="3" y="679"/>
                      </a:lnTo>
                      <a:lnTo>
                        <a:pt x="12" y="607"/>
                      </a:lnTo>
                      <a:lnTo>
                        <a:pt x="27" y="538"/>
                      </a:lnTo>
                      <a:lnTo>
                        <a:pt x="47" y="471"/>
                      </a:lnTo>
                      <a:lnTo>
                        <a:pt x="73" y="405"/>
                      </a:lnTo>
                      <a:lnTo>
                        <a:pt x="104" y="343"/>
                      </a:lnTo>
                      <a:lnTo>
                        <a:pt x="139" y="283"/>
                      </a:lnTo>
                      <a:lnTo>
                        <a:pt x="178" y="226"/>
                      </a:lnTo>
                      <a:lnTo>
                        <a:pt x="222" y="174"/>
                      </a:lnTo>
                      <a:lnTo>
                        <a:pt x="270" y="124"/>
                      </a:lnTo>
                      <a:lnTo>
                        <a:pt x="321" y="79"/>
                      </a:lnTo>
                      <a:lnTo>
                        <a:pt x="377" y="38"/>
                      </a:lnTo>
                      <a:lnTo>
                        <a:pt x="4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3">
                  <a:extLst>
                    <a:ext uri="{FF2B5EF4-FFF2-40B4-BE49-F238E27FC236}">
                      <a16:creationId xmlns:a16="http://schemas.microsoft.com/office/drawing/2014/main" id="{7CD437F7-EDC0-9E45-8381-1A5750EEA9A2}"/>
                    </a:ext>
                  </a:extLst>
                </p:cNvPr>
                <p:cNvSpPr>
                  <a:spLocks/>
                </p:cNvSpPr>
                <p:nvPr/>
              </p:nvSpPr>
              <p:spPr bwMode="auto">
                <a:xfrm>
                  <a:off x="3783" y="2100"/>
                  <a:ext cx="113" cy="113"/>
                </a:xfrm>
                <a:custGeom>
                  <a:avLst/>
                  <a:gdLst>
                    <a:gd name="T0" fmla="*/ 170 w 340"/>
                    <a:gd name="T1" fmla="*/ 0 h 339"/>
                    <a:gd name="T2" fmla="*/ 200 w 340"/>
                    <a:gd name="T3" fmla="*/ 3 h 339"/>
                    <a:gd name="T4" fmla="*/ 230 w 340"/>
                    <a:gd name="T5" fmla="*/ 11 h 339"/>
                    <a:gd name="T6" fmla="*/ 256 w 340"/>
                    <a:gd name="T7" fmla="*/ 24 h 339"/>
                    <a:gd name="T8" fmla="*/ 279 w 340"/>
                    <a:gd name="T9" fmla="*/ 40 h 339"/>
                    <a:gd name="T10" fmla="*/ 300 w 340"/>
                    <a:gd name="T11" fmla="*/ 61 h 339"/>
                    <a:gd name="T12" fmla="*/ 316 w 340"/>
                    <a:gd name="T13" fmla="*/ 84 h 339"/>
                    <a:gd name="T14" fmla="*/ 329 w 340"/>
                    <a:gd name="T15" fmla="*/ 110 h 339"/>
                    <a:gd name="T16" fmla="*/ 337 w 340"/>
                    <a:gd name="T17" fmla="*/ 140 h 339"/>
                    <a:gd name="T18" fmla="*/ 340 w 340"/>
                    <a:gd name="T19" fmla="*/ 170 h 339"/>
                    <a:gd name="T20" fmla="*/ 337 w 340"/>
                    <a:gd name="T21" fmla="*/ 200 h 339"/>
                    <a:gd name="T22" fmla="*/ 329 w 340"/>
                    <a:gd name="T23" fmla="*/ 229 h 339"/>
                    <a:gd name="T24" fmla="*/ 316 w 340"/>
                    <a:gd name="T25" fmla="*/ 255 h 339"/>
                    <a:gd name="T26" fmla="*/ 300 w 340"/>
                    <a:gd name="T27" fmla="*/ 278 h 339"/>
                    <a:gd name="T28" fmla="*/ 279 w 340"/>
                    <a:gd name="T29" fmla="*/ 299 h 339"/>
                    <a:gd name="T30" fmla="*/ 256 w 340"/>
                    <a:gd name="T31" fmla="*/ 315 h 339"/>
                    <a:gd name="T32" fmla="*/ 230 w 340"/>
                    <a:gd name="T33" fmla="*/ 328 h 339"/>
                    <a:gd name="T34" fmla="*/ 200 w 340"/>
                    <a:gd name="T35" fmla="*/ 336 h 339"/>
                    <a:gd name="T36" fmla="*/ 170 w 340"/>
                    <a:gd name="T37" fmla="*/ 339 h 339"/>
                    <a:gd name="T38" fmla="*/ 140 w 340"/>
                    <a:gd name="T39" fmla="*/ 336 h 339"/>
                    <a:gd name="T40" fmla="*/ 111 w 340"/>
                    <a:gd name="T41" fmla="*/ 328 h 339"/>
                    <a:gd name="T42" fmla="*/ 85 w 340"/>
                    <a:gd name="T43" fmla="*/ 315 h 339"/>
                    <a:gd name="T44" fmla="*/ 62 w 340"/>
                    <a:gd name="T45" fmla="*/ 299 h 339"/>
                    <a:gd name="T46" fmla="*/ 41 w 340"/>
                    <a:gd name="T47" fmla="*/ 278 h 339"/>
                    <a:gd name="T48" fmla="*/ 24 w 340"/>
                    <a:gd name="T49" fmla="*/ 255 h 339"/>
                    <a:gd name="T50" fmla="*/ 11 w 340"/>
                    <a:gd name="T51" fmla="*/ 229 h 339"/>
                    <a:gd name="T52" fmla="*/ 4 w 340"/>
                    <a:gd name="T53" fmla="*/ 200 h 339"/>
                    <a:gd name="T54" fmla="*/ 0 w 340"/>
                    <a:gd name="T55" fmla="*/ 170 h 339"/>
                    <a:gd name="T56" fmla="*/ 4 w 340"/>
                    <a:gd name="T57" fmla="*/ 140 h 339"/>
                    <a:gd name="T58" fmla="*/ 11 w 340"/>
                    <a:gd name="T59" fmla="*/ 110 h 339"/>
                    <a:gd name="T60" fmla="*/ 24 w 340"/>
                    <a:gd name="T61" fmla="*/ 84 h 339"/>
                    <a:gd name="T62" fmla="*/ 41 w 340"/>
                    <a:gd name="T63" fmla="*/ 61 h 339"/>
                    <a:gd name="T64" fmla="*/ 62 w 340"/>
                    <a:gd name="T65" fmla="*/ 40 h 339"/>
                    <a:gd name="T66" fmla="*/ 85 w 340"/>
                    <a:gd name="T67" fmla="*/ 24 h 339"/>
                    <a:gd name="T68" fmla="*/ 111 w 340"/>
                    <a:gd name="T69" fmla="*/ 11 h 339"/>
                    <a:gd name="T70" fmla="*/ 140 w 340"/>
                    <a:gd name="T71" fmla="*/ 3 h 339"/>
                    <a:gd name="T72" fmla="*/ 170 w 340"/>
                    <a:gd name="T73"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0" h="339">
                      <a:moveTo>
                        <a:pt x="170" y="0"/>
                      </a:moveTo>
                      <a:lnTo>
                        <a:pt x="200" y="3"/>
                      </a:lnTo>
                      <a:lnTo>
                        <a:pt x="230" y="11"/>
                      </a:lnTo>
                      <a:lnTo>
                        <a:pt x="256" y="24"/>
                      </a:lnTo>
                      <a:lnTo>
                        <a:pt x="279" y="40"/>
                      </a:lnTo>
                      <a:lnTo>
                        <a:pt x="300" y="61"/>
                      </a:lnTo>
                      <a:lnTo>
                        <a:pt x="316" y="84"/>
                      </a:lnTo>
                      <a:lnTo>
                        <a:pt x="329" y="110"/>
                      </a:lnTo>
                      <a:lnTo>
                        <a:pt x="337" y="140"/>
                      </a:lnTo>
                      <a:lnTo>
                        <a:pt x="340" y="170"/>
                      </a:lnTo>
                      <a:lnTo>
                        <a:pt x="337" y="200"/>
                      </a:lnTo>
                      <a:lnTo>
                        <a:pt x="329" y="229"/>
                      </a:lnTo>
                      <a:lnTo>
                        <a:pt x="316" y="255"/>
                      </a:lnTo>
                      <a:lnTo>
                        <a:pt x="300" y="278"/>
                      </a:lnTo>
                      <a:lnTo>
                        <a:pt x="279" y="299"/>
                      </a:lnTo>
                      <a:lnTo>
                        <a:pt x="256" y="315"/>
                      </a:lnTo>
                      <a:lnTo>
                        <a:pt x="230" y="328"/>
                      </a:lnTo>
                      <a:lnTo>
                        <a:pt x="200" y="336"/>
                      </a:lnTo>
                      <a:lnTo>
                        <a:pt x="170" y="339"/>
                      </a:lnTo>
                      <a:lnTo>
                        <a:pt x="140" y="336"/>
                      </a:lnTo>
                      <a:lnTo>
                        <a:pt x="111" y="328"/>
                      </a:lnTo>
                      <a:lnTo>
                        <a:pt x="85" y="315"/>
                      </a:lnTo>
                      <a:lnTo>
                        <a:pt x="62" y="299"/>
                      </a:lnTo>
                      <a:lnTo>
                        <a:pt x="41" y="278"/>
                      </a:lnTo>
                      <a:lnTo>
                        <a:pt x="24" y="255"/>
                      </a:lnTo>
                      <a:lnTo>
                        <a:pt x="11" y="229"/>
                      </a:lnTo>
                      <a:lnTo>
                        <a:pt x="4" y="200"/>
                      </a:lnTo>
                      <a:lnTo>
                        <a:pt x="0" y="170"/>
                      </a:lnTo>
                      <a:lnTo>
                        <a:pt x="4" y="140"/>
                      </a:lnTo>
                      <a:lnTo>
                        <a:pt x="11" y="110"/>
                      </a:lnTo>
                      <a:lnTo>
                        <a:pt x="24" y="84"/>
                      </a:lnTo>
                      <a:lnTo>
                        <a:pt x="41" y="61"/>
                      </a:lnTo>
                      <a:lnTo>
                        <a:pt x="62" y="40"/>
                      </a:lnTo>
                      <a:lnTo>
                        <a:pt x="85" y="24"/>
                      </a:lnTo>
                      <a:lnTo>
                        <a:pt x="111" y="11"/>
                      </a:lnTo>
                      <a:lnTo>
                        <a:pt x="140" y="3"/>
                      </a:lnTo>
                      <a:lnTo>
                        <a:pt x="1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grpSp>
        <p:nvGrpSpPr>
          <p:cNvPr id="74" name="Group 73">
            <a:extLst>
              <a:ext uri="{FF2B5EF4-FFF2-40B4-BE49-F238E27FC236}">
                <a16:creationId xmlns:a16="http://schemas.microsoft.com/office/drawing/2014/main" id="{18A78700-814A-6744-8324-ACFDBDE9200E}"/>
              </a:ext>
            </a:extLst>
          </p:cNvPr>
          <p:cNvGrpSpPr/>
          <p:nvPr/>
        </p:nvGrpSpPr>
        <p:grpSpPr>
          <a:xfrm>
            <a:off x="398982" y="3918142"/>
            <a:ext cx="4989142" cy="914400"/>
            <a:chOff x="6027726" y="3048606"/>
            <a:chExt cx="4989142" cy="914400"/>
          </a:xfrm>
        </p:grpSpPr>
        <p:sp>
          <p:nvSpPr>
            <p:cNvPr id="75" name="Rectangle 74">
              <a:extLst>
                <a:ext uri="{FF2B5EF4-FFF2-40B4-BE49-F238E27FC236}">
                  <a16:creationId xmlns:a16="http://schemas.microsoft.com/office/drawing/2014/main" id="{90CFE964-5D2A-8546-8C6A-4F1A78B08A71}"/>
                </a:ext>
              </a:extLst>
            </p:cNvPr>
            <p:cNvSpPr/>
            <p:nvPr/>
          </p:nvSpPr>
          <p:spPr>
            <a:xfrm>
              <a:off x="7214901" y="3151863"/>
              <a:ext cx="3801967" cy="400110"/>
            </a:xfrm>
            <a:prstGeom prst="rect">
              <a:avLst/>
            </a:prstGeom>
          </p:spPr>
          <p:txBody>
            <a:bodyPr wrap="square">
              <a:spAutoFit/>
            </a:bodyPr>
            <a:lstStyle/>
            <a:p>
              <a:r>
                <a:rPr lang="en-US" sz="2000" kern="0" dirty="0">
                  <a:solidFill>
                    <a:schemeClr val="tx1">
                      <a:lumMod val="75000"/>
                      <a:lumOff val="25000"/>
                    </a:schemeClr>
                  </a:solidFill>
                  <a:latin typeface="Arial" pitchFamily="34" charset="0"/>
                  <a:cs typeface="Arial" pitchFamily="34" charset="0"/>
                </a:rPr>
                <a:t>Analyze Network Traffic</a:t>
              </a:r>
              <a:endParaRPr lang="en-US" sz="2000" dirty="0">
                <a:solidFill>
                  <a:schemeClr val="tx1">
                    <a:lumMod val="75000"/>
                    <a:lumOff val="25000"/>
                  </a:schemeClr>
                </a:solidFill>
              </a:endParaRPr>
            </a:p>
          </p:txBody>
        </p:sp>
        <p:grpSp>
          <p:nvGrpSpPr>
            <p:cNvPr id="76" name="Group 75">
              <a:extLst>
                <a:ext uri="{FF2B5EF4-FFF2-40B4-BE49-F238E27FC236}">
                  <a16:creationId xmlns:a16="http://schemas.microsoft.com/office/drawing/2014/main" id="{010836F2-AEDE-0945-88AF-FF54259577E4}"/>
                </a:ext>
              </a:extLst>
            </p:cNvPr>
            <p:cNvGrpSpPr/>
            <p:nvPr/>
          </p:nvGrpSpPr>
          <p:grpSpPr>
            <a:xfrm>
              <a:off x="6027726" y="3048606"/>
              <a:ext cx="914400" cy="914400"/>
              <a:chOff x="6027726" y="3023287"/>
              <a:chExt cx="914400" cy="914400"/>
            </a:xfrm>
          </p:grpSpPr>
          <p:sp>
            <p:nvSpPr>
              <p:cNvPr id="77" name="Oval 76">
                <a:extLst>
                  <a:ext uri="{FF2B5EF4-FFF2-40B4-BE49-F238E27FC236}">
                    <a16:creationId xmlns:a16="http://schemas.microsoft.com/office/drawing/2014/main" id="{EEB78917-37C7-3B48-8989-EFF32CBA9E79}"/>
                  </a:ext>
                </a:extLst>
              </p:cNvPr>
              <p:cNvSpPr/>
              <p:nvPr/>
            </p:nvSpPr>
            <p:spPr>
              <a:xfrm>
                <a:off x="6027726" y="3023287"/>
                <a:ext cx="914400" cy="914400"/>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26">
                <a:extLst>
                  <a:ext uri="{FF2B5EF4-FFF2-40B4-BE49-F238E27FC236}">
                    <a16:creationId xmlns:a16="http://schemas.microsoft.com/office/drawing/2014/main" id="{F5EA0F1B-41DA-5748-8671-971560C8C1BC}"/>
                  </a:ext>
                </a:extLst>
              </p:cNvPr>
              <p:cNvGrpSpPr>
                <a:grpSpLocks noChangeAspect="1"/>
              </p:cNvGrpSpPr>
              <p:nvPr/>
            </p:nvGrpSpPr>
            <p:grpSpPr bwMode="auto">
              <a:xfrm>
                <a:off x="6210146" y="3206167"/>
                <a:ext cx="549561" cy="548640"/>
                <a:chOff x="3243" y="1561"/>
                <a:chExt cx="1193" cy="1191"/>
              </a:xfrm>
              <a:solidFill>
                <a:schemeClr val="bg1"/>
              </a:solidFill>
            </p:grpSpPr>
            <p:sp>
              <p:nvSpPr>
                <p:cNvPr id="79" name="Freeform 28">
                  <a:extLst>
                    <a:ext uri="{FF2B5EF4-FFF2-40B4-BE49-F238E27FC236}">
                      <a16:creationId xmlns:a16="http://schemas.microsoft.com/office/drawing/2014/main" id="{6E7C43D9-9081-6A47-B71E-293DC0E31969}"/>
                    </a:ext>
                  </a:extLst>
                </p:cNvPr>
                <p:cNvSpPr>
                  <a:spLocks noEditPoints="1"/>
                </p:cNvSpPr>
                <p:nvPr/>
              </p:nvSpPr>
              <p:spPr bwMode="auto">
                <a:xfrm>
                  <a:off x="3243" y="1561"/>
                  <a:ext cx="1193" cy="1191"/>
                </a:xfrm>
                <a:custGeom>
                  <a:avLst/>
                  <a:gdLst>
                    <a:gd name="T0" fmla="*/ 1481 w 3579"/>
                    <a:gd name="T1" fmla="*/ 223 h 3573"/>
                    <a:gd name="T2" fmla="*/ 1100 w 3579"/>
                    <a:gd name="T3" fmla="*/ 348 h 3573"/>
                    <a:gd name="T4" fmla="*/ 769 w 3579"/>
                    <a:gd name="T5" fmla="*/ 561 h 3573"/>
                    <a:gd name="T6" fmla="*/ 500 w 3579"/>
                    <a:gd name="T7" fmla="*/ 846 h 3573"/>
                    <a:gd name="T8" fmla="*/ 308 w 3579"/>
                    <a:gd name="T9" fmla="*/ 1189 h 3573"/>
                    <a:gd name="T10" fmla="*/ 205 w 3579"/>
                    <a:gd name="T11" fmla="*/ 1579 h 3573"/>
                    <a:gd name="T12" fmla="*/ 205 w 3579"/>
                    <a:gd name="T13" fmla="*/ 1994 h 3573"/>
                    <a:gd name="T14" fmla="*/ 308 w 3579"/>
                    <a:gd name="T15" fmla="*/ 2384 h 3573"/>
                    <a:gd name="T16" fmla="*/ 500 w 3579"/>
                    <a:gd name="T17" fmla="*/ 2728 h 3573"/>
                    <a:gd name="T18" fmla="*/ 769 w 3579"/>
                    <a:gd name="T19" fmla="*/ 3012 h 3573"/>
                    <a:gd name="T20" fmla="*/ 1100 w 3579"/>
                    <a:gd name="T21" fmla="*/ 3225 h 3573"/>
                    <a:gd name="T22" fmla="*/ 1481 w 3579"/>
                    <a:gd name="T23" fmla="*/ 3352 h 3573"/>
                    <a:gd name="T24" fmla="*/ 1894 w 3579"/>
                    <a:gd name="T25" fmla="*/ 3378 h 3573"/>
                    <a:gd name="T26" fmla="*/ 2294 w 3579"/>
                    <a:gd name="T27" fmla="*/ 3299 h 3573"/>
                    <a:gd name="T28" fmla="*/ 2651 w 3579"/>
                    <a:gd name="T29" fmla="*/ 3129 h 3573"/>
                    <a:gd name="T30" fmla="*/ 2953 w 3579"/>
                    <a:gd name="T31" fmla="*/ 2878 h 3573"/>
                    <a:gd name="T32" fmla="*/ 3184 w 3579"/>
                    <a:gd name="T33" fmla="*/ 2562 h 3573"/>
                    <a:gd name="T34" fmla="*/ 3334 w 3579"/>
                    <a:gd name="T35" fmla="*/ 2194 h 3573"/>
                    <a:gd name="T36" fmla="*/ 3386 w 3579"/>
                    <a:gd name="T37" fmla="*/ 1787 h 3573"/>
                    <a:gd name="T38" fmla="*/ 3334 w 3579"/>
                    <a:gd name="T39" fmla="*/ 1379 h 3573"/>
                    <a:gd name="T40" fmla="*/ 3184 w 3579"/>
                    <a:gd name="T41" fmla="*/ 1012 h 3573"/>
                    <a:gd name="T42" fmla="*/ 2953 w 3579"/>
                    <a:gd name="T43" fmla="*/ 695 h 3573"/>
                    <a:gd name="T44" fmla="*/ 2651 w 3579"/>
                    <a:gd name="T45" fmla="*/ 444 h 3573"/>
                    <a:gd name="T46" fmla="*/ 2294 w 3579"/>
                    <a:gd name="T47" fmla="*/ 274 h 3573"/>
                    <a:gd name="T48" fmla="*/ 1894 w 3579"/>
                    <a:gd name="T49" fmla="*/ 196 h 3573"/>
                    <a:gd name="T50" fmla="*/ 1898 w 3579"/>
                    <a:gd name="T51" fmla="*/ 4 h 3573"/>
                    <a:gd name="T52" fmla="*/ 2314 w 3579"/>
                    <a:gd name="T53" fmla="*/ 79 h 3573"/>
                    <a:gd name="T54" fmla="*/ 2691 w 3579"/>
                    <a:gd name="T55" fmla="*/ 245 h 3573"/>
                    <a:gd name="T56" fmla="*/ 3017 w 3579"/>
                    <a:gd name="T57" fmla="*/ 489 h 3573"/>
                    <a:gd name="T58" fmla="*/ 3279 w 3579"/>
                    <a:gd name="T59" fmla="*/ 799 h 3573"/>
                    <a:gd name="T60" fmla="*/ 3466 w 3579"/>
                    <a:gd name="T61" fmla="*/ 1164 h 3573"/>
                    <a:gd name="T62" fmla="*/ 3566 w 3579"/>
                    <a:gd name="T63" fmla="*/ 1571 h 3573"/>
                    <a:gd name="T64" fmla="*/ 3566 w 3579"/>
                    <a:gd name="T65" fmla="*/ 2002 h 3573"/>
                    <a:gd name="T66" fmla="*/ 3466 w 3579"/>
                    <a:gd name="T67" fmla="*/ 2409 h 3573"/>
                    <a:gd name="T68" fmla="*/ 3279 w 3579"/>
                    <a:gd name="T69" fmla="*/ 2774 h 3573"/>
                    <a:gd name="T70" fmla="*/ 3017 w 3579"/>
                    <a:gd name="T71" fmla="*/ 3084 h 3573"/>
                    <a:gd name="T72" fmla="*/ 2691 w 3579"/>
                    <a:gd name="T73" fmla="*/ 3329 h 3573"/>
                    <a:gd name="T74" fmla="*/ 2314 w 3579"/>
                    <a:gd name="T75" fmla="*/ 3494 h 3573"/>
                    <a:gd name="T76" fmla="*/ 1898 w 3579"/>
                    <a:gd name="T77" fmla="*/ 3570 h 3573"/>
                    <a:gd name="T78" fmla="*/ 1469 w 3579"/>
                    <a:gd name="T79" fmla="*/ 3545 h 3573"/>
                    <a:gd name="T80" fmla="*/ 1070 w 3579"/>
                    <a:gd name="T81" fmla="*/ 3422 h 3573"/>
                    <a:gd name="T82" fmla="*/ 717 w 3579"/>
                    <a:gd name="T83" fmla="*/ 3216 h 3573"/>
                    <a:gd name="T84" fmla="*/ 422 w 3579"/>
                    <a:gd name="T85" fmla="*/ 2937 h 3573"/>
                    <a:gd name="T86" fmla="*/ 196 w 3579"/>
                    <a:gd name="T87" fmla="*/ 2598 h 3573"/>
                    <a:gd name="T88" fmla="*/ 51 w 3579"/>
                    <a:gd name="T89" fmla="*/ 2210 h 3573"/>
                    <a:gd name="T90" fmla="*/ 0 w 3579"/>
                    <a:gd name="T91" fmla="*/ 1787 h 3573"/>
                    <a:gd name="T92" fmla="*/ 51 w 3579"/>
                    <a:gd name="T93" fmla="*/ 1363 h 3573"/>
                    <a:gd name="T94" fmla="*/ 196 w 3579"/>
                    <a:gd name="T95" fmla="*/ 976 h 3573"/>
                    <a:gd name="T96" fmla="*/ 422 w 3579"/>
                    <a:gd name="T97" fmla="*/ 636 h 3573"/>
                    <a:gd name="T98" fmla="*/ 717 w 3579"/>
                    <a:gd name="T99" fmla="*/ 358 h 3573"/>
                    <a:gd name="T100" fmla="*/ 1070 w 3579"/>
                    <a:gd name="T101" fmla="*/ 151 h 3573"/>
                    <a:gd name="T102" fmla="*/ 1469 w 3579"/>
                    <a:gd name="T103" fmla="*/ 29 h 3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79" h="3573">
                      <a:moveTo>
                        <a:pt x="1789" y="192"/>
                      </a:moveTo>
                      <a:lnTo>
                        <a:pt x="1685" y="196"/>
                      </a:lnTo>
                      <a:lnTo>
                        <a:pt x="1581" y="205"/>
                      </a:lnTo>
                      <a:lnTo>
                        <a:pt x="1481" y="223"/>
                      </a:lnTo>
                      <a:lnTo>
                        <a:pt x="1381" y="245"/>
                      </a:lnTo>
                      <a:lnTo>
                        <a:pt x="1285" y="274"/>
                      </a:lnTo>
                      <a:lnTo>
                        <a:pt x="1191" y="308"/>
                      </a:lnTo>
                      <a:lnTo>
                        <a:pt x="1100" y="348"/>
                      </a:lnTo>
                      <a:lnTo>
                        <a:pt x="1013" y="394"/>
                      </a:lnTo>
                      <a:lnTo>
                        <a:pt x="928" y="444"/>
                      </a:lnTo>
                      <a:lnTo>
                        <a:pt x="847" y="500"/>
                      </a:lnTo>
                      <a:lnTo>
                        <a:pt x="769" y="561"/>
                      </a:lnTo>
                      <a:lnTo>
                        <a:pt x="696" y="625"/>
                      </a:lnTo>
                      <a:lnTo>
                        <a:pt x="626" y="695"/>
                      </a:lnTo>
                      <a:lnTo>
                        <a:pt x="562" y="768"/>
                      </a:lnTo>
                      <a:lnTo>
                        <a:pt x="500" y="846"/>
                      </a:lnTo>
                      <a:lnTo>
                        <a:pt x="445" y="926"/>
                      </a:lnTo>
                      <a:lnTo>
                        <a:pt x="394" y="1012"/>
                      </a:lnTo>
                      <a:lnTo>
                        <a:pt x="349" y="1099"/>
                      </a:lnTo>
                      <a:lnTo>
                        <a:pt x="308" y="1189"/>
                      </a:lnTo>
                      <a:lnTo>
                        <a:pt x="274" y="1283"/>
                      </a:lnTo>
                      <a:lnTo>
                        <a:pt x="245" y="1379"/>
                      </a:lnTo>
                      <a:lnTo>
                        <a:pt x="222" y="1478"/>
                      </a:lnTo>
                      <a:lnTo>
                        <a:pt x="205" y="1579"/>
                      </a:lnTo>
                      <a:lnTo>
                        <a:pt x="196" y="1682"/>
                      </a:lnTo>
                      <a:lnTo>
                        <a:pt x="192" y="1787"/>
                      </a:lnTo>
                      <a:lnTo>
                        <a:pt x="196" y="1891"/>
                      </a:lnTo>
                      <a:lnTo>
                        <a:pt x="205" y="1994"/>
                      </a:lnTo>
                      <a:lnTo>
                        <a:pt x="222" y="2095"/>
                      </a:lnTo>
                      <a:lnTo>
                        <a:pt x="245" y="2194"/>
                      </a:lnTo>
                      <a:lnTo>
                        <a:pt x="274" y="2290"/>
                      </a:lnTo>
                      <a:lnTo>
                        <a:pt x="308" y="2384"/>
                      </a:lnTo>
                      <a:lnTo>
                        <a:pt x="349" y="2474"/>
                      </a:lnTo>
                      <a:lnTo>
                        <a:pt x="394" y="2562"/>
                      </a:lnTo>
                      <a:lnTo>
                        <a:pt x="445" y="2647"/>
                      </a:lnTo>
                      <a:lnTo>
                        <a:pt x="500" y="2728"/>
                      </a:lnTo>
                      <a:lnTo>
                        <a:pt x="562" y="2805"/>
                      </a:lnTo>
                      <a:lnTo>
                        <a:pt x="626" y="2878"/>
                      </a:lnTo>
                      <a:lnTo>
                        <a:pt x="696" y="2948"/>
                      </a:lnTo>
                      <a:lnTo>
                        <a:pt x="769" y="3012"/>
                      </a:lnTo>
                      <a:lnTo>
                        <a:pt x="847" y="3073"/>
                      </a:lnTo>
                      <a:lnTo>
                        <a:pt x="928" y="3129"/>
                      </a:lnTo>
                      <a:lnTo>
                        <a:pt x="1013" y="3179"/>
                      </a:lnTo>
                      <a:lnTo>
                        <a:pt x="1100" y="3225"/>
                      </a:lnTo>
                      <a:lnTo>
                        <a:pt x="1191" y="3265"/>
                      </a:lnTo>
                      <a:lnTo>
                        <a:pt x="1285" y="3299"/>
                      </a:lnTo>
                      <a:lnTo>
                        <a:pt x="1381" y="3329"/>
                      </a:lnTo>
                      <a:lnTo>
                        <a:pt x="1481" y="3352"/>
                      </a:lnTo>
                      <a:lnTo>
                        <a:pt x="1581" y="3368"/>
                      </a:lnTo>
                      <a:lnTo>
                        <a:pt x="1685" y="3378"/>
                      </a:lnTo>
                      <a:lnTo>
                        <a:pt x="1789" y="3381"/>
                      </a:lnTo>
                      <a:lnTo>
                        <a:pt x="1894" y="3378"/>
                      </a:lnTo>
                      <a:lnTo>
                        <a:pt x="1998" y="3368"/>
                      </a:lnTo>
                      <a:lnTo>
                        <a:pt x="2098" y="3352"/>
                      </a:lnTo>
                      <a:lnTo>
                        <a:pt x="2197" y="3329"/>
                      </a:lnTo>
                      <a:lnTo>
                        <a:pt x="2294" y="3299"/>
                      </a:lnTo>
                      <a:lnTo>
                        <a:pt x="2388" y="3265"/>
                      </a:lnTo>
                      <a:lnTo>
                        <a:pt x="2478" y="3225"/>
                      </a:lnTo>
                      <a:lnTo>
                        <a:pt x="2566" y="3179"/>
                      </a:lnTo>
                      <a:lnTo>
                        <a:pt x="2651" y="3129"/>
                      </a:lnTo>
                      <a:lnTo>
                        <a:pt x="2732" y="3073"/>
                      </a:lnTo>
                      <a:lnTo>
                        <a:pt x="2809" y="3012"/>
                      </a:lnTo>
                      <a:lnTo>
                        <a:pt x="2883" y="2948"/>
                      </a:lnTo>
                      <a:lnTo>
                        <a:pt x="2953" y="2878"/>
                      </a:lnTo>
                      <a:lnTo>
                        <a:pt x="3017" y="2805"/>
                      </a:lnTo>
                      <a:lnTo>
                        <a:pt x="3078" y="2728"/>
                      </a:lnTo>
                      <a:lnTo>
                        <a:pt x="3134" y="2647"/>
                      </a:lnTo>
                      <a:lnTo>
                        <a:pt x="3184" y="2562"/>
                      </a:lnTo>
                      <a:lnTo>
                        <a:pt x="3230" y="2474"/>
                      </a:lnTo>
                      <a:lnTo>
                        <a:pt x="3271" y="2384"/>
                      </a:lnTo>
                      <a:lnTo>
                        <a:pt x="3304" y="2290"/>
                      </a:lnTo>
                      <a:lnTo>
                        <a:pt x="3334" y="2194"/>
                      </a:lnTo>
                      <a:lnTo>
                        <a:pt x="3356" y="2095"/>
                      </a:lnTo>
                      <a:lnTo>
                        <a:pt x="3373" y="1994"/>
                      </a:lnTo>
                      <a:lnTo>
                        <a:pt x="3383" y="1891"/>
                      </a:lnTo>
                      <a:lnTo>
                        <a:pt x="3386" y="1787"/>
                      </a:lnTo>
                      <a:lnTo>
                        <a:pt x="3383" y="1682"/>
                      </a:lnTo>
                      <a:lnTo>
                        <a:pt x="3373" y="1579"/>
                      </a:lnTo>
                      <a:lnTo>
                        <a:pt x="3356" y="1478"/>
                      </a:lnTo>
                      <a:lnTo>
                        <a:pt x="3334" y="1379"/>
                      </a:lnTo>
                      <a:lnTo>
                        <a:pt x="3304" y="1283"/>
                      </a:lnTo>
                      <a:lnTo>
                        <a:pt x="3271" y="1189"/>
                      </a:lnTo>
                      <a:lnTo>
                        <a:pt x="3230" y="1099"/>
                      </a:lnTo>
                      <a:lnTo>
                        <a:pt x="3184" y="1012"/>
                      </a:lnTo>
                      <a:lnTo>
                        <a:pt x="3134" y="926"/>
                      </a:lnTo>
                      <a:lnTo>
                        <a:pt x="3078" y="846"/>
                      </a:lnTo>
                      <a:lnTo>
                        <a:pt x="3017" y="768"/>
                      </a:lnTo>
                      <a:lnTo>
                        <a:pt x="2953" y="695"/>
                      </a:lnTo>
                      <a:lnTo>
                        <a:pt x="2883" y="625"/>
                      </a:lnTo>
                      <a:lnTo>
                        <a:pt x="2809" y="561"/>
                      </a:lnTo>
                      <a:lnTo>
                        <a:pt x="2732" y="500"/>
                      </a:lnTo>
                      <a:lnTo>
                        <a:pt x="2651" y="444"/>
                      </a:lnTo>
                      <a:lnTo>
                        <a:pt x="2566" y="394"/>
                      </a:lnTo>
                      <a:lnTo>
                        <a:pt x="2478" y="348"/>
                      </a:lnTo>
                      <a:lnTo>
                        <a:pt x="2388" y="308"/>
                      </a:lnTo>
                      <a:lnTo>
                        <a:pt x="2294" y="274"/>
                      </a:lnTo>
                      <a:lnTo>
                        <a:pt x="2197" y="245"/>
                      </a:lnTo>
                      <a:lnTo>
                        <a:pt x="2098" y="223"/>
                      </a:lnTo>
                      <a:lnTo>
                        <a:pt x="1998" y="205"/>
                      </a:lnTo>
                      <a:lnTo>
                        <a:pt x="1894" y="196"/>
                      </a:lnTo>
                      <a:lnTo>
                        <a:pt x="1789" y="192"/>
                      </a:lnTo>
                      <a:close/>
                      <a:moveTo>
                        <a:pt x="1789" y="0"/>
                      </a:moveTo>
                      <a:lnTo>
                        <a:pt x="1789" y="0"/>
                      </a:lnTo>
                      <a:lnTo>
                        <a:pt x="1898" y="4"/>
                      </a:lnTo>
                      <a:lnTo>
                        <a:pt x="2005" y="13"/>
                      </a:lnTo>
                      <a:lnTo>
                        <a:pt x="2110" y="29"/>
                      </a:lnTo>
                      <a:lnTo>
                        <a:pt x="2214" y="52"/>
                      </a:lnTo>
                      <a:lnTo>
                        <a:pt x="2314" y="79"/>
                      </a:lnTo>
                      <a:lnTo>
                        <a:pt x="2413" y="113"/>
                      </a:lnTo>
                      <a:lnTo>
                        <a:pt x="2509" y="151"/>
                      </a:lnTo>
                      <a:lnTo>
                        <a:pt x="2602" y="196"/>
                      </a:lnTo>
                      <a:lnTo>
                        <a:pt x="2691" y="245"/>
                      </a:lnTo>
                      <a:lnTo>
                        <a:pt x="2779" y="299"/>
                      </a:lnTo>
                      <a:lnTo>
                        <a:pt x="2862" y="358"/>
                      </a:lnTo>
                      <a:lnTo>
                        <a:pt x="2942" y="421"/>
                      </a:lnTo>
                      <a:lnTo>
                        <a:pt x="3017" y="489"/>
                      </a:lnTo>
                      <a:lnTo>
                        <a:pt x="3089" y="561"/>
                      </a:lnTo>
                      <a:lnTo>
                        <a:pt x="3157" y="636"/>
                      </a:lnTo>
                      <a:lnTo>
                        <a:pt x="3220" y="716"/>
                      </a:lnTo>
                      <a:lnTo>
                        <a:pt x="3279" y="799"/>
                      </a:lnTo>
                      <a:lnTo>
                        <a:pt x="3334" y="886"/>
                      </a:lnTo>
                      <a:lnTo>
                        <a:pt x="3383" y="976"/>
                      </a:lnTo>
                      <a:lnTo>
                        <a:pt x="3428" y="1068"/>
                      </a:lnTo>
                      <a:lnTo>
                        <a:pt x="3466" y="1164"/>
                      </a:lnTo>
                      <a:lnTo>
                        <a:pt x="3500" y="1262"/>
                      </a:lnTo>
                      <a:lnTo>
                        <a:pt x="3527" y="1363"/>
                      </a:lnTo>
                      <a:lnTo>
                        <a:pt x="3549" y="1466"/>
                      </a:lnTo>
                      <a:lnTo>
                        <a:pt x="3566" y="1571"/>
                      </a:lnTo>
                      <a:lnTo>
                        <a:pt x="3575" y="1678"/>
                      </a:lnTo>
                      <a:lnTo>
                        <a:pt x="3579" y="1787"/>
                      </a:lnTo>
                      <a:lnTo>
                        <a:pt x="3575" y="1895"/>
                      </a:lnTo>
                      <a:lnTo>
                        <a:pt x="3566" y="2002"/>
                      </a:lnTo>
                      <a:lnTo>
                        <a:pt x="3549" y="2107"/>
                      </a:lnTo>
                      <a:lnTo>
                        <a:pt x="3527" y="2210"/>
                      </a:lnTo>
                      <a:lnTo>
                        <a:pt x="3500" y="2311"/>
                      </a:lnTo>
                      <a:lnTo>
                        <a:pt x="3466" y="2409"/>
                      </a:lnTo>
                      <a:lnTo>
                        <a:pt x="3428" y="2505"/>
                      </a:lnTo>
                      <a:lnTo>
                        <a:pt x="3383" y="2598"/>
                      </a:lnTo>
                      <a:lnTo>
                        <a:pt x="3334" y="2687"/>
                      </a:lnTo>
                      <a:lnTo>
                        <a:pt x="3279" y="2774"/>
                      </a:lnTo>
                      <a:lnTo>
                        <a:pt x="3220" y="2857"/>
                      </a:lnTo>
                      <a:lnTo>
                        <a:pt x="3157" y="2937"/>
                      </a:lnTo>
                      <a:lnTo>
                        <a:pt x="3089" y="3012"/>
                      </a:lnTo>
                      <a:lnTo>
                        <a:pt x="3017" y="3084"/>
                      </a:lnTo>
                      <a:lnTo>
                        <a:pt x="2942" y="3152"/>
                      </a:lnTo>
                      <a:lnTo>
                        <a:pt x="2862" y="3216"/>
                      </a:lnTo>
                      <a:lnTo>
                        <a:pt x="2779" y="3274"/>
                      </a:lnTo>
                      <a:lnTo>
                        <a:pt x="2691" y="3329"/>
                      </a:lnTo>
                      <a:lnTo>
                        <a:pt x="2602" y="3378"/>
                      </a:lnTo>
                      <a:lnTo>
                        <a:pt x="2509" y="3422"/>
                      </a:lnTo>
                      <a:lnTo>
                        <a:pt x="2413" y="3461"/>
                      </a:lnTo>
                      <a:lnTo>
                        <a:pt x="2314" y="3494"/>
                      </a:lnTo>
                      <a:lnTo>
                        <a:pt x="2214" y="3522"/>
                      </a:lnTo>
                      <a:lnTo>
                        <a:pt x="2110" y="3545"/>
                      </a:lnTo>
                      <a:lnTo>
                        <a:pt x="2005" y="3560"/>
                      </a:lnTo>
                      <a:lnTo>
                        <a:pt x="1898" y="3570"/>
                      </a:lnTo>
                      <a:lnTo>
                        <a:pt x="1789" y="3573"/>
                      </a:lnTo>
                      <a:lnTo>
                        <a:pt x="1681" y="3570"/>
                      </a:lnTo>
                      <a:lnTo>
                        <a:pt x="1574" y="3560"/>
                      </a:lnTo>
                      <a:lnTo>
                        <a:pt x="1469" y="3545"/>
                      </a:lnTo>
                      <a:lnTo>
                        <a:pt x="1365" y="3522"/>
                      </a:lnTo>
                      <a:lnTo>
                        <a:pt x="1264" y="3494"/>
                      </a:lnTo>
                      <a:lnTo>
                        <a:pt x="1166" y="3461"/>
                      </a:lnTo>
                      <a:lnTo>
                        <a:pt x="1070" y="3422"/>
                      </a:lnTo>
                      <a:lnTo>
                        <a:pt x="977" y="3378"/>
                      </a:lnTo>
                      <a:lnTo>
                        <a:pt x="887" y="3329"/>
                      </a:lnTo>
                      <a:lnTo>
                        <a:pt x="800" y="3274"/>
                      </a:lnTo>
                      <a:lnTo>
                        <a:pt x="717" y="3216"/>
                      </a:lnTo>
                      <a:lnTo>
                        <a:pt x="637" y="3152"/>
                      </a:lnTo>
                      <a:lnTo>
                        <a:pt x="562" y="3084"/>
                      </a:lnTo>
                      <a:lnTo>
                        <a:pt x="490" y="3012"/>
                      </a:lnTo>
                      <a:lnTo>
                        <a:pt x="422" y="2937"/>
                      </a:lnTo>
                      <a:lnTo>
                        <a:pt x="357" y="2857"/>
                      </a:lnTo>
                      <a:lnTo>
                        <a:pt x="299" y="2774"/>
                      </a:lnTo>
                      <a:lnTo>
                        <a:pt x="245" y="2687"/>
                      </a:lnTo>
                      <a:lnTo>
                        <a:pt x="196" y="2598"/>
                      </a:lnTo>
                      <a:lnTo>
                        <a:pt x="151" y="2505"/>
                      </a:lnTo>
                      <a:lnTo>
                        <a:pt x="113" y="2409"/>
                      </a:lnTo>
                      <a:lnTo>
                        <a:pt x="79" y="2311"/>
                      </a:lnTo>
                      <a:lnTo>
                        <a:pt x="51" y="2210"/>
                      </a:lnTo>
                      <a:lnTo>
                        <a:pt x="28" y="2107"/>
                      </a:lnTo>
                      <a:lnTo>
                        <a:pt x="13" y="2002"/>
                      </a:lnTo>
                      <a:lnTo>
                        <a:pt x="3" y="1895"/>
                      </a:lnTo>
                      <a:lnTo>
                        <a:pt x="0" y="1787"/>
                      </a:lnTo>
                      <a:lnTo>
                        <a:pt x="3" y="1678"/>
                      </a:lnTo>
                      <a:lnTo>
                        <a:pt x="13" y="1571"/>
                      </a:lnTo>
                      <a:lnTo>
                        <a:pt x="28" y="1466"/>
                      </a:lnTo>
                      <a:lnTo>
                        <a:pt x="51" y="1363"/>
                      </a:lnTo>
                      <a:lnTo>
                        <a:pt x="79" y="1262"/>
                      </a:lnTo>
                      <a:lnTo>
                        <a:pt x="113" y="1164"/>
                      </a:lnTo>
                      <a:lnTo>
                        <a:pt x="151" y="1068"/>
                      </a:lnTo>
                      <a:lnTo>
                        <a:pt x="196" y="976"/>
                      </a:lnTo>
                      <a:lnTo>
                        <a:pt x="245" y="886"/>
                      </a:lnTo>
                      <a:lnTo>
                        <a:pt x="299" y="799"/>
                      </a:lnTo>
                      <a:lnTo>
                        <a:pt x="357" y="716"/>
                      </a:lnTo>
                      <a:lnTo>
                        <a:pt x="422" y="636"/>
                      </a:lnTo>
                      <a:lnTo>
                        <a:pt x="490" y="561"/>
                      </a:lnTo>
                      <a:lnTo>
                        <a:pt x="562" y="489"/>
                      </a:lnTo>
                      <a:lnTo>
                        <a:pt x="637" y="421"/>
                      </a:lnTo>
                      <a:lnTo>
                        <a:pt x="717" y="358"/>
                      </a:lnTo>
                      <a:lnTo>
                        <a:pt x="800" y="299"/>
                      </a:lnTo>
                      <a:lnTo>
                        <a:pt x="887" y="245"/>
                      </a:lnTo>
                      <a:lnTo>
                        <a:pt x="977" y="196"/>
                      </a:lnTo>
                      <a:lnTo>
                        <a:pt x="1070" y="151"/>
                      </a:lnTo>
                      <a:lnTo>
                        <a:pt x="1166" y="113"/>
                      </a:lnTo>
                      <a:lnTo>
                        <a:pt x="1264" y="79"/>
                      </a:lnTo>
                      <a:lnTo>
                        <a:pt x="1365" y="52"/>
                      </a:lnTo>
                      <a:lnTo>
                        <a:pt x="1469" y="29"/>
                      </a:lnTo>
                      <a:lnTo>
                        <a:pt x="1574" y="13"/>
                      </a:lnTo>
                      <a:lnTo>
                        <a:pt x="1681" y="4"/>
                      </a:lnTo>
                      <a:lnTo>
                        <a:pt x="17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9">
                  <a:extLst>
                    <a:ext uri="{FF2B5EF4-FFF2-40B4-BE49-F238E27FC236}">
                      <a16:creationId xmlns:a16="http://schemas.microsoft.com/office/drawing/2014/main" id="{9B0D9214-C28F-9140-A0B2-8FB2CB472A55}"/>
                    </a:ext>
                  </a:extLst>
                </p:cNvPr>
                <p:cNvSpPr>
                  <a:spLocks noEditPoints="1"/>
                </p:cNvSpPr>
                <p:nvPr/>
              </p:nvSpPr>
              <p:spPr bwMode="auto">
                <a:xfrm>
                  <a:off x="3367" y="1685"/>
                  <a:ext cx="945" cy="943"/>
                </a:xfrm>
                <a:custGeom>
                  <a:avLst/>
                  <a:gdLst>
                    <a:gd name="T0" fmla="*/ 1233 w 2835"/>
                    <a:gd name="T1" fmla="*/ 129 h 2831"/>
                    <a:gd name="T2" fmla="*/ 973 w 2835"/>
                    <a:gd name="T3" fmla="*/ 194 h 2831"/>
                    <a:gd name="T4" fmla="*/ 736 w 2835"/>
                    <a:gd name="T5" fmla="*/ 309 h 2831"/>
                    <a:gd name="T6" fmla="*/ 528 w 2835"/>
                    <a:gd name="T7" fmla="*/ 467 h 2831"/>
                    <a:gd name="T8" fmla="*/ 357 w 2835"/>
                    <a:gd name="T9" fmla="*/ 662 h 2831"/>
                    <a:gd name="T10" fmla="*/ 227 w 2835"/>
                    <a:gd name="T11" fmla="*/ 890 h 2831"/>
                    <a:gd name="T12" fmla="*/ 144 w 2835"/>
                    <a:gd name="T13" fmla="*/ 1143 h 2831"/>
                    <a:gd name="T14" fmla="*/ 115 w 2835"/>
                    <a:gd name="T15" fmla="*/ 1416 h 2831"/>
                    <a:gd name="T16" fmla="*/ 144 w 2835"/>
                    <a:gd name="T17" fmla="*/ 1688 h 2831"/>
                    <a:gd name="T18" fmla="*/ 227 w 2835"/>
                    <a:gd name="T19" fmla="*/ 1941 h 2831"/>
                    <a:gd name="T20" fmla="*/ 357 w 2835"/>
                    <a:gd name="T21" fmla="*/ 2169 h 2831"/>
                    <a:gd name="T22" fmla="*/ 528 w 2835"/>
                    <a:gd name="T23" fmla="*/ 2364 h 2831"/>
                    <a:gd name="T24" fmla="*/ 736 w 2835"/>
                    <a:gd name="T25" fmla="*/ 2522 h 2831"/>
                    <a:gd name="T26" fmla="*/ 973 w 2835"/>
                    <a:gd name="T27" fmla="*/ 2637 h 2831"/>
                    <a:gd name="T28" fmla="*/ 1233 w 2835"/>
                    <a:gd name="T29" fmla="*/ 2702 h 2831"/>
                    <a:gd name="T30" fmla="*/ 1510 w 2835"/>
                    <a:gd name="T31" fmla="*/ 2712 h 2831"/>
                    <a:gd name="T32" fmla="*/ 1777 w 2835"/>
                    <a:gd name="T33" fmla="*/ 2665 h 2831"/>
                    <a:gd name="T34" fmla="*/ 2023 w 2835"/>
                    <a:gd name="T35" fmla="*/ 2566 h 2831"/>
                    <a:gd name="T36" fmla="*/ 2241 w 2835"/>
                    <a:gd name="T37" fmla="*/ 2422 h 2831"/>
                    <a:gd name="T38" fmla="*/ 2425 w 2835"/>
                    <a:gd name="T39" fmla="*/ 2238 h 2831"/>
                    <a:gd name="T40" fmla="*/ 2570 w 2835"/>
                    <a:gd name="T41" fmla="*/ 2021 h 2831"/>
                    <a:gd name="T42" fmla="*/ 2669 w 2835"/>
                    <a:gd name="T43" fmla="*/ 1775 h 2831"/>
                    <a:gd name="T44" fmla="*/ 2716 w 2835"/>
                    <a:gd name="T45" fmla="*/ 1508 h 2831"/>
                    <a:gd name="T46" fmla="*/ 2706 w 2835"/>
                    <a:gd name="T47" fmla="*/ 1232 h 2831"/>
                    <a:gd name="T48" fmla="*/ 2641 w 2835"/>
                    <a:gd name="T49" fmla="*/ 972 h 2831"/>
                    <a:gd name="T50" fmla="*/ 2526 w 2835"/>
                    <a:gd name="T51" fmla="*/ 735 h 2831"/>
                    <a:gd name="T52" fmla="*/ 2367 w 2835"/>
                    <a:gd name="T53" fmla="*/ 528 h 2831"/>
                    <a:gd name="T54" fmla="*/ 2172 w 2835"/>
                    <a:gd name="T55" fmla="*/ 357 h 2831"/>
                    <a:gd name="T56" fmla="*/ 1944 w 2835"/>
                    <a:gd name="T57" fmla="*/ 227 h 2831"/>
                    <a:gd name="T58" fmla="*/ 1690 w 2835"/>
                    <a:gd name="T59" fmla="*/ 144 h 2831"/>
                    <a:gd name="T60" fmla="*/ 1417 w 2835"/>
                    <a:gd name="T61" fmla="*/ 116 h 2831"/>
                    <a:gd name="T62" fmla="*/ 1609 w 2835"/>
                    <a:gd name="T63" fmla="*/ 13 h 2831"/>
                    <a:gd name="T64" fmla="*/ 1882 w 2835"/>
                    <a:gd name="T65" fmla="*/ 79 h 2831"/>
                    <a:gd name="T66" fmla="*/ 2133 w 2835"/>
                    <a:gd name="T67" fmla="*/ 194 h 2831"/>
                    <a:gd name="T68" fmla="*/ 2353 w 2835"/>
                    <a:gd name="T69" fmla="*/ 354 h 2831"/>
                    <a:gd name="T70" fmla="*/ 2539 w 2835"/>
                    <a:gd name="T71" fmla="*/ 551 h 2831"/>
                    <a:gd name="T72" fmla="*/ 2684 w 2835"/>
                    <a:gd name="T73" fmla="*/ 782 h 2831"/>
                    <a:gd name="T74" fmla="*/ 2784 w 2835"/>
                    <a:gd name="T75" fmla="*/ 1040 h 2831"/>
                    <a:gd name="T76" fmla="*/ 2832 w 2835"/>
                    <a:gd name="T77" fmla="*/ 1319 h 2831"/>
                    <a:gd name="T78" fmla="*/ 2822 w 2835"/>
                    <a:gd name="T79" fmla="*/ 1607 h 2831"/>
                    <a:gd name="T80" fmla="*/ 2757 w 2835"/>
                    <a:gd name="T81" fmla="*/ 1880 h 2831"/>
                    <a:gd name="T82" fmla="*/ 2641 w 2835"/>
                    <a:gd name="T83" fmla="*/ 2130 h 2831"/>
                    <a:gd name="T84" fmla="*/ 2481 w 2835"/>
                    <a:gd name="T85" fmla="*/ 2350 h 2831"/>
                    <a:gd name="T86" fmla="*/ 2283 w 2835"/>
                    <a:gd name="T87" fmla="*/ 2535 h 2831"/>
                    <a:gd name="T88" fmla="*/ 2052 w 2835"/>
                    <a:gd name="T89" fmla="*/ 2681 h 2831"/>
                    <a:gd name="T90" fmla="*/ 1794 w 2835"/>
                    <a:gd name="T91" fmla="*/ 2780 h 2831"/>
                    <a:gd name="T92" fmla="*/ 1514 w 2835"/>
                    <a:gd name="T93" fmla="*/ 2828 h 2831"/>
                    <a:gd name="T94" fmla="*/ 1226 w 2835"/>
                    <a:gd name="T95" fmla="*/ 2818 h 2831"/>
                    <a:gd name="T96" fmla="*/ 952 w 2835"/>
                    <a:gd name="T97" fmla="*/ 2753 h 2831"/>
                    <a:gd name="T98" fmla="*/ 702 w 2835"/>
                    <a:gd name="T99" fmla="*/ 2637 h 2831"/>
                    <a:gd name="T100" fmla="*/ 481 w 2835"/>
                    <a:gd name="T101" fmla="*/ 2478 h 2831"/>
                    <a:gd name="T102" fmla="*/ 296 w 2835"/>
                    <a:gd name="T103" fmla="*/ 2280 h 2831"/>
                    <a:gd name="T104" fmla="*/ 150 w 2835"/>
                    <a:gd name="T105" fmla="*/ 2049 h 2831"/>
                    <a:gd name="T106" fmla="*/ 51 w 2835"/>
                    <a:gd name="T107" fmla="*/ 1791 h 2831"/>
                    <a:gd name="T108" fmla="*/ 3 w 2835"/>
                    <a:gd name="T109" fmla="*/ 1512 h 2831"/>
                    <a:gd name="T110" fmla="*/ 13 w 2835"/>
                    <a:gd name="T111" fmla="*/ 1224 h 2831"/>
                    <a:gd name="T112" fmla="*/ 78 w 2835"/>
                    <a:gd name="T113" fmla="*/ 951 h 2831"/>
                    <a:gd name="T114" fmla="*/ 194 w 2835"/>
                    <a:gd name="T115" fmla="*/ 702 h 2831"/>
                    <a:gd name="T116" fmla="*/ 354 w 2835"/>
                    <a:gd name="T117" fmla="*/ 481 h 2831"/>
                    <a:gd name="T118" fmla="*/ 551 w 2835"/>
                    <a:gd name="T119" fmla="*/ 296 h 2831"/>
                    <a:gd name="T120" fmla="*/ 783 w 2835"/>
                    <a:gd name="T121" fmla="*/ 151 h 2831"/>
                    <a:gd name="T122" fmla="*/ 1041 w 2835"/>
                    <a:gd name="T123" fmla="*/ 51 h 2831"/>
                    <a:gd name="T124" fmla="*/ 1321 w 2835"/>
                    <a:gd name="T125" fmla="*/ 3 h 2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35" h="2831">
                      <a:moveTo>
                        <a:pt x="1417" y="116"/>
                      </a:moveTo>
                      <a:lnTo>
                        <a:pt x="1324" y="119"/>
                      </a:lnTo>
                      <a:lnTo>
                        <a:pt x="1233" y="129"/>
                      </a:lnTo>
                      <a:lnTo>
                        <a:pt x="1145" y="144"/>
                      </a:lnTo>
                      <a:lnTo>
                        <a:pt x="1057" y="166"/>
                      </a:lnTo>
                      <a:lnTo>
                        <a:pt x="973" y="194"/>
                      </a:lnTo>
                      <a:lnTo>
                        <a:pt x="891" y="227"/>
                      </a:lnTo>
                      <a:lnTo>
                        <a:pt x="811" y="265"/>
                      </a:lnTo>
                      <a:lnTo>
                        <a:pt x="736" y="309"/>
                      </a:lnTo>
                      <a:lnTo>
                        <a:pt x="663" y="357"/>
                      </a:lnTo>
                      <a:lnTo>
                        <a:pt x="594" y="409"/>
                      </a:lnTo>
                      <a:lnTo>
                        <a:pt x="528" y="467"/>
                      </a:lnTo>
                      <a:lnTo>
                        <a:pt x="467" y="528"/>
                      </a:lnTo>
                      <a:lnTo>
                        <a:pt x="409" y="594"/>
                      </a:lnTo>
                      <a:lnTo>
                        <a:pt x="357" y="662"/>
                      </a:lnTo>
                      <a:lnTo>
                        <a:pt x="309" y="735"/>
                      </a:lnTo>
                      <a:lnTo>
                        <a:pt x="265" y="811"/>
                      </a:lnTo>
                      <a:lnTo>
                        <a:pt x="227" y="890"/>
                      </a:lnTo>
                      <a:lnTo>
                        <a:pt x="194" y="972"/>
                      </a:lnTo>
                      <a:lnTo>
                        <a:pt x="166" y="1056"/>
                      </a:lnTo>
                      <a:lnTo>
                        <a:pt x="144" y="1143"/>
                      </a:lnTo>
                      <a:lnTo>
                        <a:pt x="128" y="1232"/>
                      </a:lnTo>
                      <a:lnTo>
                        <a:pt x="119" y="1323"/>
                      </a:lnTo>
                      <a:lnTo>
                        <a:pt x="115" y="1416"/>
                      </a:lnTo>
                      <a:lnTo>
                        <a:pt x="119" y="1508"/>
                      </a:lnTo>
                      <a:lnTo>
                        <a:pt x="128" y="1599"/>
                      </a:lnTo>
                      <a:lnTo>
                        <a:pt x="144" y="1688"/>
                      </a:lnTo>
                      <a:lnTo>
                        <a:pt x="166" y="1775"/>
                      </a:lnTo>
                      <a:lnTo>
                        <a:pt x="194" y="1859"/>
                      </a:lnTo>
                      <a:lnTo>
                        <a:pt x="227" y="1941"/>
                      </a:lnTo>
                      <a:lnTo>
                        <a:pt x="265" y="2021"/>
                      </a:lnTo>
                      <a:lnTo>
                        <a:pt x="309" y="2096"/>
                      </a:lnTo>
                      <a:lnTo>
                        <a:pt x="357" y="2169"/>
                      </a:lnTo>
                      <a:lnTo>
                        <a:pt x="409" y="2238"/>
                      </a:lnTo>
                      <a:lnTo>
                        <a:pt x="467" y="2303"/>
                      </a:lnTo>
                      <a:lnTo>
                        <a:pt x="528" y="2364"/>
                      </a:lnTo>
                      <a:lnTo>
                        <a:pt x="594" y="2422"/>
                      </a:lnTo>
                      <a:lnTo>
                        <a:pt x="663" y="2474"/>
                      </a:lnTo>
                      <a:lnTo>
                        <a:pt x="736" y="2522"/>
                      </a:lnTo>
                      <a:lnTo>
                        <a:pt x="811" y="2566"/>
                      </a:lnTo>
                      <a:lnTo>
                        <a:pt x="891" y="2604"/>
                      </a:lnTo>
                      <a:lnTo>
                        <a:pt x="973" y="2637"/>
                      </a:lnTo>
                      <a:lnTo>
                        <a:pt x="1057" y="2665"/>
                      </a:lnTo>
                      <a:lnTo>
                        <a:pt x="1145" y="2687"/>
                      </a:lnTo>
                      <a:lnTo>
                        <a:pt x="1233" y="2702"/>
                      </a:lnTo>
                      <a:lnTo>
                        <a:pt x="1324" y="2712"/>
                      </a:lnTo>
                      <a:lnTo>
                        <a:pt x="1417" y="2715"/>
                      </a:lnTo>
                      <a:lnTo>
                        <a:pt x="1510" y="2712"/>
                      </a:lnTo>
                      <a:lnTo>
                        <a:pt x="1601" y="2702"/>
                      </a:lnTo>
                      <a:lnTo>
                        <a:pt x="1690" y="2687"/>
                      </a:lnTo>
                      <a:lnTo>
                        <a:pt x="1777" y="2665"/>
                      </a:lnTo>
                      <a:lnTo>
                        <a:pt x="1862" y="2637"/>
                      </a:lnTo>
                      <a:lnTo>
                        <a:pt x="1944" y="2604"/>
                      </a:lnTo>
                      <a:lnTo>
                        <a:pt x="2023" y="2566"/>
                      </a:lnTo>
                      <a:lnTo>
                        <a:pt x="2099" y="2522"/>
                      </a:lnTo>
                      <a:lnTo>
                        <a:pt x="2172" y="2474"/>
                      </a:lnTo>
                      <a:lnTo>
                        <a:pt x="2241" y="2422"/>
                      </a:lnTo>
                      <a:lnTo>
                        <a:pt x="2306" y="2364"/>
                      </a:lnTo>
                      <a:lnTo>
                        <a:pt x="2367" y="2303"/>
                      </a:lnTo>
                      <a:lnTo>
                        <a:pt x="2425" y="2238"/>
                      </a:lnTo>
                      <a:lnTo>
                        <a:pt x="2478" y="2169"/>
                      </a:lnTo>
                      <a:lnTo>
                        <a:pt x="2526" y="2096"/>
                      </a:lnTo>
                      <a:lnTo>
                        <a:pt x="2570" y="2021"/>
                      </a:lnTo>
                      <a:lnTo>
                        <a:pt x="2608" y="1941"/>
                      </a:lnTo>
                      <a:lnTo>
                        <a:pt x="2641" y="1859"/>
                      </a:lnTo>
                      <a:lnTo>
                        <a:pt x="2669" y="1775"/>
                      </a:lnTo>
                      <a:lnTo>
                        <a:pt x="2691" y="1688"/>
                      </a:lnTo>
                      <a:lnTo>
                        <a:pt x="2706" y="1599"/>
                      </a:lnTo>
                      <a:lnTo>
                        <a:pt x="2716" y="1508"/>
                      </a:lnTo>
                      <a:lnTo>
                        <a:pt x="2719" y="1416"/>
                      </a:lnTo>
                      <a:lnTo>
                        <a:pt x="2716" y="1323"/>
                      </a:lnTo>
                      <a:lnTo>
                        <a:pt x="2706" y="1232"/>
                      </a:lnTo>
                      <a:lnTo>
                        <a:pt x="2691" y="1143"/>
                      </a:lnTo>
                      <a:lnTo>
                        <a:pt x="2669" y="1056"/>
                      </a:lnTo>
                      <a:lnTo>
                        <a:pt x="2641" y="972"/>
                      </a:lnTo>
                      <a:lnTo>
                        <a:pt x="2608" y="890"/>
                      </a:lnTo>
                      <a:lnTo>
                        <a:pt x="2570" y="811"/>
                      </a:lnTo>
                      <a:lnTo>
                        <a:pt x="2526" y="735"/>
                      </a:lnTo>
                      <a:lnTo>
                        <a:pt x="2478" y="662"/>
                      </a:lnTo>
                      <a:lnTo>
                        <a:pt x="2425" y="594"/>
                      </a:lnTo>
                      <a:lnTo>
                        <a:pt x="2367" y="528"/>
                      </a:lnTo>
                      <a:lnTo>
                        <a:pt x="2306" y="467"/>
                      </a:lnTo>
                      <a:lnTo>
                        <a:pt x="2241" y="409"/>
                      </a:lnTo>
                      <a:lnTo>
                        <a:pt x="2172" y="357"/>
                      </a:lnTo>
                      <a:lnTo>
                        <a:pt x="2099" y="309"/>
                      </a:lnTo>
                      <a:lnTo>
                        <a:pt x="2023" y="265"/>
                      </a:lnTo>
                      <a:lnTo>
                        <a:pt x="1944" y="227"/>
                      </a:lnTo>
                      <a:lnTo>
                        <a:pt x="1862" y="194"/>
                      </a:lnTo>
                      <a:lnTo>
                        <a:pt x="1777" y="166"/>
                      </a:lnTo>
                      <a:lnTo>
                        <a:pt x="1690" y="144"/>
                      </a:lnTo>
                      <a:lnTo>
                        <a:pt x="1601" y="129"/>
                      </a:lnTo>
                      <a:lnTo>
                        <a:pt x="1510" y="119"/>
                      </a:lnTo>
                      <a:lnTo>
                        <a:pt x="1417" y="116"/>
                      </a:lnTo>
                      <a:close/>
                      <a:moveTo>
                        <a:pt x="1417" y="0"/>
                      </a:moveTo>
                      <a:lnTo>
                        <a:pt x="1514" y="3"/>
                      </a:lnTo>
                      <a:lnTo>
                        <a:pt x="1609" y="13"/>
                      </a:lnTo>
                      <a:lnTo>
                        <a:pt x="1703" y="30"/>
                      </a:lnTo>
                      <a:lnTo>
                        <a:pt x="1794" y="51"/>
                      </a:lnTo>
                      <a:lnTo>
                        <a:pt x="1882" y="79"/>
                      </a:lnTo>
                      <a:lnTo>
                        <a:pt x="1969" y="113"/>
                      </a:lnTo>
                      <a:lnTo>
                        <a:pt x="2052" y="151"/>
                      </a:lnTo>
                      <a:lnTo>
                        <a:pt x="2133" y="194"/>
                      </a:lnTo>
                      <a:lnTo>
                        <a:pt x="2209" y="242"/>
                      </a:lnTo>
                      <a:lnTo>
                        <a:pt x="2283" y="296"/>
                      </a:lnTo>
                      <a:lnTo>
                        <a:pt x="2353" y="354"/>
                      </a:lnTo>
                      <a:lnTo>
                        <a:pt x="2419" y="416"/>
                      </a:lnTo>
                      <a:lnTo>
                        <a:pt x="2481" y="481"/>
                      </a:lnTo>
                      <a:lnTo>
                        <a:pt x="2539" y="551"/>
                      </a:lnTo>
                      <a:lnTo>
                        <a:pt x="2593" y="625"/>
                      </a:lnTo>
                      <a:lnTo>
                        <a:pt x="2641" y="702"/>
                      </a:lnTo>
                      <a:lnTo>
                        <a:pt x="2684" y="782"/>
                      </a:lnTo>
                      <a:lnTo>
                        <a:pt x="2723" y="865"/>
                      </a:lnTo>
                      <a:lnTo>
                        <a:pt x="2757" y="951"/>
                      </a:lnTo>
                      <a:lnTo>
                        <a:pt x="2784" y="1040"/>
                      </a:lnTo>
                      <a:lnTo>
                        <a:pt x="2806" y="1130"/>
                      </a:lnTo>
                      <a:lnTo>
                        <a:pt x="2822" y="1224"/>
                      </a:lnTo>
                      <a:lnTo>
                        <a:pt x="2832" y="1319"/>
                      </a:lnTo>
                      <a:lnTo>
                        <a:pt x="2835" y="1416"/>
                      </a:lnTo>
                      <a:lnTo>
                        <a:pt x="2832" y="1512"/>
                      </a:lnTo>
                      <a:lnTo>
                        <a:pt x="2822" y="1607"/>
                      </a:lnTo>
                      <a:lnTo>
                        <a:pt x="2806" y="1701"/>
                      </a:lnTo>
                      <a:lnTo>
                        <a:pt x="2784" y="1791"/>
                      </a:lnTo>
                      <a:lnTo>
                        <a:pt x="2757" y="1880"/>
                      </a:lnTo>
                      <a:lnTo>
                        <a:pt x="2723" y="1966"/>
                      </a:lnTo>
                      <a:lnTo>
                        <a:pt x="2684" y="2049"/>
                      </a:lnTo>
                      <a:lnTo>
                        <a:pt x="2641" y="2130"/>
                      </a:lnTo>
                      <a:lnTo>
                        <a:pt x="2593" y="2206"/>
                      </a:lnTo>
                      <a:lnTo>
                        <a:pt x="2539" y="2280"/>
                      </a:lnTo>
                      <a:lnTo>
                        <a:pt x="2481" y="2350"/>
                      </a:lnTo>
                      <a:lnTo>
                        <a:pt x="2419" y="2415"/>
                      </a:lnTo>
                      <a:lnTo>
                        <a:pt x="2353" y="2478"/>
                      </a:lnTo>
                      <a:lnTo>
                        <a:pt x="2283" y="2535"/>
                      </a:lnTo>
                      <a:lnTo>
                        <a:pt x="2209" y="2589"/>
                      </a:lnTo>
                      <a:lnTo>
                        <a:pt x="2133" y="2637"/>
                      </a:lnTo>
                      <a:lnTo>
                        <a:pt x="2052" y="2681"/>
                      </a:lnTo>
                      <a:lnTo>
                        <a:pt x="1969" y="2719"/>
                      </a:lnTo>
                      <a:lnTo>
                        <a:pt x="1882" y="2753"/>
                      </a:lnTo>
                      <a:lnTo>
                        <a:pt x="1794" y="2780"/>
                      </a:lnTo>
                      <a:lnTo>
                        <a:pt x="1703" y="2802"/>
                      </a:lnTo>
                      <a:lnTo>
                        <a:pt x="1609" y="2818"/>
                      </a:lnTo>
                      <a:lnTo>
                        <a:pt x="1514" y="2828"/>
                      </a:lnTo>
                      <a:lnTo>
                        <a:pt x="1417" y="2831"/>
                      </a:lnTo>
                      <a:lnTo>
                        <a:pt x="1321" y="2828"/>
                      </a:lnTo>
                      <a:lnTo>
                        <a:pt x="1226" y="2818"/>
                      </a:lnTo>
                      <a:lnTo>
                        <a:pt x="1132" y="2802"/>
                      </a:lnTo>
                      <a:lnTo>
                        <a:pt x="1041" y="2780"/>
                      </a:lnTo>
                      <a:lnTo>
                        <a:pt x="952" y="2753"/>
                      </a:lnTo>
                      <a:lnTo>
                        <a:pt x="866" y="2719"/>
                      </a:lnTo>
                      <a:lnTo>
                        <a:pt x="783" y="2681"/>
                      </a:lnTo>
                      <a:lnTo>
                        <a:pt x="702" y="2637"/>
                      </a:lnTo>
                      <a:lnTo>
                        <a:pt x="626" y="2589"/>
                      </a:lnTo>
                      <a:lnTo>
                        <a:pt x="551" y="2535"/>
                      </a:lnTo>
                      <a:lnTo>
                        <a:pt x="481" y="2478"/>
                      </a:lnTo>
                      <a:lnTo>
                        <a:pt x="416" y="2415"/>
                      </a:lnTo>
                      <a:lnTo>
                        <a:pt x="354" y="2350"/>
                      </a:lnTo>
                      <a:lnTo>
                        <a:pt x="296" y="2280"/>
                      </a:lnTo>
                      <a:lnTo>
                        <a:pt x="242" y="2206"/>
                      </a:lnTo>
                      <a:lnTo>
                        <a:pt x="194" y="2130"/>
                      </a:lnTo>
                      <a:lnTo>
                        <a:pt x="150" y="2049"/>
                      </a:lnTo>
                      <a:lnTo>
                        <a:pt x="111" y="1966"/>
                      </a:lnTo>
                      <a:lnTo>
                        <a:pt x="78" y="1880"/>
                      </a:lnTo>
                      <a:lnTo>
                        <a:pt x="51" y="1791"/>
                      </a:lnTo>
                      <a:lnTo>
                        <a:pt x="29" y="1701"/>
                      </a:lnTo>
                      <a:lnTo>
                        <a:pt x="13" y="1607"/>
                      </a:lnTo>
                      <a:lnTo>
                        <a:pt x="3" y="1512"/>
                      </a:lnTo>
                      <a:lnTo>
                        <a:pt x="0" y="1416"/>
                      </a:lnTo>
                      <a:lnTo>
                        <a:pt x="3" y="1319"/>
                      </a:lnTo>
                      <a:lnTo>
                        <a:pt x="13" y="1224"/>
                      </a:lnTo>
                      <a:lnTo>
                        <a:pt x="29" y="1130"/>
                      </a:lnTo>
                      <a:lnTo>
                        <a:pt x="51" y="1040"/>
                      </a:lnTo>
                      <a:lnTo>
                        <a:pt x="78" y="951"/>
                      </a:lnTo>
                      <a:lnTo>
                        <a:pt x="111" y="865"/>
                      </a:lnTo>
                      <a:lnTo>
                        <a:pt x="150" y="782"/>
                      </a:lnTo>
                      <a:lnTo>
                        <a:pt x="194" y="702"/>
                      </a:lnTo>
                      <a:lnTo>
                        <a:pt x="242" y="625"/>
                      </a:lnTo>
                      <a:lnTo>
                        <a:pt x="296" y="551"/>
                      </a:lnTo>
                      <a:lnTo>
                        <a:pt x="354" y="481"/>
                      </a:lnTo>
                      <a:lnTo>
                        <a:pt x="416" y="416"/>
                      </a:lnTo>
                      <a:lnTo>
                        <a:pt x="481" y="354"/>
                      </a:lnTo>
                      <a:lnTo>
                        <a:pt x="551" y="296"/>
                      </a:lnTo>
                      <a:lnTo>
                        <a:pt x="626" y="242"/>
                      </a:lnTo>
                      <a:lnTo>
                        <a:pt x="702" y="194"/>
                      </a:lnTo>
                      <a:lnTo>
                        <a:pt x="783" y="151"/>
                      </a:lnTo>
                      <a:lnTo>
                        <a:pt x="866" y="113"/>
                      </a:lnTo>
                      <a:lnTo>
                        <a:pt x="952" y="79"/>
                      </a:lnTo>
                      <a:lnTo>
                        <a:pt x="1041" y="51"/>
                      </a:lnTo>
                      <a:lnTo>
                        <a:pt x="1132" y="30"/>
                      </a:lnTo>
                      <a:lnTo>
                        <a:pt x="1226" y="13"/>
                      </a:lnTo>
                      <a:lnTo>
                        <a:pt x="1321" y="3"/>
                      </a:lnTo>
                      <a:lnTo>
                        <a:pt x="14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30">
                  <a:extLst>
                    <a:ext uri="{FF2B5EF4-FFF2-40B4-BE49-F238E27FC236}">
                      <a16:creationId xmlns:a16="http://schemas.microsoft.com/office/drawing/2014/main" id="{8270B8FF-7197-5F46-ABF3-BA8EB13C5AF8}"/>
                    </a:ext>
                  </a:extLst>
                </p:cNvPr>
                <p:cNvSpPr>
                  <a:spLocks/>
                </p:cNvSpPr>
                <p:nvPr/>
              </p:nvSpPr>
              <p:spPr bwMode="auto">
                <a:xfrm>
                  <a:off x="3552" y="2043"/>
                  <a:ext cx="161" cy="232"/>
                </a:xfrm>
                <a:custGeom>
                  <a:avLst/>
                  <a:gdLst>
                    <a:gd name="T0" fmla="*/ 231 w 484"/>
                    <a:gd name="T1" fmla="*/ 0 h 694"/>
                    <a:gd name="T2" fmla="*/ 272 w 484"/>
                    <a:gd name="T3" fmla="*/ 2 h 694"/>
                    <a:gd name="T4" fmla="*/ 309 w 484"/>
                    <a:gd name="T5" fmla="*/ 9 h 694"/>
                    <a:gd name="T6" fmla="*/ 342 w 484"/>
                    <a:gd name="T7" fmla="*/ 18 h 694"/>
                    <a:gd name="T8" fmla="*/ 371 w 484"/>
                    <a:gd name="T9" fmla="*/ 33 h 694"/>
                    <a:gd name="T10" fmla="*/ 397 w 484"/>
                    <a:gd name="T11" fmla="*/ 50 h 694"/>
                    <a:gd name="T12" fmla="*/ 419 w 484"/>
                    <a:gd name="T13" fmla="*/ 71 h 694"/>
                    <a:gd name="T14" fmla="*/ 438 w 484"/>
                    <a:gd name="T15" fmla="*/ 95 h 694"/>
                    <a:gd name="T16" fmla="*/ 452 w 484"/>
                    <a:gd name="T17" fmla="*/ 121 h 694"/>
                    <a:gd name="T18" fmla="*/ 462 w 484"/>
                    <a:gd name="T19" fmla="*/ 149 h 694"/>
                    <a:gd name="T20" fmla="*/ 468 w 484"/>
                    <a:gd name="T21" fmla="*/ 180 h 694"/>
                    <a:gd name="T22" fmla="*/ 471 w 484"/>
                    <a:gd name="T23" fmla="*/ 213 h 694"/>
                    <a:gd name="T24" fmla="*/ 467 w 484"/>
                    <a:gd name="T25" fmla="*/ 251 h 694"/>
                    <a:gd name="T26" fmla="*/ 459 w 484"/>
                    <a:gd name="T27" fmla="*/ 287 h 694"/>
                    <a:gd name="T28" fmla="*/ 445 w 484"/>
                    <a:gd name="T29" fmla="*/ 321 h 694"/>
                    <a:gd name="T30" fmla="*/ 428 w 484"/>
                    <a:gd name="T31" fmla="*/ 354 h 694"/>
                    <a:gd name="T32" fmla="*/ 405 w 484"/>
                    <a:gd name="T33" fmla="*/ 386 h 694"/>
                    <a:gd name="T34" fmla="*/ 380 w 484"/>
                    <a:gd name="T35" fmla="*/ 418 h 694"/>
                    <a:gd name="T36" fmla="*/ 351 w 484"/>
                    <a:gd name="T37" fmla="*/ 448 h 694"/>
                    <a:gd name="T38" fmla="*/ 321 w 484"/>
                    <a:gd name="T39" fmla="*/ 478 h 694"/>
                    <a:gd name="T40" fmla="*/ 289 w 484"/>
                    <a:gd name="T41" fmla="*/ 507 h 694"/>
                    <a:gd name="T42" fmla="*/ 226 w 484"/>
                    <a:gd name="T43" fmla="*/ 559 h 694"/>
                    <a:gd name="T44" fmla="*/ 226 w 484"/>
                    <a:gd name="T45" fmla="*/ 562 h 694"/>
                    <a:gd name="T46" fmla="*/ 484 w 484"/>
                    <a:gd name="T47" fmla="*/ 562 h 694"/>
                    <a:gd name="T48" fmla="*/ 484 w 484"/>
                    <a:gd name="T49" fmla="*/ 694 h 694"/>
                    <a:gd name="T50" fmla="*/ 0 w 484"/>
                    <a:gd name="T51" fmla="*/ 694 h 694"/>
                    <a:gd name="T52" fmla="*/ 0 w 484"/>
                    <a:gd name="T53" fmla="*/ 597 h 694"/>
                    <a:gd name="T54" fmla="*/ 87 w 484"/>
                    <a:gd name="T55" fmla="*/ 518 h 694"/>
                    <a:gd name="T56" fmla="*/ 130 w 484"/>
                    <a:gd name="T57" fmla="*/ 480 h 694"/>
                    <a:gd name="T58" fmla="*/ 168 w 484"/>
                    <a:gd name="T59" fmla="*/ 444 h 694"/>
                    <a:gd name="T60" fmla="*/ 202 w 484"/>
                    <a:gd name="T61" fmla="*/ 411 h 694"/>
                    <a:gd name="T62" fmla="*/ 230 w 484"/>
                    <a:gd name="T63" fmla="*/ 381 h 694"/>
                    <a:gd name="T64" fmla="*/ 254 w 484"/>
                    <a:gd name="T65" fmla="*/ 352 h 694"/>
                    <a:gd name="T66" fmla="*/ 275 w 484"/>
                    <a:gd name="T67" fmla="*/ 326 h 694"/>
                    <a:gd name="T68" fmla="*/ 290 w 484"/>
                    <a:gd name="T69" fmla="*/ 300 h 694"/>
                    <a:gd name="T70" fmla="*/ 301 w 484"/>
                    <a:gd name="T71" fmla="*/ 276 h 694"/>
                    <a:gd name="T72" fmla="*/ 308 w 484"/>
                    <a:gd name="T73" fmla="*/ 252 h 694"/>
                    <a:gd name="T74" fmla="*/ 311 w 484"/>
                    <a:gd name="T75" fmla="*/ 228 h 694"/>
                    <a:gd name="T76" fmla="*/ 309 w 484"/>
                    <a:gd name="T77" fmla="*/ 207 h 694"/>
                    <a:gd name="T78" fmla="*/ 304 w 484"/>
                    <a:gd name="T79" fmla="*/ 189 h 694"/>
                    <a:gd name="T80" fmla="*/ 296 w 484"/>
                    <a:gd name="T81" fmla="*/ 171 h 694"/>
                    <a:gd name="T82" fmla="*/ 285 w 484"/>
                    <a:gd name="T83" fmla="*/ 157 h 694"/>
                    <a:gd name="T84" fmla="*/ 269 w 484"/>
                    <a:gd name="T85" fmla="*/ 145 h 694"/>
                    <a:gd name="T86" fmla="*/ 250 w 484"/>
                    <a:gd name="T87" fmla="*/ 135 h 694"/>
                    <a:gd name="T88" fmla="*/ 227 w 484"/>
                    <a:gd name="T89" fmla="*/ 130 h 694"/>
                    <a:gd name="T90" fmla="*/ 200 w 484"/>
                    <a:gd name="T91" fmla="*/ 127 h 694"/>
                    <a:gd name="T92" fmla="*/ 170 w 484"/>
                    <a:gd name="T93" fmla="*/ 130 h 694"/>
                    <a:gd name="T94" fmla="*/ 143 w 484"/>
                    <a:gd name="T95" fmla="*/ 136 h 694"/>
                    <a:gd name="T96" fmla="*/ 118 w 484"/>
                    <a:gd name="T97" fmla="*/ 146 h 694"/>
                    <a:gd name="T98" fmla="*/ 94 w 484"/>
                    <a:gd name="T99" fmla="*/ 157 h 694"/>
                    <a:gd name="T100" fmla="*/ 73 w 484"/>
                    <a:gd name="T101" fmla="*/ 170 h 694"/>
                    <a:gd name="T102" fmla="*/ 53 w 484"/>
                    <a:gd name="T103" fmla="*/ 183 h 694"/>
                    <a:gd name="T104" fmla="*/ 8 w 484"/>
                    <a:gd name="T105" fmla="*/ 70 h 694"/>
                    <a:gd name="T106" fmla="*/ 36 w 484"/>
                    <a:gd name="T107" fmla="*/ 51 h 694"/>
                    <a:gd name="T108" fmla="*/ 68 w 484"/>
                    <a:gd name="T109" fmla="*/ 35 h 694"/>
                    <a:gd name="T110" fmla="*/ 104 w 484"/>
                    <a:gd name="T111" fmla="*/ 21 h 694"/>
                    <a:gd name="T112" fmla="*/ 144 w 484"/>
                    <a:gd name="T113" fmla="*/ 10 h 694"/>
                    <a:gd name="T114" fmla="*/ 186 w 484"/>
                    <a:gd name="T115" fmla="*/ 2 h 694"/>
                    <a:gd name="T116" fmla="*/ 231 w 484"/>
                    <a:gd name="T117"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94">
                      <a:moveTo>
                        <a:pt x="231" y="0"/>
                      </a:moveTo>
                      <a:lnTo>
                        <a:pt x="272" y="2"/>
                      </a:lnTo>
                      <a:lnTo>
                        <a:pt x="309" y="9"/>
                      </a:lnTo>
                      <a:lnTo>
                        <a:pt x="342" y="18"/>
                      </a:lnTo>
                      <a:lnTo>
                        <a:pt x="371" y="33"/>
                      </a:lnTo>
                      <a:lnTo>
                        <a:pt x="397" y="50"/>
                      </a:lnTo>
                      <a:lnTo>
                        <a:pt x="419" y="71"/>
                      </a:lnTo>
                      <a:lnTo>
                        <a:pt x="438" y="95"/>
                      </a:lnTo>
                      <a:lnTo>
                        <a:pt x="452" y="121"/>
                      </a:lnTo>
                      <a:lnTo>
                        <a:pt x="462" y="149"/>
                      </a:lnTo>
                      <a:lnTo>
                        <a:pt x="468" y="180"/>
                      </a:lnTo>
                      <a:lnTo>
                        <a:pt x="471" y="213"/>
                      </a:lnTo>
                      <a:lnTo>
                        <a:pt x="467" y="251"/>
                      </a:lnTo>
                      <a:lnTo>
                        <a:pt x="459" y="287"/>
                      </a:lnTo>
                      <a:lnTo>
                        <a:pt x="445" y="321"/>
                      </a:lnTo>
                      <a:lnTo>
                        <a:pt x="428" y="354"/>
                      </a:lnTo>
                      <a:lnTo>
                        <a:pt x="405" y="386"/>
                      </a:lnTo>
                      <a:lnTo>
                        <a:pt x="380" y="418"/>
                      </a:lnTo>
                      <a:lnTo>
                        <a:pt x="351" y="448"/>
                      </a:lnTo>
                      <a:lnTo>
                        <a:pt x="321" y="478"/>
                      </a:lnTo>
                      <a:lnTo>
                        <a:pt x="289" y="507"/>
                      </a:lnTo>
                      <a:lnTo>
                        <a:pt x="226" y="559"/>
                      </a:lnTo>
                      <a:lnTo>
                        <a:pt x="226" y="562"/>
                      </a:lnTo>
                      <a:lnTo>
                        <a:pt x="484" y="562"/>
                      </a:lnTo>
                      <a:lnTo>
                        <a:pt x="484" y="694"/>
                      </a:lnTo>
                      <a:lnTo>
                        <a:pt x="0" y="694"/>
                      </a:lnTo>
                      <a:lnTo>
                        <a:pt x="0" y="597"/>
                      </a:lnTo>
                      <a:lnTo>
                        <a:pt x="87" y="518"/>
                      </a:lnTo>
                      <a:lnTo>
                        <a:pt x="130" y="480"/>
                      </a:lnTo>
                      <a:lnTo>
                        <a:pt x="168" y="444"/>
                      </a:lnTo>
                      <a:lnTo>
                        <a:pt x="202" y="411"/>
                      </a:lnTo>
                      <a:lnTo>
                        <a:pt x="230" y="381"/>
                      </a:lnTo>
                      <a:lnTo>
                        <a:pt x="254" y="352"/>
                      </a:lnTo>
                      <a:lnTo>
                        <a:pt x="275" y="326"/>
                      </a:lnTo>
                      <a:lnTo>
                        <a:pt x="290" y="300"/>
                      </a:lnTo>
                      <a:lnTo>
                        <a:pt x="301" y="276"/>
                      </a:lnTo>
                      <a:lnTo>
                        <a:pt x="308" y="252"/>
                      </a:lnTo>
                      <a:lnTo>
                        <a:pt x="311" y="228"/>
                      </a:lnTo>
                      <a:lnTo>
                        <a:pt x="309" y="207"/>
                      </a:lnTo>
                      <a:lnTo>
                        <a:pt x="304" y="189"/>
                      </a:lnTo>
                      <a:lnTo>
                        <a:pt x="296" y="171"/>
                      </a:lnTo>
                      <a:lnTo>
                        <a:pt x="285" y="157"/>
                      </a:lnTo>
                      <a:lnTo>
                        <a:pt x="269" y="145"/>
                      </a:lnTo>
                      <a:lnTo>
                        <a:pt x="250" y="135"/>
                      </a:lnTo>
                      <a:lnTo>
                        <a:pt x="227" y="130"/>
                      </a:lnTo>
                      <a:lnTo>
                        <a:pt x="200" y="127"/>
                      </a:lnTo>
                      <a:lnTo>
                        <a:pt x="170" y="130"/>
                      </a:lnTo>
                      <a:lnTo>
                        <a:pt x="143" y="136"/>
                      </a:lnTo>
                      <a:lnTo>
                        <a:pt x="118" y="146"/>
                      </a:lnTo>
                      <a:lnTo>
                        <a:pt x="94" y="157"/>
                      </a:lnTo>
                      <a:lnTo>
                        <a:pt x="73" y="170"/>
                      </a:lnTo>
                      <a:lnTo>
                        <a:pt x="53" y="183"/>
                      </a:lnTo>
                      <a:lnTo>
                        <a:pt x="8" y="70"/>
                      </a:lnTo>
                      <a:lnTo>
                        <a:pt x="36" y="51"/>
                      </a:lnTo>
                      <a:lnTo>
                        <a:pt x="68" y="35"/>
                      </a:lnTo>
                      <a:lnTo>
                        <a:pt x="104" y="21"/>
                      </a:lnTo>
                      <a:lnTo>
                        <a:pt x="144" y="10"/>
                      </a:lnTo>
                      <a:lnTo>
                        <a:pt x="186" y="2"/>
                      </a:lnTo>
                      <a:lnTo>
                        <a:pt x="2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31">
                  <a:extLst>
                    <a:ext uri="{FF2B5EF4-FFF2-40B4-BE49-F238E27FC236}">
                      <a16:creationId xmlns:a16="http://schemas.microsoft.com/office/drawing/2014/main" id="{EA541AC2-5AC6-EE42-A433-830E16735519}"/>
                    </a:ext>
                  </a:extLst>
                </p:cNvPr>
                <p:cNvSpPr>
                  <a:spLocks noEditPoints="1"/>
                </p:cNvSpPr>
                <p:nvPr/>
              </p:nvSpPr>
              <p:spPr bwMode="auto">
                <a:xfrm>
                  <a:off x="3739" y="2047"/>
                  <a:ext cx="178" cy="228"/>
                </a:xfrm>
                <a:custGeom>
                  <a:avLst/>
                  <a:gdLst>
                    <a:gd name="T0" fmla="*/ 303 w 535"/>
                    <a:gd name="T1" fmla="*/ 121 h 682"/>
                    <a:gd name="T2" fmla="*/ 282 w 535"/>
                    <a:gd name="T3" fmla="*/ 163 h 682"/>
                    <a:gd name="T4" fmla="*/ 261 w 535"/>
                    <a:gd name="T5" fmla="*/ 206 h 682"/>
                    <a:gd name="T6" fmla="*/ 240 w 535"/>
                    <a:gd name="T7" fmla="*/ 247 h 682"/>
                    <a:gd name="T8" fmla="*/ 149 w 535"/>
                    <a:gd name="T9" fmla="*/ 397 h 682"/>
                    <a:gd name="T10" fmla="*/ 148 w 535"/>
                    <a:gd name="T11" fmla="*/ 399 h 682"/>
                    <a:gd name="T12" fmla="*/ 302 w 535"/>
                    <a:gd name="T13" fmla="*/ 399 h 682"/>
                    <a:gd name="T14" fmla="*/ 302 w 535"/>
                    <a:gd name="T15" fmla="*/ 247 h 682"/>
                    <a:gd name="T16" fmla="*/ 304 w 535"/>
                    <a:gd name="T17" fmla="*/ 185 h 682"/>
                    <a:gd name="T18" fmla="*/ 306 w 535"/>
                    <a:gd name="T19" fmla="*/ 121 h 682"/>
                    <a:gd name="T20" fmla="*/ 303 w 535"/>
                    <a:gd name="T21" fmla="*/ 121 h 682"/>
                    <a:gd name="T22" fmla="*/ 257 w 535"/>
                    <a:gd name="T23" fmla="*/ 0 h 682"/>
                    <a:gd name="T24" fmla="*/ 454 w 535"/>
                    <a:gd name="T25" fmla="*/ 0 h 682"/>
                    <a:gd name="T26" fmla="*/ 454 w 535"/>
                    <a:gd name="T27" fmla="*/ 399 h 682"/>
                    <a:gd name="T28" fmla="*/ 535 w 535"/>
                    <a:gd name="T29" fmla="*/ 399 h 682"/>
                    <a:gd name="T30" fmla="*/ 535 w 535"/>
                    <a:gd name="T31" fmla="*/ 519 h 682"/>
                    <a:gd name="T32" fmla="*/ 454 w 535"/>
                    <a:gd name="T33" fmla="*/ 519 h 682"/>
                    <a:gd name="T34" fmla="*/ 454 w 535"/>
                    <a:gd name="T35" fmla="*/ 682 h 682"/>
                    <a:gd name="T36" fmla="*/ 302 w 535"/>
                    <a:gd name="T37" fmla="*/ 682 h 682"/>
                    <a:gd name="T38" fmla="*/ 302 w 535"/>
                    <a:gd name="T39" fmla="*/ 519 h 682"/>
                    <a:gd name="T40" fmla="*/ 0 w 535"/>
                    <a:gd name="T41" fmla="*/ 519 h 682"/>
                    <a:gd name="T42" fmla="*/ 0 w 535"/>
                    <a:gd name="T43" fmla="*/ 414 h 682"/>
                    <a:gd name="T44" fmla="*/ 257 w 535"/>
                    <a:gd name="T45"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5" h="682">
                      <a:moveTo>
                        <a:pt x="303" y="121"/>
                      </a:moveTo>
                      <a:lnTo>
                        <a:pt x="282" y="163"/>
                      </a:lnTo>
                      <a:lnTo>
                        <a:pt x="261" y="206"/>
                      </a:lnTo>
                      <a:lnTo>
                        <a:pt x="240" y="247"/>
                      </a:lnTo>
                      <a:lnTo>
                        <a:pt x="149" y="397"/>
                      </a:lnTo>
                      <a:lnTo>
                        <a:pt x="148" y="399"/>
                      </a:lnTo>
                      <a:lnTo>
                        <a:pt x="302" y="399"/>
                      </a:lnTo>
                      <a:lnTo>
                        <a:pt x="302" y="247"/>
                      </a:lnTo>
                      <a:lnTo>
                        <a:pt x="304" y="185"/>
                      </a:lnTo>
                      <a:lnTo>
                        <a:pt x="306" y="121"/>
                      </a:lnTo>
                      <a:lnTo>
                        <a:pt x="303" y="121"/>
                      </a:lnTo>
                      <a:close/>
                      <a:moveTo>
                        <a:pt x="257" y="0"/>
                      </a:moveTo>
                      <a:lnTo>
                        <a:pt x="454" y="0"/>
                      </a:lnTo>
                      <a:lnTo>
                        <a:pt x="454" y="399"/>
                      </a:lnTo>
                      <a:lnTo>
                        <a:pt x="535" y="399"/>
                      </a:lnTo>
                      <a:lnTo>
                        <a:pt x="535" y="519"/>
                      </a:lnTo>
                      <a:lnTo>
                        <a:pt x="454" y="519"/>
                      </a:lnTo>
                      <a:lnTo>
                        <a:pt x="454" y="682"/>
                      </a:lnTo>
                      <a:lnTo>
                        <a:pt x="302" y="682"/>
                      </a:lnTo>
                      <a:lnTo>
                        <a:pt x="302" y="519"/>
                      </a:lnTo>
                      <a:lnTo>
                        <a:pt x="0" y="519"/>
                      </a:lnTo>
                      <a:lnTo>
                        <a:pt x="0" y="414"/>
                      </a:lnTo>
                      <a:lnTo>
                        <a:pt x="2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32">
                  <a:extLst>
                    <a:ext uri="{FF2B5EF4-FFF2-40B4-BE49-F238E27FC236}">
                      <a16:creationId xmlns:a16="http://schemas.microsoft.com/office/drawing/2014/main" id="{DF166859-FA14-714B-B63C-E649A07A7B85}"/>
                    </a:ext>
                  </a:extLst>
                </p:cNvPr>
                <p:cNvSpPr>
                  <a:spLocks/>
                </p:cNvSpPr>
                <p:nvPr/>
              </p:nvSpPr>
              <p:spPr bwMode="auto">
                <a:xfrm>
                  <a:off x="3951" y="2039"/>
                  <a:ext cx="176" cy="236"/>
                </a:xfrm>
                <a:custGeom>
                  <a:avLst/>
                  <a:gdLst>
                    <a:gd name="T0" fmla="*/ 0 w 528"/>
                    <a:gd name="T1" fmla="*/ 0 h 707"/>
                    <a:gd name="T2" fmla="*/ 93 w 528"/>
                    <a:gd name="T3" fmla="*/ 0 h 707"/>
                    <a:gd name="T4" fmla="*/ 93 w 528"/>
                    <a:gd name="T5" fmla="*/ 295 h 707"/>
                    <a:gd name="T6" fmla="*/ 435 w 528"/>
                    <a:gd name="T7" fmla="*/ 295 h 707"/>
                    <a:gd name="T8" fmla="*/ 435 w 528"/>
                    <a:gd name="T9" fmla="*/ 0 h 707"/>
                    <a:gd name="T10" fmla="*/ 528 w 528"/>
                    <a:gd name="T11" fmla="*/ 0 h 707"/>
                    <a:gd name="T12" fmla="*/ 528 w 528"/>
                    <a:gd name="T13" fmla="*/ 707 h 707"/>
                    <a:gd name="T14" fmla="*/ 435 w 528"/>
                    <a:gd name="T15" fmla="*/ 707 h 707"/>
                    <a:gd name="T16" fmla="*/ 435 w 528"/>
                    <a:gd name="T17" fmla="*/ 375 h 707"/>
                    <a:gd name="T18" fmla="*/ 93 w 528"/>
                    <a:gd name="T19" fmla="*/ 375 h 707"/>
                    <a:gd name="T20" fmla="*/ 93 w 528"/>
                    <a:gd name="T21" fmla="*/ 707 h 707"/>
                    <a:gd name="T22" fmla="*/ 0 w 528"/>
                    <a:gd name="T23" fmla="*/ 707 h 707"/>
                    <a:gd name="T24" fmla="*/ 0 w 528"/>
                    <a:gd name="T25"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8" h="707">
                      <a:moveTo>
                        <a:pt x="0" y="0"/>
                      </a:moveTo>
                      <a:lnTo>
                        <a:pt x="93" y="0"/>
                      </a:lnTo>
                      <a:lnTo>
                        <a:pt x="93" y="295"/>
                      </a:lnTo>
                      <a:lnTo>
                        <a:pt x="435" y="295"/>
                      </a:lnTo>
                      <a:lnTo>
                        <a:pt x="435" y="0"/>
                      </a:lnTo>
                      <a:lnTo>
                        <a:pt x="528" y="0"/>
                      </a:lnTo>
                      <a:lnTo>
                        <a:pt x="528" y="707"/>
                      </a:lnTo>
                      <a:lnTo>
                        <a:pt x="435" y="707"/>
                      </a:lnTo>
                      <a:lnTo>
                        <a:pt x="435" y="375"/>
                      </a:lnTo>
                      <a:lnTo>
                        <a:pt x="93" y="375"/>
                      </a:lnTo>
                      <a:lnTo>
                        <a:pt x="93" y="707"/>
                      </a:lnTo>
                      <a:lnTo>
                        <a:pt x="0" y="70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pic>
        <p:nvPicPr>
          <p:cNvPr id="85" name="Picture 84">
            <a:extLst>
              <a:ext uri="{FF2B5EF4-FFF2-40B4-BE49-F238E27FC236}">
                <a16:creationId xmlns:a16="http://schemas.microsoft.com/office/drawing/2014/main" id="{5C5C88DB-851A-5945-ADF7-6F929C01A33F}"/>
              </a:ext>
            </a:extLst>
          </p:cNvPr>
          <p:cNvPicPr>
            <a:picLocks noChangeAspect="1"/>
          </p:cNvPicPr>
          <p:nvPr/>
        </p:nvPicPr>
        <p:blipFill>
          <a:blip r:embed="rId3"/>
          <a:stretch>
            <a:fillRect/>
          </a:stretch>
        </p:blipFill>
        <p:spPr>
          <a:xfrm>
            <a:off x="5495871" y="1665412"/>
            <a:ext cx="6350000" cy="3909729"/>
          </a:xfrm>
          <a:prstGeom prst="rect">
            <a:avLst/>
          </a:prstGeom>
        </p:spPr>
      </p:pic>
      <p:sp>
        <p:nvSpPr>
          <p:cNvPr id="2" name="Slide Number Placeholder 1">
            <a:extLst>
              <a:ext uri="{FF2B5EF4-FFF2-40B4-BE49-F238E27FC236}">
                <a16:creationId xmlns:a16="http://schemas.microsoft.com/office/drawing/2014/main" id="{0544BB33-897F-9C48-BE78-9CB492A14415}"/>
              </a:ext>
            </a:extLst>
          </p:cNvPr>
          <p:cNvSpPr>
            <a:spLocks noGrp="1"/>
          </p:cNvSpPr>
          <p:nvPr>
            <p:ph type="sldNum" sz="quarter" idx="12"/>
          </p:nvPr>
        </p:nvSpPr>
        <p:spPr/>
        <p:txBody>
          <a:bodyPr/>
          <a:lstStyle/>
          <a:p>
            <a:fld id="{3A495D69-FF42-7048-87A8-C1FF6C1028E7}" type="slidenum">
              <a:rPr lang="en-US" smtClean="0"/>
              <a:t>5</a:t>
            </a:fld>
            <a:endParaRPr lang="en-US"/>
          </a:p>
        </p:txBody>
      </p:sp>
    </p:spTree>
    <p:extLst>
      <p:ext uri="{BB962C8B-B14F-4D97-AF65-F5344CB8AC3E}">
        <p14:creationId xmlns:p14="http://schemas.microsoft.com/office/powerpoint/2010/main" val="1752416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8">
            <a:extLst>
              <a:ext uri="{FF2B5EF4-FFF2-40B4-BE49-F238E27FC236}">
                <a16:creationId xmlns:a16="http://schemas.microsoft.com/office/drawing/2014/main" id="{F88A57FD-9F39-8B42-91EC-9BA520B2A8FF}"/>
              </a:ext>
            </a:extLst>
          </p:cNvPr>
          <p:cNvSpPr txBox="1"/>
          <p:nvPr/>
        </p:nvSpPr>
        <p:spPr>
          <a:xfrm>
            <a:off x="2091202" y="398216"/>
            <a:ext cx="2566139" cy="1323439"/>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4000" b="1" dirty="0">
                <a:solidFill>
                  <a:schemeClr val="accent2"/>
                </a:solidFill>
                <a:latin typeface="Arial"/>
                <a:cs typeface="Arial"/>
              </a:rPr>
              <a:t>Malware Detection</a:t>
            </a:r>
            <a:endParaRPr lang="en-US" sz="4000" dirty="0"/>
          </a:p>
        </p:txBody>
      </p:sp>
      <p:grpSp>
        <p:nvGrpSpPr>
          <p:cNvPr id="17" name="Group 16">
            <a:extLst>
              <a:ext uri="{FF2B5EF4-FFF2-40B4-BE49-F238E27FC236}">
                <a16:creationId xmlns:a16="http://schemas.microsoft.com/office/drawing/2014/main" id="{B18E37AC-8C82-754B-8C31-A54D47DFD5B8}"/>
              </a:ext>
            </a:extLst>
          </p:cNvPr>
          <p:cNvGrpSpPr/>
          <p:nvPr/>
        </p:nvGrpSpPr>
        <p:grpSpPr>
          <a:xfrm>
            <a:off x="200008" y="188006"/>
            <a:ext cx="1800000" cy="1800000"/>
            <a:chOff x="154561" y="338061"/>
            <a:chExt cx="2191947" cy="2171164"/>
          </a:xfrm>
        </p:grpSpPr>
        <p:sp>
          <p:nvSpPr>
            <p:cNvPr id="7" name="Freeform 8">
              <a:extLst>
                <a:ext uri="{FF2B5EF4-FFF2-40B4-BE49-F238E27FC236}">
                  <a16:creationId xmlns:a16="http://schemas.microsoft.com/office/drawing/2014/main" id="{465A1639-4532-A740-8637-C13F80C00C50}"/>
                </a:ext>
              </a:extLst>
            </p:cNvPr>
            <p:cNvSpPr>
              <a:spLocks/>
            </p:cNvSpPr>
            <p:nvPr/>
          </p:nvSpPr>
          <p:spPr bwMode="auto">
            <a:xfrm>
              <a:off x="154561" y="338061"/>
              <a:ext cx="2171164" cy="2171164"/>
            </a:xfrm>
            <a:custGeom>
              <a:avLst/>
              <a:gdLst>
                <a:gd name="T0" fmla="*/ 254 w 2627"/>
                <a:gd name="T1" fmla="*/ 0 h 2627"/>
                <a:gd name="T2" fmla="*/ 2370 w 2627"/>
                <a:gd name="T3" fmla="*/ 0 h 2627"/>
                <a:gd name="T4" fmla="*/ 2422 w 2627"/>
                <a:gd name="T5" fmla="*/ 6 h 2627"/>
                <a:gd name="T6" fmla="*/ 2470 w 2627"/>
                <a:gd name="T7" fmla="*/ 20 h 2627"/>
                <a:gd name="T8" fmla="*/ 2513 w 2627"/>
                <a:gd name="T9" fmla="*/ 45 h 2627"/>
                <a:gd name="T10" fmla="*/ 2552 w 2627"/>
                <a:gd name="T11" fmla="*/ 75 h 2627"/>
                <a:gd name="T12" fmla="*/ 2582 w 2627"/>
                <a:gd name="T13" fmla="*/ 114 h 2627"/>
                <a:gd name="T14" fmla="*/ 2607 w 2627"/>
                <a:gd name="T15" fmla="*/ 157 h 2627"/>
                <a:gd name="T16" fmla="*/ 2621 w 2627"/>
                <a:gd name="T17" fmla="*/ 205 h 2627"/>
                <a:gd name="T18" fmla="*/ 2627 w 2627"/>
                <a:gd name="T19" fmla="*/ 257 h 2627"/>
                <a:gd name="T20" fmla="*/ 2627 w 2627"/>
                <a:gd name="T21" fmla="*/ 2373 h 2627"/>
                <a:gd name="T22" fmla="*/ 2621 w 2627"/>
                <a:gd name="T23" fmla="*/ 2423 h 2627"/>
                <a:gd name="T24" fmla="*/ 2607 w 2627"/>
                <a:gd name="T25" fmla="*/ 2471 h 2627"/>
                <a:gd name="T26" fmla="*/ 2582 w 2627"/>
                <a:gd name="T27" fmla="*/ 2515 h 2627"/>
                <a:gd name="T28" fmla="*/ 2552 w 2627"/>
                <a:gd name="T29" fmla="*/ 2552 h 2627"/>
                <a:gd name="T30" fmla="*/ 2513 w 2627"/>
                <a:gd name="T31" fmla="*/ 2584 h 2627"/>
                <a:gd name="T32" fmla="*/ 2470 w 2627"/>
                <a:gd name="T33" fmla="*/ 2608 h 2627"/>
                <a:gd name="T34" fmla="*/ 2422 w 2627"/>
                <a:gd name="T35" fmla="*/ 2622 h 2627"/>
                <a:gd name="T36" fmla="*/ 2370 w 2627"/>
                <a:gd name="T37" fmla="*/ 2627 h 2627"/>
                <a:gd name="T38" fmla="*/ 254 w 2627"/>
                <a:gd name="T39" fmla="*/ 2627 h 2627"/>
                <a:gd name="T40" fmla="*/ 204 w 2627"/>
                <a:gd name="T41" fmla="*/ 2622 h 2627"/>
                <a:gd name="T42" fmla="*/ 156 w 2627"/>
                <a:gd name="T43" fmla="*/ 2608 h 2627"/>
                <a:gd name="T44" fmla="*/ 112 w 2627"/>
                <a:gd name="T45" fmla="*/ 2584 h 2627"/>
                <a:gd name="T46" fmla="*/ 75 w 2627"/>
                <a:gd name="T47" fmla="*/ 2552 h 2627"/>
                <a:gd name="T48" fmla="*/ 43 w 2627"/>
                <a:gd name="T49" fmla="*/ 2515 h 2627"/>
                <a:gd name="T50" fmla="*/ 19 w 2627"/>
                <a:gd name="T51" fmla="*/ 2471 h 2627"/>
                <a:gd name="T52" fmla="*/ 5 w 2627"/>
                <a:gd name="T53" fmla="*/ 2423 h 2627"/>
                <a:gd name="T54" fmla="*/ 0 w 2627"/>
                <a:gd name="T55" fmla="*/ 2373 h 2627"/>
                <a:gd name="T56" fmla="*/ 0 w 2627"/>
                <a:gd name="T57" fmla="*/ 257 h 2627"/>
                <a:gd name="T58" fmla="*/ 5 w 2627"/>
                <a:gd name="T59" fmla="*/ 205 h 2627"/>
                <a:gd name="T60" fmla="*/ 19 w 2627"/>
                <a:gd name="T61" fmla="*/ 157 h 2627"/>
                <a:gd name="T62" fmla="*/ 43 w 2627"/>
                <a:gd name="T63" fmla="*/ 114 h 2627"/>
                <a:gd name="T64" fmla="*/ 75 w 2627"/>
                <a:gd name="T65" fmla="*/ 75 h 2627"/>
                <a:gd name="T66" fmla="*/ 112 w 2627"/>
                <a:gd name="T67" fmla="*/ 45 h 2627"/>
                <a:gd name="T68" fmla="*/ 156 w 2627"/>
                <a:gd name="T69" fmla="*/ 20 h 2627"/>
                <a:gd name="T70" fmla="*/ 204 w 2627"/>
                <a:gd name="T71" fmla="*/ 6 h 2627"/>
                <a:gd name="T72" fmla="*/ 254 w 2627"/>
                <a:gd name="T73" fmla="*/ 0 h 2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7" h="2627">
                  <a:moveTo>
                    <a:pt x="254" y="0"/>
                  </a:moveTo>
                  <a:lnTo>
                    <a:pt x="2370" y="0"/>
                  </a:lnTo>
                  <a:lnTo>
                    <a:pt x="2422" y="6"/>
                  </a:lnTo>
                  <a:lnTo>
                    <a:pt x="2470" y="20"/>
                  </a:lnTo>
                  <a:lnTo>
                    <a:pt x="2513" y="45"/>
                  </a:lnTo>
                  <a:lnTo>
                    <a:pt x="2552" y="75"/>
                  </a:lnTo>
                  <a:lnTo>
                    <a:pt x="2582" y="114"/>
                  </a:lnTo>
                  <a:lnTo>
                    <a:pt x="2607" y="157"/>
                  </a:lnTo>
                  <a:lnTo>
                    <a:pt x="2621" y="205"/>
                  </a:lnTo>
                  <a:lnTo>
                    <a:pt x="2627" y="257"/>
                  </a:lnTo>
                  <a:lnTo>
                    <a:pt x="2627" y="2373"/>
                  </a:lnTo>
                  <a:lnTo>
                    <a:pt x="2621" y="2423"/>
                  </a:lnTo>
                  <a:lnTo>
                    <a:pt x="2607" y="2471"/>
                  </a:lnTo>
                  <a:lnTo>
                    <a:pt x="2582" y="2515"/>
                  </a:lnTo>
                  <a:lnTo>
                    <a:pt x="2552" y="2552"/>
                  </a:lnTo>
                  <a:lnTo>
                    <a:pt x="2513" y="2584"/>
                  </a:lnTo>
                  <a:lnTo>
                    <a:pt x="2470" y="2608"/>
                  </a:lnTo>
                  <a:lnTo>
                    <a:pt x="2422" y="2622"/>
                  </a:lnTo>
                  <a:lnTo>
                    <a:pt x="2370" y="2627"/>
                  </a:lnTo>
                  <a:lnTo>
                    <a:pt x="254" y="2627"/>
                  </a:lnTo>
                  <a:lnTo>
                    <a:pt x="204" y="2622"/>
                  </a:lnTo>
                  <a:lnTo>
                    <a:pt x="156" y="2608"/>
                  </a:lnTo>
                  <a:lnTo>
                    <a:pt x="112" y="2584"/>
                  </a:lnTo>
                  <a:lnTo>
                    <a:pt x="75" y="2552"/>
                  </a:lnTo>
                  <a:lnTo>
                    <a:pt x="43" y="2515"/>
                  </a:lnTo>
                  <a:lnTo>
                    <a:pt x="19" y="2471"/>
                  </a:lnTo>
                  <a:lnTo>
                    <a:pt x="5" y="2423"/>
                  </a:lnTo>
                  <a:lnTo>
                    <a:pt x="0" y="2373"/>
                  </a:lnTo>
                  <a:lnTo>
                    <a:pt x="0" y="257"/>
                  </a:lnTo>
                  <a:lnTo>
                    <a:pt x="5" y="205"/>
                  </a:lnTo>
                  <a:lnTo>
                    <a:pt x="19" y="157"/>
                  </a:lnTo>
                  <a:lnTo>
                    <a:pt x="43" y="114"/>
                  </a:lnTo>
                  <a:lnTo>
                    <a:pt x="75" y="75"/>
                  </a:lnTo>
                  <a:lnTo>
                    <a:pt x="112" y="45"/>
                  </a:lnTo>
                  <a:lnTo>
                    <a:pt x="156" y="20"/>
                  </a:lnTo>
                  <a:lnTo>
                    <a:pt x="204" y="6"/>
                  </a:lnTo>
                  <a:lnTo>
                    <a:pt x="254" y="0"/>
                  </a:lnTo>
                  <a:close/>
                </a:path>
              </a:pathLst>
            </a:custGeom>
            <a:solidFill>
              <a:schemeClr val="accent2"/>
            </a:solidFill>
            <a:ln w="0">
              <a:noFill/>
              <a:prstDash val="solid"/>
              <a:round/>
              <a:headEnd/>
              <a:tailEnd/>
            </a:ln>
            <a:effectLst>
              <a:outerShdw blurRad="482600" dist="3302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9" name="TextBox 14">
              <a:extLst>
                <a:ext uri="{FF2B5EF4-FFF2-40B4-BE49-F238E27FC236}">
                  <a16:creationId xmlns:a16="http://schemas.microsoft.com/office/drawing/2014/main" id="{5E23D416-5A32-BC48-B5DB-B4D9B4507A30}"/>
                </a:ext>
              </a:extLst>
            </p:cNvPr>
            <p:cNvSpPr txBox="1"/>
            <p:nvPr/>
          </p:nvSpPr>
          <p:spPr>
            <a:xfrm>
              <a:off x="298579" y="1889847"/>
              <a:ext cx="2047929" cy="369332"/>
            </a:xfrm>
            <a:prstGeom prst="rect">
              <a:avLst/>
            </a:prstGeom>
            <a:noFill/>
          </p:spPr>
          <p:txBody>
            <a:bodyPr wrap="square" rtlCol="0" anchor="b">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solidFill>
                  <a:latin typeface="Arial" pitchFamily="34" charset="0"/>
                  <a:cs typeface="Arial" pitchFamily="34" charset="0"/>
                </a:rPr>
                <a:t>STEP 2</a:t>
              </a:r>
            </a:p>
          </p:txBody>
        </p:sp>
        <p:sp>
          <p:nvSpPr>
            <p:cNvPr id="11" name="TextBox 22">
              <a:extLst>
                <a:ext uri="{FF2B5EF4-FFF2-40B4-BE49-F238E27FC236}">
                  <a16:creationId xmlns:a16="http://schemas.microsoft.com/office/drawing/2014/main" id="{F1EED451-93FF-CA4F-A8A7-25CCADDFACDD}"/>
                </a:ext>
              </a:extLst>
            </p:cNvPr>
            <p:cNvSpPr txBox="1"/>
            <p:nvPr/>
          </p:nvSpPr>
          <p:spPr>
            <a:xfrm>
              <a:off x="298579" y="1248334"/>
              <a:ext cx="2027146" cy="523220"/>
            </a:xfrm>
            <a:prstGeom prst="rect">
              <a:avLst/>
            </a:prstGeom>
            <a:noFill/>
          </p:spPr>
          <p:txBody>
            <a:bodyPr wrap="square" rtlCol="0" anchor="b">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400" dirty="0">
                  <a:solidFill>
                    <a:schemeClr val="bg1"/>
                  </a:solidFill>
                  <a:latin typeface="Arial" pitchFamily="34" charset="0"/>
                  <a:cs typeface="Arial" pitchFamily="34" charset="0"/>
                </a:rPr>
                <a:t>Understanding when an attack happened</a:t>
              </a:r>
            </a:p>
          </p:txBody>
        </p:sp>
        <p:grpSp>
          <p:nvGrpSpPr>
            <p:cNvPr id="12" name="Group 11">
              <a:extLst>
                <a:ext uri="{FF2B5EF4-FFF2-40B4-BE49-F238E27FC236}">
                  <a16:creationId xmlns:a16="http://schemas.microsoft.com/office/drawing/2014/main" id="{AA9D0D08-9556-5A4F-BECF-2E00C107ABBF}"/>
                </a:ext>
              </a:extLst>
            </p:cNvPr>
            <p:cNvGrpSpPr/>
            <p:nvPr/>
          </p:nvGrpSpPr>
          <p:grpSpPr>
            <a:xfrm>
              <a:off x="1774146" y="485866"/>
              <a:ext cx="345029" cy="464142"/>
              <a:chOff x="7764706" y="1605829"/>
              <a:chExt cx="3692525" cy="4967288"/>
            </a:xfrm>
            <a:solidFill>
              <a:schemeClr val="bg1"/>
            </a:solidFill>
          </p:grpSpPr>
          <p:sp>
            <p:nvSpPr>
              <p:cNvPr id="13" name="Freeform 6">
                <a:extLst>
                  <a:ext uri="{FF2B5EF4-FFF2-40B4-BE49-F238E27FC236}">
                    <a16:creationId xmlns:a16="http://schemas.microsoft.com/office/drawing/2014/main" id="{1D798D8D-005D-ED43-86BE-A6A93085668E}"/>
                  </a:ext>
                </a:extLst>
              </p:cNvPr>
              <p:cNvSpPr>
                <a:spLocks noEditPoints="1"/>
              </p:cNvSpPr>
              <p:nvPr/>
            </p:nvSpPr>
            <p:spPr bwMode="auto">
              <a:xfrm>
                <a:off x="7764706" y="1605829"/>
                <a:ext cx="3692525" cy="3770313"/>
              </a:xfrm>
              <a:custGeom>
                <a:avLst/>
                <a:gdLst>
                  <a:gd name="T0" fmla="*/ 1954 w 4652"/>
                  <a:gd name="T1" fmla="*/ 1022 h 4751"/>
                  <a:gd name="T2" fmla="*/ 1517 w 4652"/>
                  <a:gd name="T3" fmla="*/ 1229 h 4751"/>
                  <a:gd name="T4" fmla="*/ 1180 w 4652"/>
                  <a:gd name="T5" fmla="*/ 1567 h 4751"/>
                  <a:gd name="T6" fmla="*/ 972 w 4652"/>
                  <a:gd name="T7" fmla="*/ 2003 h 4751"/>
                  <a:gd name="T8" fmla="*/ 926 w 4652"/>
                  <a:gd name="T9" fmla="*/ 2504 h 4751"/>
                  <a:gd name="T10" fmla="*/ 1058 w 4652"/>
                  <a:gd name="T11" fmla="*/ 2979 h 4751"/>
                  <a:gd name="T12" fmla="*/ 1334 w 4652"/>
                  <a:gd name="T13" fmla="*/ 3369 h 4751"/>
                  <a:gd name="T14" fmla="*/ 1725 w 4652"/>
                  <a:gd name="T15" fmla="*/ 3646 h 4751"/>
                  <a:gd name="T16" fmla="*/ 2199 w 4652"/>
                  <a:gd name="T17" fmla="*/ 3777 h 4751"/>
                  <a:gd name="T18" fmla="*/ 2701 w 4652"/>
                  <a:gd name="T19" fmla="*/ 3731 h 4751"/>
                  <a:gd name="T20" fmla="*/ 3137 w 4652"/>
                  <a:gd name="T21" fmla="*/ 3526 h 4751"/>
                  <a:gd name="T22" fmla="*/ 3474 w 4652"/>
                  <a:gd name="T23" fmla="*/ 3186 h 4751"/>
                  <a:gd name="T24" fmla="*/ 3682 w 4652"/>
                  <a:gd name="T25" fmla="*/ 2750 h 4751"/>
                  <a:gd name="T26" fmla="*/ 3728 w 4652"/>
                  <a:gd name="T27" fmla="*/ 2249 h 4751"/>
                  <a:gd name="T28" fmla="*/ 3596 w 4652"/>
                  <a:gd name="T29" fmla="*/ 1774 h 4751"/>
                  <a:gd name="T30" fmla="*/ 3320 w 4652"/>
                  <a:gd name="T31" fmla="*/ 1384 h 4751"/>
                  <a:gd name="T32" fmla="*/ 2929 w 4652"/>
                  <a:gd name="T33" fmla="*/ 1108 h 4751"/>
                  <a:gd name="T34" fmla="*/ 2455 w 4652"/>
                  <a:gd name="T35" fmla="*/ 976 h 4751"/>
                  <a:gd name="T36" fmla="*/ 2367 w 4652"/>
                  <a:gd name="T37" fmla="*/ 25 h 4751"/>
                  <a:gd name="T38" fmla="*/ 2779 w 4652"/>
                  <a:gd name="T39" fmla="*/ 435 h 4751"/>
                  <a:gd name="T40" fmla="*/ 3332 w 4652"/>
                  <a:gd name="T41" fmla="*/ 221 h 4751"/>
                  <a:gd name="T42" fmla="*/ 3528 w 4652"/>
                  <a:gd name="T43" fmla="*/ 774 h 4751"/>
                  <a:gd name="T44" fmla="*/ 3600 w 4652"/>
                  <a:gd name="T45" fmla="*/ 831 h 4751"/>
                  <a:gd name="T46" fmla="*/ 4182 w 4652"/>
                  <a:gd name="T47" fmla="*/ 892 h 4751"/>
                  <a:gd name="T48" fmla="*/ 4105 w 4652"/>
                  <a:gd name="T49" fmla="*/ 1479 h 4751"/>
                  <a:gd name="T50" fmla="*/ 4603 w 4652"/>
                  <a:gd name="T51" fmla="*/ 1780 h 4751"/>
                  <a:gd name="T52" fmla="*/ 4641 w 4652"/>
                  <a:gd name="T53" fmla="*/ 1870 h 4751"/>
                  <a:gd name="T54" fmla="*/ 4315 w 4652"/>
                  <a:gd name="T55" fmla="*/ 2361 h 4751"/>
                  <a:gd name="T56" fmla="*/ 4648 w 4652"/>
                  <a:gd name="T57" fmla="*/ 2851 h 4751"/>
                  <a:gd name="T58" fmla="*/ 4612 w 4652"/>
                  <a:gd name="T59" fmla="*/ 2939 h 4751"/>
                  <a:gd name="T60" fmla="*/ 4121 w 4652"/>
                  <a:gd name="T61" fmla="*/ 3247 h 4751"/>
                  <a:gd name="T62" fmla="*/ 4206 w 4652"/>
                  <a:gd name="T63" fmla="*/ 3832 h 4751"/>
                  <a:gd name="T64" fmla="*/ 3625 w 4652"/>
                  <a:gd name="T65" fmla="*/ 3903 h 4751"/>
                  <a:gd name="T66" fmla="*/ 3555 w 4652"/>
                  <a:gd name="T67" fmla="*/ 3960 h 4751"/>
                  <a:gd name="T68" fmla="*/ 3364 w 4652"/>
                  <a:gd name="T69" fmla="*/ 4513 h 4751"/>
                  <a:gd name="T70" fmla="*/ 2809 w 4652"/>
                  <a:gd name="T71" fmla="*/ 4307 h 4751"/>
                  <a:gd name="T72" fmla="*/ 2403 w 4652"/>
                  <a:gd name="T73" fmla="*/ 4724 h 4751"/>
                  <a:gd name="T74" fmla="*/ 2308 w 4652"/>
                  <a:gd name="T75" fmla="*/ 4741 h 4751"/>
                  <a:gd name="T76" fmla="*/ 1898 w 4652"/>
                  <a:gd name="T77" fmla="*/ 4316 h 4751"/>
                  <a:gd name="T78" fmla="*/ 1348 w 4652"/>
                  <a:gd name="T79" fmla="*/ 4532 h 4751"/>
                  <a:gd name="T80" fmla="*/ 1269 w 4652"/>
                  <a:gd name="T81" fmla="*/ 4476 h 4751"/>
                  <a:gd name="T82" fmla="*/ 1077 w 4652"/>
                  <a:gd name="T83" fmla="*/ 3926 h 4751"/>
                  <a:gd name="T84" fmla="*/ 486 w 4652"/>
                  <a:gd name="T85" fmla="*/ 3880 h 4751"/>
                  <a:gd name="T86" fmla="*/ 547 w 4652"/>
                  <a:gd name="T87" fmla="*/ 3299 h 4751"/>
                  <a:gd name="T88" fmla="*/ 507 w 4652"/>
                  <a:gd name="T89" fmla="*/ 3217 h 4751"/>
                  <a:gd name="T90" fmla="*/ 10 w 4652"/>
                  <a:gd name="T91" fmla="*/ 2908 h 4751"/>
                  <a:gd name="T92" fmla="*/ 334 w 4652"/>
                  <a:gd name="T93" fmla="*/ 2415 h 4751"/>
                  <a:gd name="T94" fmla="*/ 15 w 4652"/>
                  <a:gd name="T95" fmla="*/ 1927 h 4751"/>
                  <a:gd name="T96" fmla="*/ 19 w 4652"/>
                  <a:gd name="T97" fmla="*/ 1830 h 4751"/>
                  <a:gd name="T98" fmla="*/ 526 w 4652"/>
                  <a:gd name="T99" fmla="*/ 1527 h 4751"/>
                  <a:gd name="T100" fmla="*/ 438 w 4652"/>
                  <a:gd name="T101" fmla="*/ 944 h 4751"/>
                  <a:gd name="T102" fmla="*/ 513 w 4652"/>
                  <a:gd name="T103" fmla="*/ 877 h 4751"/>
                  <a:gd name="T104" fmla="*/ 1090 w 4652"/>
                  <a:gd name="T105" fmla="*/ 812 h 4751"/>
                  <a:gd name="T106" fmla="*/ 1266 w 4652"/>
                  <a:gd name="T107" fmla="*/ 248 h 4751"/>
                  <a:gd name="T108" fmla="*/ 1820 w 4652"/>
                  <a:gd name="T109" fmla="*/ 437 h 4751"/>
                  <a:gd name="T110" fmla="*/ 1908 w 4652"/>
                  <a:gd name="T111" fmla="*/ 418 h 4751"/>
                  <a:gd name="T112" fmla="*/ 2321 w 4652"/>
                  <a:gd name="T113" fmla="*/ 0 h 4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52" h="4751">
                    <a:moveTo>
                      <a:pt x="2327" y="970"/>
                    </a:moveTo>
                    <a:lnTo>
                      <a:pt x="2199" y="976"/>
                    </a:lnTo>
                    <a:lnTo>
                      <a:pt x="2076" y="993"/>
                    </a:lnTo>
                    <a:lnTo>
                      <a:pt x="1954" y="1022"/>
                    </a:lnTo>
                    <a:lnTo>
                      <a:pt x="1837" y="1060"/>
                    </a:lnTo>
                    <a:lnTo>
                      <a:pt x="1725" y="1108"/>
                    </a:lnTo>
                    <a:lnTo>
                      <a:pt x="1618" y="1163"/>
                    </a:lnTo>
                    <a:lnTo>
                      <a:pt x="1517" y="1229"/>
                    </a:lnTo>
                    <a:lnTo>
                      <a:pt x="1422" y="1302"/>
                    </a:lnTo>
                    <a:lnTo>
                      <a:pt x="1334" y="1384"/>
                    </a:lnTo>
                    <a:lnTo>
                      <a:pt x="1252" y="1471"/>
                    </a:lnTo>
                    <a:lnTo>
                      <a:pt x="1180" y="1567"/>
                    </a:lnTo>
                    <a:lnTo>
                      <a:pt x="1113" y="1668"/>
                    </a:lnTo>
                    <a:lnTo>
                      <a:pt x="1058" y="1774"/>
                    </a:lnTo>
                    <a:lnTo>
                      <a:pt x="1010" y="1887"/>
                    </a:lnTo>
                    <a:lnTo>
                      <a:pt x="972" y="2003"/>
                    </a:lnTo>
                    <a:lnTo>
                      <a:pt x="943" y="2125"/>
                    </a:lnTo>
                    <a:lnTo>
                      <a:pt x="926" y="2249"/>
                    </a:lnTo>
                    <a:lnTo>
                      <a:pt x="921" y="2377"/>
                    </a:lnTo>
                    <a:lnTo>
                      <a:pt x="926" y="2504"/>
                    </a:lnTo>
                    <a:lnTo>
                      <a:pt x="943" y="2628"/>
                    </a:lnTo>
                    <a:lnTo>
                      <a:pt x="972" y="2750"/>
                    </a:lnTo>
                    <a:lnTo>
                      <a:pt x="1010" y="2866"/>
                    </a:lnTo>
                    <a:lnTo>
                      <a:pt x="1058" y="2979"/>
                    </a:lnTo>
                    <a:lnTo>
                      <a:pt x="1113" y="3085"/>
                    </a:lnTo>
                    <a:lnTo>
                      <a:pt x="1180" y="3186"/>
                    </a:lnTo>
                    <a:lnTo>
                      <a:pt x="1252" y="3282"/>
                    </a:lnTo>
                    <a:lnTo>
                      <a:pt x="1334" y="3369"/>
                    </a:lnTo>
                    <a:lnTo>
                      <a:pt x="1422" y="3451"/>
                    </a:lnTo>
                    <a:lnTo>
                      <a:pt x="1517" y="3524"/>
                    </a:lnTo>
                    <a:lnTo>
                      <a:pt x="1618" y="3590"/>
                    </a:lnTo>
                    <a:lnTo>
                      <a:pt x="1725" y="3646"/>
                    </a:lnTo>
                    <a:lnTo>
                      <a:pt x="1837" y="3693"/>
                    </a:lnTo>
                    <a:lnTo>
                      <a:pt x="1954" y="3731"/>
                    </a:lnTo>
                    <a:lnTo>
                      <a:pt x="2076" y="3760"/>
                    </a:lnTo>
                    <a:lnTo>
                      <a:pt x="2199" y="3777"/>
                    </a:lnTo>
                    <a:lnTo>
                      <a:pt x="2327" y="3783"/>
                    </a:lnTo>
                    <a:lnTo>
                      <a:pt x="2455" y="3777"/>
                    </a:lnTo>
                    <a:lnTo>
                      <a:pt x="2579" y="3760"/>
                    </a:lnTo>
                    <a:lnTo>
                      <a:pt x="2701" y="3731"/>
                    </a:lnTo>
                    <a:lnTo>
                      <a:pt x="2817" y="3693"/>
                    </a:lnTo>
                    <a:lnTo>
                      <a:pt x="2929" y="3647"/>
                    </a:lnTo>
                    <a:lnTo>
                      <a:pt x="3036" y="3590"/>
                    </a:lnTo>
                    <a:lnTo>
                      <a:pt x="3137" y="3526"/>
                    </a:lnTo>
                    <a:lnTo>
                      <a:pt x="3232" y="3451"/>
                    </a:lnTo>
                    <a:lnTo>
                      <a:pt x="3320" y="3369"/>
                    </a:lnTo>
                    <a:lnTo>
                      <a:pt x="3402" y="3282"/>
                    </a:lnTo>
                    <a:lnTo>
                      <a:pt x="3474" y="3186"/>
                    </a:lnTo>
                    <a:lnTo>
                      <a:pt x="3541" y="3085"/>
                    </a:lnTo>
                    <a:lnTo>
                      <a:pt x="3596" y="2979"/>
                    </a:lnTo>
                    <a:lnTo>
                      <a:pt x="3644" y="2866"/>
                    </a:lnTo>
                    <a:lnTo>
                      <a:pt x="3682" y="2750"/>
                    </a:lnTo>
                    <a:lnTo>
                      <a:pt x="3711" y="2630"/>
                    </a:lnTo>
                    <a:lnTo>
                      <a:pt x="3728" y="2504"/>
                    </a:lnTo>
                    <a:lnTo>
                      <a:pt x="3734" y="2377"/>
                    </a:lnTo>
                    <a:lnTo>
                      <a:pt x="3728" y="2249"/>
                    </a:lnTo>
                    <a:lnTo>
                      <a:pt x="3711" y="2125"/>
                    </a:lnTo>
                    <a:lnTo>
                      <a:pt x="3682" y="2003"/>
                    </a:lnTo>
                    <a:lnTo>
                      <a:pt x="3644" y="1887"/>
                    </a:lnTo>
                    <a:lnTo>
                      <a:pt x="3596" y="1774"/>
                    </a:lnTo>
                    <a:lnTo>
                      <a:pt x="3541" y="1668"/>
                    </a:lnTo>
                    <a:lnTo>
                      <a:pt x="3474" y="1567"/>
                    </a:lnTo>
                    <a:lnTo>
                      <a:pt x="3402" y="1471"/>
                    </a:lnTo>
                    <a:lnTo>
                      <a:pt x="3320" y="1384"/>
                    </a:lnTo>
                    <a:lnTo>
                      <a:pt x="3232" y="1302"/>
                    </a:lnTo>
                    <a:lnTo>
                      <a:pt x="3137" y="1229"/>
                    </a:lnTo>
                    <a:lnTo>
                      <a:pt x="3036" y="1163"/>
                    </a:lnTo>
                    <a:lnTo>
                      <a:pt x="2929" y="1108"/>
                    </a:lnTo>
                    <a:lnTo>
                      <a:pt x="2817" y="1060"/>
                    </a:lnTo>
                    <a:lnTo>
                      <a:pt x="2701" y="1022"/>
                    </a:lnTo>
                    <a:lnTo>
                      <a:pt x="2579" y="993"/>
                    </a:lnTo>
                    <a:lnTo>
                      <a:pt x="2455" y="976"/>
                    </a:lnTo>
                    <a:lnTo>
                      <a:pt x="2327" y="970"/>
                    </a:lnTo>
                    <a:close/>
                    <a:moveTo>
                      <a:pt x="2321" y="0"/>
                    </a:moveTo>
                    <a:lnTo>
                      <a:pt x="2346" y="8"/>
                    </a:lnTo>
                    <a:lnTo>
                      <a:pt x="2367" y="25"/>
                    </a:lnTo>
                    <a:lnTo>
                      <a:pt x="2712" y="410"/>
                    </a:lnTo>
                    <a:lnTo>
                      <a:pt x="2731" y="425"/>
                    </a:lnTo>
                    <a:lnTo>
                      <a:pt x="2754" y="435"/>
                    </a:lnTo>
                    <a:lnTo>
                      <a:pt x="2779" y="435"/>
                    </a:lnTo>
                    <a:lnTo>
                      <a:pt x="2802" y="429"/>
                    </a:lnTo>
                    <a:lnTo>
                      <a:pt x="3278" y="225"/>
                    </a:lnTo>
                    <a:lnTo>
                      <a:pt x="3305" y="218"/>
                    </a:lnTo>
                    <a:lnTo>
                      <a:pt x="3332" y="221"/>
                    </a:lnTo>
                    <a:lnTo>
                      <a:pt x="3354" y="233"/>
                    </a:lnTo>
                    <a:lnTo>
                      <a:pt x="3373" y="250"/>
                    </a:lnTo>
                    <a:lnTo>
                      <a:pt x="3385" y="275"/>
                    </a:lnTo>
                    <a:lnTo>
                      <a:pt x="3528" y="774"/>
                    </a:lnTo>
                    <a:lnTo>
                      <a:pt x="3539" y="797"/>
                    </a:lnTo>
                    <a:lnTo>
                      <a:pt x="3555" y="814"/>
                    </a:lnTo>
                    <a:lnTo>
                      <a:pt x="3575" y="825"/>
                    </a:lnTo>
                    <a:lnTo>
                      <a:pt x="3600" y="831"/>
                    </a:lnTo>
                    <a:lnTo>
                      <a:pt x="4117" y="852"/>
                    </a:lnTo>
                    <a:lnTo>
                      <a:pt x="4143" y="858"/>
                    </a:lnTo>
                    <a:lnTo>
                      <a:pt x="4166" y="871"/>
                    </a:lnTo>
                    <a:lnTo>
                      <a:pt x="4182" y="892"/>
                    </a:lnTo>
                    <a:lnTo>
                      <a:pt x="4191" y="915"/>
                    </a:lnTo>
                    <a:lnTo>
                      <a:pt x="4191" y="944"/>
                    </a:lnTo>
                    <a:lnTo>
                      <a:pt x="4105" y="1454"/>
                    </a:lnTo>
                    <a:lnTo>
                      <a:pt x="4105" y="1479"/>
                    </a:lnTo>
                    <a:lnTo>
                      <a:pt x="4111" y="1502"/>
                    </a:lnTo>
                    <a:lnTo>
                      <a:pt x="4126" y="1521"/>
                    </a:lnTo>
                    <a:lnTo>
                      <a:pt x="4145" y="1536"/>
                    </a:lnTo>
                    <a:lnTo>
                      <a:pt x="4603" y="1780"/>
                    </a:lnTo>
                    <a:lnTo>
                      <a:pt x="4624" y="1797"/>
                    </a:lnTo>
                    <a:lnTo>
                      <a:pt x="4637" y="1818"/>
                    </a:lnTo>
                    <a:lnTo>
                      <a:pt x="4643" y="1843"/>
                    </a:lnTo>
                    <a:lnTo>
                      <a:pt x="4641" y="1870"/>
                    </a:lnTo>
                    <a:lnTo>
                      <a:pt x="4629" y="1894"/>
                    </a:lnTo>
                    <a:lnTo>
                      <a:pt x="4330" y="2316"/>
                    </a:lnTo>
                    <a:lnTo>
                      <a:pt x="4319" y="2338"/>
                    </a:lnTo>
                    <a:lnTo>
                      <a:pt x="4315" y="2361"/>
                    </a:lnTo>
                    <a:lnTo>
                      <a:pt x="4321" y="2386"/>
                    </a:lnTo>
                    <a:lnTo>
                      <a:pt x="4330" y="2407"/>
                    </a:lnTo>
                    <a:lnTo>
                      <a:pt x="4637" y="2826"/>
                    </a:lnTo>
                    <a:lnTo>
                      <a:pt x="4648" y="2851"/>
                    </a:lnTo>
                    <a:lnTo>
                      <a:pt x="4652" y="2876"/>
                    </a:lnTo>
                    <a:lnTo>
                      <a:pt x="4647" y="2901"/>
                    </a:lnTo>
                    <a:lnTo>
                      <a:pt x="4633" y="2923"/>
                    </a:lnTo>
                    <a:lnTo>
                      <a:pt x="4612" y="2939"/>
                    </a:lnTo>
                    <a:lnTo>
                      <a:pt x="4159" y="3190"/>
                    </a:lnTo>
                    <a:lnTo>
                      <a:pt x="4140" y="3204"/>
                    </a:lnTo>
                    <a:lnTo>
                      <a:pt x="4126" y="3224"/>
                    </a:lnTo>
                    <a:lnTo>
                      <a:pt x="4121" y="3247"/>
                    </a:lnTo>
                    <a:lnTo>
                      <a:pt x="4121" y="3272"/>
                    </a:lnTo>
                    <a:lnTo>
                      <a:pt x="4214" y="3781"/>
                    </a:lnTo>
                    <a:lnTo>
                      <a:pt x="4214" y="3808"/>
                    </a:lnTo>
                    <a:lnTo>
                      <a:pt x="4206" y="3832"/>
                    </a:lnTo>
                    <a:lnTo>
                      <a:pt x="4189" y="3853"/>
                    </a:lnTo>
                    <a:lnTo>
                      <a:pt x="4168" y="3867"/>
                    </a:lnTo>
                    <a:lnTo>
                      <a:pt x="4142" y="3872"/>
                    </a:lnTo>
                    <a:lnTo>
                      <a:pt x="3625" y="3903"/>
                    </a:lnTo>
                    <a:lnTo>
                      <a:pt x="3600" y="3909"/>
                    </a:lnTo>
                    <a:lnTo>
                      <a:pt x="3579" y="3920"/>
                    </a:lnTo>
                    <a:lnTo>
                      <a:pt x="3564" y="3937"/>
                    </a:lnTo>
                    <a:lnTo>
                      <a:pt x="3555" y="3960"/>
                    </a:lnTo>
                    <a:lnTo>
                      <a:pt x="3417" y="4459"/>
                    </a:lnTo>
                    <a:lnTo>
                      <a:pt x="3406" y="4484"/>
                    </a:lnTo>
                    <a:lnTo>
                      <a:pt x="3387" y="4501"/>
                    </a:lnTo>
                    <a:lnTo>
                      <a:pt x="3364" y="4513"/>
                    </a:lnTo>
                    <a:lnTo>
                      <a:pt x="3337" y="4516"/>
                    </a:lnTo>
                    <a:lnTo>
                      <a:pt x="3312" y="4511"/>
                    </a:lnTo>
                    <a:lnTo>
                      <a:pt x="2832" y="4312"/>
                    </a:lnTo>
                    <a:lnTo>
                      <a:pt x="2809" y="4307"/>
                    </a:lnTo>
                    <a:lnTo>
                      <a:pt x="2785" y="4309"/>
                    </a:lnTo>
                    <a:lnTo>
                      <a:pt x="2764" y="4318"/>
                    </a:lnTo>
                    <a:lnTo>
                      <a:pt x="2745" y="4333"/>
                    </a:lnTo>
                    <a:lnTo>
                      <a:pt x="2403" y="4724"/>
                    </a:lnTo>
                    <a:lnTo>
                      <a:pt x="2382" y="4741"/>
                    </a:lnTo>
                    <a:lnTo>
                      <a:pt x="2358" y="4751"/>
                    </a:lnTo>
                    <a:lnTo>
                      <a:pt x="2333" y="4751"/>
                    </a:lnTo>
                    <a:lnTo>
                      <a:pt x="2308" y="4741"/>
                    </a:lnTo>
                    <a:lnTo>
                      <a:pt x="2287" y="4726"/>
                    </a:lnTo>
                    <a:lnTo>
                      <a:pt x="1940" y="4339"/>
                    </a:lnTo>
                    <a:lnTo>
                      <a:pt x="1921" y="4326"/>
                    </a:lnTo>
                    <a:lnTo>
                      <a:pt x="1898" y="4316"/>
                    </a:lnTo>
                    <a:lnTo>
                      <a:pt x="1875" y="4314"/>
                    </a:lnTo>
                    <a:lnTo>
                      <a:pt x="1851" y="4320"/>
                    </a:lnTo>
                    <a:lnTo>
                      <a:pt x="1374" y="4526"/>
                    </a:lnTo>
                    <a:lnTo>
                      <a:pt x="1348" y="4532"/>
                    </a:lnTo>
                    <a:lnTo>
                      <a:pt x="1323" y="4530"/>
                    </a:lnTo>
                    <a:lnTo>
                      <a:pt x="1298" y="4518"/>
                    </a:lnTo>
                    <a:lnTo>
                      <a:pt x="1281" y="4499"/>
                    </a:lnTo>
                    <a:lnTo>
                      <a:pt x="1269" y="4476"/>
                    </a:lnTo>
                    <a:lnTo>
                      <a:pt x="1125" y="3977"/>
                    </a:lnTo>
                    <a:lnTo>
                      <a:pt x="1113" y="3956"/>
                    </a:lnTo>
                    <a:lnTo>
                      <a:pt x="1098" y="3939"/>
                    </a:lnTo>
                    <a:lnTo>
                      <a:pt x="1077" y="3926"/>
                    </a:lnTo>
                    <a:lnTo>
                      <a:pt x="1052" y="3922"/>
                    </a:lnTo>
                    <a:lnTo>
                      <a:pt x="536" y="3899"/>
                    </a:lnTo>
                    <a:lnTo>
                      <a:pt x="509" y="3895"/>
                    </a:lnTo>
                    <a:lnTo>
                      <a:pt x="486" y="3880"/>
                    </a:lnTo>
                    <a:lnTo>
                      <a:pt x="469" y="3861"/>
                    </a:lnTo>
                    <a:lnTo>
                      <a:pt x="461" y="3836"/>
                    </a:lnTo>
                    <a:lnTo>
                      <a:pt x="461" y="3809"/>
                    </a:lnTo>
                    <a:lnTo>
                      <a:pt x="547" y="3299"/>
                    </a:lnTo>
                    <a:lnTo>
                      <a:pt x="547" y="3274"/>
                    </a:lnTo>
                    <a:lnTo>
                      <a:pt x="539" y="3251"/>
                    </a:lnTo>
                    <a:lnTo>
                      <a:pt x="526" y="3230"/>
                    </a:lnTo>
                    <a:lnTo>
                      <a:pt x="507" y="3217"/>
                    </a:lnTo>
                    <a:lnTo>
                      <a:pt x="50" y="2971"/>
                    </a:lnTo>
                    <a:lnTo>
                      <a:pt x="29" y="2956"/>
                    </a:lnTo>
                    <a:lnTo>
                      <a:pt x="15" y="2933"/>
                    </a:lnTo>
                    <a:lnTo>
                      <a:pt x="10" y="2908"/>
                    </a:lnTo>
                    <a:lnTo>
                      <a:pt x="12" y="2881"/>
                    </a:lnTo>
                    <a:lnTo>
                      <a:pt x="23" y="2859"/>
                    </a:lnTo>
                    <a:lnTo>
                      <a:pt x="322" y="2436"/>
                    </a:lnTo>
                    <a:lnTo>
                      <a:pt x="334" y="2415"/>
                    </a:lnTo>
                    <a:lnTo>
                      <a:pt x="336" y="2390"/>
                    </a:lnTo>
                    <a:lnTo>
                      <a:pt x="332" y="2367"/>
                    </a:lnTo>
                    <a:lnTo>
                      <a:pt x="320" y="2344"/>
                    </a:lnTo>
                    <a:lnTo>
                      <a:pt x="15" y="1927"/>
                    </a:lnTo>
                    <a:lnTo>
                      <a:pt x="4" y="1902"/>
                    </a:lnTo>
                    <a:lnTo>
                      <a:pt x="0" y="1877"/>
                    </a:lnTo>
                    <a:lnTo>
                      <a:pt x="6" y="1851"/>
                    </a:lnTo>
                    <a:lnTo>
                      <a:pt x="19" y="1830"/>
                    </a:lnTo>
                    <a:lnTo>
                      <a:pt x="40" y="1813"/>
                    </a:lnTo>
                    <a:lnTo>
                      <a:pt x="494" y="1561"/>
                    </a:lnTo>
                    <a:lnTo>
                      <a:pt x="513" y="1546"/>
                    </a:lnTo>
                    <a:lnTo>
                      <a:pt x="526" y="1527"/>
                    </a:lnTo>
                    <a:lnTo>
                      <a:pt x="534" y="1504"/>
                    </a:lnTo>
                    <a:lnTo>
                      <a:pt x="532" y="1479"/>
                    </a:lnTo>
                    <a:lnTo>
                      <a:pt x="438" y="970"/>
                    </a:lnTo>
                    <a:lnTo>
                      <a:pt x="438" y="944"/>
                    </a:lnTo>
                    <a:lnTo>
                      <a:pt x="448" y="919"/>
                    </a:lnTo>
                    <a:lnTo>
                      <a:pt x="463" y="898"/>
                    </a:lnTo>
                    <a:lnTo>
                      <a:pt x="486" y="885"/>
                    </a:lnTo>
                    <a:lnTo>
                      <a:pt x="513" y="877"/>
                    </a:lnTo>
                    <a:lnTo>
                      <a:pt x="1029" y="848"/>
                    </a:lnTo>
                    <a:lnTo>
                      <a:pt x="1052" y="843"/>
                    </a:lnTo>
                    <a:lnTo>
                      <a:pt x="1073" y="831"/>
                    </a:lnTo>
                    <a:lnTo>
                      <a:pt x="1090" y="812"/>
                    </a:lnTo>
                    <a:lnTo>
                      <a:pt x="1100" y="791"/>
                    </a:lnTo>
                    <a:lnTo>
                      <a:pt x="1237" y="292"/>
                    </a:lnTo>
                    <a:lnTo>
                      <a:pt x="1248" y="267"/>
                    </a:lnTo>
                    <a:lnTo>
                      <a:pt x="1266" y="248"/>
                    </a:lnTo>
                    <a:lnTo>
                      <a:pt x="1288" y="237"/>
                    </a:lnTo>
                    <a:lnTo>
                      <a:pt x="1315" y="235"/>
                    </a:lnTo>
                    <a:lnTo>
                      <a:pt x="1342" y="241"/>
                    </a:lnTo>
                    <a:lnTo>
                      <a:pt x="1820" y="437"/>
                    </a:lnTo>
                    <a:lnTo>
                      <a:pt x="1843" y="442"/>
                    </a:lnTo>
                    <a:lnTo>
                      <a:pt x="1868" y="442"/>
                    </a:lnTo>
                    <a:lnTo>
                      <a:pt x="1891" y="433"/>
                    </a:lnTo>
                    <a:lnTo>
                      <a:pt x="1908" y="418"/>
                    </a:lnTo>
                    <a:lnTo>
                      <a:pt x="2249" y="27"/>
                    </a:lnTo>
                    <a:lnTo>
                      <a:pt x="2270" y="10"/>
                    </a:lnTo>
                    <a:lnTo>
                      <a:pt x="2295" y="0"/>
                    </a:lnTo>
                    <a:lnTo>
                      <a:pt x="23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14" name="Freeform 7">
                <a:extLst>
                  <a:ext uri="{FF2B5EF4-FFF2-40B4-BE49-F238E27FC236}">
                    <a16:creationId xmlns:a16="http://schemas.microsoft.com/office/drawing/2014/main" id="{CE3C227B-3C31-D443-8215-1FEE3DDE029B}"/>
                  </a:ext>
                </a:extLst>
              </p:cNvPr>
              <p:cNvSpPr>
                <a:spLocks/>
              </p:cNvSpPr>
              <p:nvPr/>
            </p:nvSpPr>
            <p:spPr bwMode="auto">
              <a:xfrm>
                <a:off x="9809406" y="5328517"/>
                <a:ext cx="1119188" cy="1243013"/>
              </a:xfrm>
              <a:custGeom>
                <a:avLst/>
                <a:gdLst>
                  <a:gd name="T0" fmla="*/ 1016 w 1408"/>
                  <a:gd name="T1" fmla="*/ 0 h 1566"/>
                  <a:gd name="T2" fmla="*/ 1406 w 1408"/>
                  <a:gd name="T3" fmla="*/ 1204 h 1566"/>
                  <a:gd name="T4" fmla="*/ 1408 w 1408"/>
                  <a:gd name="T5" fmla="*/ 1231 h 1566"/>
                  <a:gd name="T6" fmla="*/ 1401 w 1408"/>
                  <a:gd name="T7" fmla="*/ 1253 h 1566"/>
                  <a:gd name="T8" fmla="*/ 1383 w 1408"/>
                  <a:gd name="T9" fmla="*/ 1271 h 1566"/>
                  <a:gd name="T10" fmla="*/ 1361 w 1408"/>
                  <a:gd name="T11" fmla="*/ 1278 h 1566"/>
                  <a:gd name="T12" fmla="*/ 1336 w 1408"/>
                  <a:gd name="T13" fmla="*/ 1278 h 1566"/>
                  <a:gd name="T14" fmla="*/ 871 w 1408"/>
                  <a:gd name="T15" fmla="*/ 1141 h 1566"/>
                  <a:gd name="T16" fmla="*/ 854 w 1408"/>
                  <a:gd name="T17" fmla="*/ 1139 h 1566"/>
                  <a:gd name="T18" fmla="*/ 836 w 1408"/>
                  <a:gd name="T19" fmla="*/ 1143 h 1566"/>
                  <a:gd name="T20" fmla="*/ 821 w 1408"/>
                  <a:gd name="T21" fmla="*/ 1151 h 1566"/>
                  <a:gd name="T22" fmla="*/ 810 w 1408"/>
                  <a:gd name="T23" fmla="*/ 1162 h 1566"/>
                  <a:gd name="T24" fmla="*/ 511 w 1408"/>
                  <a:gd name="T25" fmla="*/ 1545 h 1566"/>
                  <a:gd name="T26" fmla="*/ 493 w 1408"/>
                  <a:gd name="T27" fmla="*/ 1560 h 1566"/>
                  <a:gd name="T28" fmla="*/ 474 w 1408"/>
                  <a:gd name="T29" fmla="*/ 1566 h 1566"/>
                  <a:gd name="T30" fmla="*/ 455 w 1408"/>
                  <a:gd name="T31" fmla="*/ 1566 h 1566"/>
                  <a:gd name="T32" fmla="*/ 436 w 1408"/>
                  <a:gd name="T33" fmla="*/ 1560 h 1566"/>
                  <a:gd name="T34" fmla="*/ 419 w 1408"/>
                  <a:gd name="T35" fmla="*/ 1547 h 1566"/>
                  <a:gd name="T36" fmla="*/ 410 w 1408"/>
                  <a:gd name="T37" fmla="*/ 1528 h 1566"/>
                  <a:gd name="T38" fmla="*/ 0 w 1408"/>
                  <a:gd name="T39" fmla="*/ 257 h 1566"/>
                  <a:gd name="T40" fmla="*/ 13 w 1408"/>
                  <a:gd name="T41" fmla="*/ 247 h 1566"/>
                  <a:gd name="T42" fmla="*/ 25 w 1408"/>
                  <a:gd name="T43" fmla="*/ 236 h 1566"/>
                  <a:gd name="T44" fmla="*/ 280 w 1408"/>
                  <a:gd name="T45" fmla="*/ 3 h 1566"/>
                  <a:gd name="T46" fmla="*/ 610 w 1408"/>
                  <a:gd name="T47" fmla="*/ 103 h 1566"/>
                  <a:gd name="T48" fmla="*/ 669 w 1408"/>
                  <a:gd name="T49" fmla="*/ 114 h 1566"/>
                  <a:gd name="T50" fmla="*/ 728 w 1408"/>
                  <a:gd name="T51" fmla="*/ 120 h 1566"/>
                  <a:gd name="T52" fmla="*/ 793 w 1408"/>
                  <a:gd name="T53" fmla="*/ 114 h 1566"/>
                  <a:gd name="T54" fmla="*/ 856 w 1408"/>
                  <a:gd name="T55" fmla="*/ 99 h 1566"/>
                  <a:gd name="T56" fmla="*/ 915 w 1408"/>
                  <a:gd name="T57" fmla="*/ 74 h 1566"/>
                  <a:gd name="T58" fmla="*/ 968 w 1408"/>
                  <a:gd name="T59" fmla="*/ 40 h 1566"/>
                  <a:gd name="T60" fmla="*/ 1016 w 1408"/>
                  <a:gd name="T61" fmla="*/ 0 h 1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08" h="1566">
                    <a:moveTo>
                      <a:pt x="1016" y="0"/>
                    </a:moveTo>
                    <a:lnTo>
                      <a:pt x="1406" y="1204"/>
                    </a:lnTo>
                    <a:lnTo>
                      <a:pt x="1408" y="1231"/>
                    </a:lnTo>
                    <a:lnTo>
                      <a:pt x="1401" y="1253"/>
                    </a:lnTo>
                    <a:lnTo>
                      <a:pt x="1383" y="1271"/>
                    </a:lnTo>
                    <a:lnTo>
                      <a:pt x="1361" y="1278"/>
                    </a:lnTo>
                    <a:lnTo>
                      <a:pt x="1336" y="1278"/>
                    </a:lnTo>
                    <a:lnTo>
                      <a:pt x="871" y="1141"/>
                    </a:lnTo>
                    <a:lnTo>
                      <a:pt x="854" y="1139"/>
                    </a:lnTo>
                    <a:lnTo>
                      <a:pt x="836" y="1143"/>
                    </a:lnTo>
                    <a:lnTo>
                      <a:pt x="821" y="1151"/>
                    </a:lnTo>
                    <a:lnTo>
                      <a:pt x="810" y="1162"/>
                    </a:lnTo>
                    <a:lnTo>
                      <a:pt x="511" y="1545"/>
                    </a:lnTo>
                    <a:lnTo>
                      <a:pt x="493" y="1560"/>
                    </a:lnTo>
                    <a:lnTo>
                      <a:pt x="474" y="1566"/>
                    </a:lnTo>
                    <a:lnTo>
                      <a:pt x="455" y="1566"/>
                    </a:lnTo>
                    <a:lnTo>
                      <a:pt x="436" y="1560"/>
                    </a:lnTo>
                    <a:lnTo>
                      <a:pt x="419" y="1547"/>
                    </a:lnTo>
                    <a:lnTo>
                      <a:pt x="410" y="1528"/>
                    </a:lnTo>
                    <a:lnTo>
                      <a:pt x="0" y="257"/>
                    </a:lnTo>
                    <a:lnTo>
                      <a:pt x="13" y="247"/>
                    </a:lnTo>
                    <a:lnTo>
                      <a:pt x="25" y="236"/>
                    </a:lnTo>
                    <a:lnTo>
                      <a:pt x="280" y="3"/>
                    </a:lnTo>
                    <a:lnTo>
                      <a:pt x="610" y="103"/>
                    </a:lnTo>
                    <a:lnTo>
                      <a:pt x="669" y="114"/>
                    </a:lnTo>
                    <a:lnTo>
                      <a:pt x="728" y="120"/>
                    </a:lnTo>
                    <a:lnTo>
                      <a:pt x="793" y="114"/>
                    </a:lnTo>
                    <a:lnTo>
                      <a:pt x="856" y="99"/>
                    </a:lnTo>
                    <a:lnTo>
                      <a:pt x="915" y="74"/>
                    </a:lnTo>
                    <a:lnTo>
                      <a:pt x="968" y="40"/>
                    </a:lnTo>
                    <a:lnTo>
                      <a:pt x="10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15" name="Freeform 8">
                <a:extLst>
                  <a:ext uri="{FF2B5EF4-FFF2-40B4-BE49-F238E27FC236}">
                    <a16:creationId xmlns:a16="http://schemas.microsoft.com/office/drawing/2014/main" id="{5FB37FBE-74B1-D849-B2AE-0BC60A8B85AC}"/>
                  </a:ext>
                </a:extLst>
              </p:cNvPr>
              <p:cNvSpPr>
                <a:spLocks/>
              </p:cNvSpPr>
              <p:nvPr/>
            </p:nvSpPr>
            <p:spPr bwMode="auto">
              <a:xfrm>
                <a:off x="8296518" y="5328517"/>
                <a:ext cx="1119188" cy="1244600"/>
              </a:xfrm>
              <a:custGeom>
                <a:avLst/>
                <a:gdLst>
                  <a:gd name="T0" fmla="*/ 393 w 1410"/>
                  <a:gd name="T1" fmla="*/ 0 h 1568"/>
                  <a:gd name="T2" fmla="*/ 442 w 1410"/>
                  <a:gd name="T3" fmla="*/ 40 h 1568"/>
                  <a:gd name="T4" fmla="*/ 496 w 1410"/>
                  <a:gd name="T5" fmla="*/ 74 h 1568"/>
                  <a:gd name="T6" fmla="*/ 555 w 1410"/>
                  <a:gd name="T7" fmla="*/ 99 h 1568"/>
                  <a:gd name="T8" fmla="*/ 618 w 1410"/>
                  <a:gd name="T9" fmla="*/ 114 h 1568"/>
                  <a:gd name="T10" fmla="*/ 682 w 1410"/>
                  <a:gd name="T11" fmla="*/ 120 h 1568"/>
                  <a:gd name="T12" fmla="*/ 741 w 1410"/>
                  <a:gd name="T13" fmla="*/ 116 h 1568"/>
                  <a:gd name="T14" fmla="*/ 799 w 1410"/>
                  <a:gd name="T15" fmla="*/ 103 h 1568"/>
                  <a:gd name="T16" fmla="*/ 1130 w 1410"/>
                  <a:gd name="T17" fmla="*/ 3 h 1568"/>
                  <a:gd name="T18" fmla="*/ 1384 w 1410"/>
                  <a:gd name="T19" fmla="*/ 236 h 1568"/>
                  <a:gd name="T20" fmla="*/ 1397 w 1410"/>
                  <a:gd name="T21" fmla="*/ 247 h 1568"/>
                  <a:gd name="T22" fmla="*/ 1410 w 1410"/>
                  <a:gd name="T23" fmla="*/ 259 h 1568"/>
                  <a:gd name="T24" fmla="*/ 1001 w 1410"/>
                  <a:gd name="T25" fmla="*/ 1528 h 1568"/>
                  <a:gd name="T26" fmla="*/ 989 w 1410"/>
                  <a:gd name="T27" fmla="*/ 1549 h 1568"/>
                  <a:gd name="T28" fmla="*/ 974 w 1410"/>
                  <a:gd name="T29" fmla="*/ 1562 h 1568"/>
                  <a:gd name="T30" fmla="*/ 955 w 1410"/>
                  <a:gd name="T31" fmla="*/ 1568 h 1568"/>
                  <a:gd name="T32" fmla="*/ 934 w 1410"/>
                  <a:gd name="T33" fmla="*/ 1568 h 1568"/>
                  <a:gd name="T34" fmla="*/ 915 w 1410"/>
                  <a:gd name="T35" fmla="*/ 1560 h 1568"/>
                  <a:gd name="T36" fmla="*/ 900 w 1410"/>
                  <a:gd name="T37" fmla="*/ 1547 h 1568"/>
                  <a:gd name="T38" fmla="*/ 600 w 1410"/>
                  <a:gd name="T39" fmla="*/ 1164 h 1568"/>
                  <a:gd name="T40" fmla="*/ 583 w 1410"/>
                  <a:gd name="T41" fmla="*/ 1149 h 1568"/>
                  <a:gd name="T42" fmla="*/ 562 w 1410"/>
                  <a:gd name="T43" fmla="*/ 1141 h 1568"/>
                  <a:gd name="T44" fmla="*/ 539 w 1410"/>
                  <a:gd name="T45" fmla="*/ 1143 h 1568"/>
                  <a:gd name="T46" fmla="*/ 74 w 1410"/>
                  <a:gd name="T47" fmla="*/ 1278 h 1568"/>
                  <a:gd name="T48" fmla="*/ 48 w 1410"/>
                  <a:gd name="T49" fmla="*/ 1280 h 1568"/>
                  <a:gd name="T50" fmla="*/ 27 w 1410"/>
                  <a:gd name="T51" fmla="*/ 1273 h 1568"/>
                  <a:gd name="T52" fmla="*/ 10 w 1410"/>
                  <a:gd name="T53" fmla="*/ 1255 h 1568"/>
                  <a:gd name="T54" fmla="*/ 0 w 1410"/>
                  <a:gd name="T55" fmla="*/ 1232 h 1568"/>
                  <a:gd name="T56" fmla="*/ 2 w 1410"/>
                  <a:gd name="T57" fmla="*/ 1206 h 1568"/>
                  <a:gd name="T58" fmla="*/ 393 w 1410"/>
                  <a:gd name="T59" fmla="*/ 0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10" h="1568">
                    <a:moveTo>
                      <a:pt x="393" y="0"/>
                    </a:moveTo>
                    <a:lnTo>
                      <a:pt x="442" y="40"/>
                    </a:lnTo>
                    <a:lnTo>
                      <a:pt x="496" y="74"/>
                    </a:lnTo>
                    <a:lnTo>
                      <a:pt x="555" y="99"/>
                    </a:lnTo>
                    <a:lnTo>
                      <a:pt x="618" y="114"/>
                    </a:lnTo>
                    <a:lnTo>
                      <a:pt x="682" y="120"/>
                    </a:lnTo>
                    <a:lnTo>
                      <a:pt x="741" y="116"/>
                    </a:lnTo>
                    <a:lnTo>
                      <a:pt x="799" y="103"/>
                    </a:lnTo>
                    <a:lnTo>
                      <a:pt x="1130" y="3"/>
                    </a:lnTo>
                    <a:lnTo>
                      <a:pt x="1384" y="236"/>
                    </a:lnTo>
                    <a:lnTo>
                      <a:pt x="1397" y="247"/>
                    </a:lnTo>
                    <a:lnTo>
                      <a:pt x="1410" y="259"/>
                    </a:lnTo>
                    <a:lnTo>
                      <a:pt x="1001" y="1528"/>
                    </a:lnTo>
                    <a:lnTo>
                      <a:pt x="989" y="1549"/>
                    </a:lnTo>
                    <a:lnTo>
                      <a:pt x="974" y="1562"/>
                    </a:lnTo>
                    <a:lnTo>
                      <a:pt x="955" y="1568"/>
                    </a:lnTo>
                    <a:lnTo>
                      <a:pt x="934" y="1568"/>
                    </a:lnTo>
                    <a:lnTo>
                      <a:pt x="915" y="1560"/>
                    </a:lnTo>
                    <a:lnTo>
                      <a:pt x="900" y="1547"/>
                    </a:lnTo>
                    <a:lnTo>
                      <a:pt x="600" y="1164"/>
                    </a:lnTo>
                    <a:lnTo>
                      <a:pt x="583" y="1149"/>
                    </a:lnTo>
                    <a:lnTo>
                      <a:pt x="562" y="1141"/>
                    </a:lnTo>
                    <a:lnTo>
                      <a:pt x="539" y="1143"/>
                    </a:lnTo>
                    <a:lnTo>
                      <a:pt x="74" y="1278"/>
                    </a:lnTo>
                    <a:lnTo>
                      <a:pt x="48" y="1280"/>
                    </a:lnTo>
                    <a:lnTo>
                      <a:pt x="27" y="1273"/>
                    </a:lnTo>
                    <a:lnTo>
                      <a:pt x="10" y="1255"/>
                    </a:lnTo>
                    <a:lnTo>
                      <a:pt x="0" y="1232"/>
                    </a:lnTo>
                    <a:lnTo>
                      <a:pt x="2" y="1206"/>
                    </a:lnTo>
                    <a:lnTo>
                      <a:pt x="3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16" name="Freeform 9">
                <a:extLst>
                  <a:ext uri="{FF2B5EF4-FFF2-40B4-BE49-F238E27FC236}">
                    <a16:creationId xmlns:a16="http://schemas.microsoft.com/office/drawing/2014/main" id="{1A27C387-427D-8740-9992-679470CF6415}"/>
                  </a:ext>
                </a:extLst>
              </p:cNvPr>
              <p:cNvSpPr>
                <a:spLocks/>
              </p:cNvSpPr>
              <p:nvPr/>
            </p:nvSpPr>
            <p:spPr bwMode="auto">
              <a:xfrm>
                <a:off x="8869606" y="2739304"/>
                <a:ext cx="1484313" cy="1422400"/>
              </a:xfrm>
              <a:custGeom>
                <a:avLst/>
                <a:gdLst>
                  <a:gd name="T0" fmla="*/ 951 w 1872"/>
                  <a:gd name="T1" fmla="*/ 0 h 1791"/>
                  <a:gd name="T2" fmla="*/ 978 w 1872"/>
                  <a:gd name="T3" fmla="*/ 5 h 1791"/>
                  <a:gd name="T4" fmla="*/ 1003 w 1872"/>
                  <a:gd name="T5" fmla="*/ 19 h 1791"/>
                  <a:gd name="T6" fmla="*/ 1024 w 1872"/>
                  <a:gd name="T7" fmla="*/ 40 h 1791"/>
                  <a:gd name="T8" fmla="*/ 1039 w 1872"/>
                  <a:gd name="T9" fmla="*/ 68 h 1791"/>
                  <a:gd name="T10" fmla="*/ 1239 w 1872"/>
                  <a:gd name="T11" fmla="*/ 560 h 1791"/>
                  <a:gd name="T12" fmla="*/ 1769 w 1872"/>
                  <a:gd name="T13" fmla="*/ 598 h 1791"/>
                  <a:gd name="T14" fmla="*/ 1801 w 1872"/>
                  <a:gd name="T15" fmla="*/ 604 h 1791"/>
                  <a:gd name="T16" fmla="*/ 1826 w 1872"/>
                  <a:gd name="T17" fmla="*/ 617 h 1791"/>
                  <a:gd name="T18" fmla="*/ 1847 w 1872"/>
                  <a:gd name="T19" fmla="*/ 638 h 1791"/>
                  <a:gd name="T20" fmla="*/ 1862 w 1872"/>
                  <a:gd name="T21" fmla="*/ 661 h 1791"/>
                  <a:gd name="T22" fmla="*/ 1870 w 1872"/>
                  <a:gd name="T23" fmla="*/ 687 h 1791"/>
                  <a:gd name="T24" fmla="*/ 1872 w 1872"/>
                  <a:gd name="T25" fmla="*/ 716 h 1791"/>
                  <a:gd name="T26" fmla="*/ 1866 w 1872"/>
                  <a:gd name="T27" fmla="*/ 743 h 1791"/>
                  <a:gd name="T28" fmla="*/ 1853 w 1872"/>
                  <a:gd name="T29" fmla="*/ 769 h 1791"/>
                  <a:gd name="T30" fmla="*/ 1832 w 1872"/>
                  <a:gd name="T31" fmla="*/ 792 h 1791"/>
                  <a:gd name="T32" fmla="*/ 1426 w 1872"/>
                  <a:gd name="T33" fmla="*/ 1135 h 1791"/>
                  <a:gd name="T34" fmla="*/ 1554 w 1872"/>
                  <a:gd name="T35" fmla="*/ 1652 h 1791"/>
                  <a:gd name="T36" fmla="*/ 1557 w 1872"/>
                  <a:gd name="T37" fmla="*/ 1688 h 1791"/>
                  <a:gd name="T38" fmla="*/ 1550 w 1872"/>
                  <a:gd name="T39" fmla="*/ 1720 h 1791"/>
                  <a:gd name="T40" fmla="*/ 1535 w 1872"/>
                  <a:gd name="T41" fmla="*/ 1747 h 1791"/>
                  <a:gd name="T42" fmla="*/ 1512 w 1872"/>
                  <a:gd name="T43" fmla="*/ 1770 h 1791"/>
                  <a:gd name="T44" fmla="*/ 1483 w 1872"/>
                  <a:gd name="T45" fmla="*/ 1783 h 1791"/>
                  <a:gd name="T46" fmla="*/ 1453 w 1872"/>
                  <a:gd name="T47" fmla="*/ 1791 h 1791"/>
                  <a:gd name="T48" fmla="*/ 1420 w 1872"/>
                  <a:gd name="T49" fmla="*/ 1787 h 1791"/>
                  <a:gd name="T50" fmla="*/ 1388 w 1872"/>
                  <a:gd name="T51" fmla="*/ 1774 h 1791"/>
                  <a:gd name="T52" fmla="*/ 936 w 1872"/>
                  <a:gd name="T53" fmla="*/ 1493 h 1791"/>
                  <a:gd name="T54" fmla="*/ 486 w 1872"/>
                  <a:gd name="T55" fmla="*/ 1774 h 1791"/>
                  <a:gd name="T56" fmla="*/ 454 w 1872"/>
                  <a:gd name="T57" fmla="*/ 1787 h 1791"/>
                  <a:gd name="T58" fmla="*/ 420 w 1872"/>
                  <a:gd name="T59" fmla="*/ 1791 h 1791"/>
                  <a:gd name="T60" fmla="*/ 389 w 1872"/>
                  <a:gd name="T61" fmla="*/ 1783 h 1791"/>
                  <a:gd name="T62" fmla="*/ 362 w 1872"/>
                  <a:gd name="T63" fmla="*/ 1770 h 1791"/>
                  <a:gd name="T64" fmla="*/ 340 w 1872"/>
                  <a:gd name="T65" fmla="*/ 1747 h 1791"/>
                  <a:gd name="T66" fmla="*/ 322 w 1872"/>
                  <a:gd name="T67" fmla="*/ 1720 h 1791"/>
                  <a:gd name="T68" fmla="*/ 317 w 1872"/>
                  <a:gd name="T69" fmla="*/ 1688 h 1791"/>
                  <a:gd name="T70" fmla="*/ 319 w 1872"/>
                  <a:gd name="T71" fmla="*/ 1652 h 1791"/>
                  <a:gd name="T72" fmla="*/ 446 w 1872"/>
                  <a:gd name="T73" fmla="*/ 1135 h 1791"/>
                  <a:gd name="T74" fmla="*/ 40 w 1872"/>
                  <a:gd name="T75" fmla="*/ 792 h 1791"/>
                  <a:gd name="T76" fmla="*/ 19 w 1872"/>
                  <a:gd name="T77" fmla="*/ 769 h 1791"/>
                  <a:gd name="T78" fmla="*/ 6 w 1872"/>
                  <a:gd name="T79" fmla="*/ 743 h 1791"/>
                  <a:gd name="T80" fmla="*/ 0 w 1872"/>
                  <a:gd name="T81" fmla="*/ 716 h 1791"/>
                  <a:gd name="T82" fmla="*/ 2 w 1872"/>
                  <a:gd name="T83" fmla="*/ 687 h 1791"/>
                  <a:gd name="T84" fmla="*/ 12 w 1872"/>
                  <a:gd name="T85" fmla="*/ 661 h 1791"/>
                  <a:gd name="T86" fmla="*/ 27 w 1872"/>
                  <a:gd name="T87" fmla="*/ 638 h 1791"/>
                  <a:gd name="T88" fmla="*/ 46 w 1872"/>
                  <a:gd name="T89" fmla="*/ 617 h 1791"/>
                  <a:gd name="T90" fmla="*/ 73 w 1872"/>
                  <a:gd name="T91" fmla="*/ 604 h 1791"/>
                  <a:gd name="T92" fmla="*/ 103 w 1872"/>
                  <a:gd name="T93" fmla="*/ 598 h 1791"/>
                  <a:gd name="T94" fmla="*/ 635 w 1872"/>
                  <a:gd name="T95" fmla="*/ 560 h 1791"/>
                  <a:gd name="T96" fmla="*/ 833 w 1872"/>
                  <a:gd name="T97" fmla="*/ 68 h 1791"/>
                  <a:gd name="T98" fmla="*/ 850 w 1872"/>
                  <a:gd name="T99" fmla="*/ 40 h 1791"/>
                  <a:gd name="T100" fmla="*/ 871 w 1872"/>
                  <a:gd name="T101" fmla="*/ 19 h 1791"/>
                  <a:gd name="T102" fmla="*/ 896 w 1872"/>
                  <a:gd name="T103" fmla="*/ 5 h 1791"/>
                  <a:gd name="T104" fmla="*/ 923 w 1872"/>
                  <a:gd name="T105" fmla="*/ 0 h 1791"/>
                  <a:gd name="T106" fmla="*/ 951 w 1872"/>
                  <a:gd name="T107" fmla="*/ 0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72" h="1791">
                    <a:moveTo>
                      <a:pt x="951" y="0"/>
                    </a:moveTo>
                    <a:lnTo>
                      <a:pt x="978" y="5"/>
                    </a:lnTo>
                    <a:lnTo>
                      <a:pt x="1003" y="19"/>
                    </a:lnTo>
                    <a:lnTo>
                      <a:pt x="1024" y="40"/>
                    </a:lnTo>
                    <a:lnTo>
                      <a:pt x="1039" y="68"/>
                    </a:lnTo>
                    <a:lnTo>
                      <a:pt x="1239" y="560"/>
                    </a:lnTo>
                    <a:lnTo>
                      <a:pt x="1769" y="598"/>
                    </a:lnTo>
                    <a:lnTo>
                      <a:pt x="1801" y="604"/>
                    </a:lnTo>
                    <a:lnTo>
                      <a:pt x="1826" y="617"/>
                    </a:lnTo>
                    <a:lnTo>
                      <a:pt x="1847" y="638"/>
                    </a:lnTo>
                    <a:lnTo>
                      <a:pt x="1862" y="661"/>
                    </a:lnTo>
                    <a:lnTo>
                      <a:pt x="1870" y="687"/>
                    </a:lnTo>
                    <a:lnTo>
                      <a:pt x="1872" y="716"/>
                    </a:lnTo>
                    <a:lnTo>
                      <a:pt x="1866" y="743"/>
                    </a:lnTo>
                    <a:lnTo>
                      <a:pt x="1853" y="769"/>
                    </a:lnTo>
                    <a:lnTo>
                      <a:pt x="1832" y="792"/>
                    </a:lnTo>
                    <a:lnTo>
                      <a:pt x="1426" y="1135"/>
                    </a:lnTo>
                    <a:lnTo>
                      <a:pt x="1554" y="1652"/>
                    </a:lnTo>
                    <a:lnTo>
                      <a:pt x="1557" y="1688"/>
                    </a:lnTo>
                    <a:lnTo>
                      <a:pt x="1550" y="1720"/>
                    </a:lnTo>
                    <a:lnTo>
                      <a:pt x="1535" y="1747"/>
                    </a:lnTo>
                    <a:lnTo>
                      <a:pt x="1512" y="1770"/>
                    </a:lnTo>
                    <a:lnTo>
                      <a:pt x="1483" y="1783"/>
                    </a:lnTo>
                    <a:lnTo>
                      <a:pt x="1453" y="1791"/>
                    </a:lnTo>
                    <a:lnTo>
                      <a:pt x="1420" y="1787"/>
                    </a:lnTo>
                    <a:lnTo>
                      <a:pt x="1388" y="1774"/>
                    </a:lnTo>
                    <a:lnTo>
                      <a:pt x="936" y="1493"/>
                    </a:lnTo>
                    <a:lnTo>
                      <a:pt x="486" y="1774"/>
                    </a:lnTo>
                    <a:lnTo>
                      <a:pt x="454" y="1787"/>
                    </a:lnTo>
                    <a:lnTo>
                      <a:pt x="420" y="1791"/>
                    </a:lnTo>
                    <a:lnTo>
                      <a:pt x="389" y="1783"/>
                    </a:lnTo>
                    <a:lnTo>
                      <a:pt x="362" y="1770"/>
                    </a:lnTo>
                    <a:lnTo>
                      <a:pt x="340" y="1747"/>
                    </a:lnTo>
                    <a:lnTo>
                      <a:pt x="322" y="1720"/>
                    </a:lnTo>
                    <a:lnTo>
                      <a:pt x="317" y="1688"/>
                    </a:lnTo>
                    <a:lnTo>
                      <a:pt x="319" y="1652"/>
                    </a:lnTo>
                    <a:lnTo>
                      <a:pt x="446" y="1135"/>
                    </a:lnTo>
                    <a:lnTo>
                      <a:pt x="40" y="792"/>
                    </a:lnTo>
                    <a:lnTo>
                      <a:pt x="19" y="769"/>
                    </a:lnTo>
                    <a:lnTo>
                      <a:pt x="6" y="743"/>
                    </a:lnTo>
                    <a:lnTo>
                      <a:pt x="0" y="716"/>
                    </a:lnTo>
                    <a:lnTo>
                      <a:pt x="2" y="687"/>
                    </a:lnTo>
                    <a:lnTo>
                      <a:pt x="12" y="661"/>
                    </a:lnTo>
                    <a:lnTo>
                      <a:pt x="27" y="638"/>
                    </a:lnTo>
                    <a:lnTo>
                      <a:pt x="46" y="617"/>
                    </a:lnTo>
                    <a:lnTo>
                      <a:pt x="73" y="604"/>
                    </a:lnTo>
                    <a:lnTo>
                      <a:pt x="103" y="598"/>
                    </a:lnTo>
                    <a:lnTo>
                      <a:pt x="635" y="560"/>
                    </a:lnTo>
                    <a:lnTo>
                      <a:pt x="833" y="68"/>
                    </a:lnTo>
                    <a:lnTo>
                      <a:pt x="850" y="40"/>
                    </a:lnTo>
                    <a:lnTo>
                      <a:pt x="871" y="19"/>
                    </a:lnTo>
                    <a:lnTo>
                      <a:pt x="896" y="5"/>
                    </a:lnTo>
                    <a:lnTo>
                      <a:pt x="923" y="0"/>
                    </a:lnTo>
                    <a:lnTo>
                      <a:pt x="9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grpSp>
      </p:grpSp>
      <p:sp>
        <p:nvSpPr>
          <p:cNvPr id="377" name="Freeform 5">
            <a:extLst>
              <a:ext uri="{FF2B5EF4-FFF2-40B4-BE49-F238E27FC236}">
                <a16:creationId xmlns:a16="http://schemas.microsoft.com/office/drawing/2014/main" id="{728AD0DF-4224-F24F-B18A-E6E5D6598159}"/>
              </a:ext>
            </a:extLst>
          </p:cNvPr>
          <p:cNvSpPr>
            <a:spLocks/>
          </p:cNvSpPr>
          <p:nvPr/>
        </p:nvSpPr>
        <p:spPr bwMode="auto">
          <a:xfrm>
            <a:off x="3060404" y="2513927"/>
            <a:ext cx="6326188" cy="3508375"/>
          </a:xfrm>
          <a:custGeom>
            <a:avLst/>
            <a:gdLst>
              <a:gd name="T0" fmla="*/ 0 w 11955"/>
              <a:gd name="T1" fmla="*/ 2814 h 6631"/>
              <a:gd name="T2" fmla="*/ 0 w 11955"/>
              <a:gd name="T3" fmla="*/ 5362 h 6631"/>
              <a:gd name="T4" fmla="*/ 108 w 11955"/>
              <a:gd name="T5" fmla="*/ 6359 h 6631"/>
              <a:gd name="T6" fmla="*/ 474 w 11955"/>
              <a:gd name="T7" fmla="*/ 5841 h 6631"/>
              <a:gd name="T8" fmla="*/ 903 w 11955"/>
              <a:gd name="T9" fmla="*/ 5385 h 6631"/>
              <a:gd name="T10" fmla="*/ 1388 w 11955"/>
              <a:gd name="T11" fmla="*/ 4989 h 6631"/>
              <a:gd name="T12" fmla="*/ 1921 w 11955"/>
              <a:gd name="T13" fmla="*/ 4652 h 6631"/>
              <a:gd name="T14" fmla="*/ 2494 w 11955"/>
              <a:gd name="T15" fmla="*/ 4371 h 6631"/>
              <a:gd name="T16" fmla="*/ 3101 w 11955"/>
              <a:gd name="T17" fmla="*/ 4146 h 6631"/>
              <a:gd name="T18" fmla="*/ 3734 w 11955"/>
              <a:gd name="T19" fmla="*/ 3972 h 6631"/>
              <a:gd name="T20" fmla="*/ 4386 w 11955"/>
              <a:gd name="T21" fmla="*/ 3847 h 6631"/>
              <a:gd name="T22" fmla="*/ 5051 w 11955"/>
              <a:gd name="T23" fmla="*/ 3770 h 6631"/>
              <a:gd name="T24" fmla="*/ 5720 w 11955"/>
              <a:gd name="T25" fmla="*/ 3741 h 6631"/>
              <a:gd name="T26" fmla="*/ 6357 w 11955"/>
              <a:gd name="T27" fmla="*/ 3752 h 6631"/>
              <a:gd name="T28" fmla="*/ 6999 w 11955"/>
              <a:gd name="T29" fmla="*/ 3805 h 6631"/>
              <a:gd name="T30" fmla="*/ 7658 w 11955"/>
              <a:gd name="T31" fmla="*/ 3900 h 6631"/>
              <a:gd name="T32" fmla="*/ 8319 w 11955"/>
              <a:gd name="T33" fmla="*/ 4041 h 6631"/>
              <a:gd name="T34" fmla="*/ 8970 w 11955"/>
              <a:gd name="T35" fmla="*/ 4233 h 6631"/>
              <a:gd name="T36" fmla="*/ 9598 w 11955"/>
              <a:gd name="T37" fmla="*/ 4478 h 6631"/>
              <a:gd name="T38" fmla="*/ 10191 w 11955"/>
              <a:gd name="T39" fmla="*/ 4780 h 6631"/>
              <a:gd name="T40" fmla="*/ 10735 w 11955"/>
              <a:gd name="T41" fmla="*/ 5143 h 6631"/>
              <a:gd name="T42" fmla="*/ 11220 w 11955"/>
              <a:gd name="T43" fmla="*/ 5570 h 6631"/>
              <a:gd name="T44" fmla="*/ 11631 w 11955"/>
              <a:gd name="T45" fmla="*/ 6064 h 6631"/>
              <a:gd name="T46" fmla="*/ 11955 w 11955"/>
              <a:gd name="T47" fmla="*/ 6631 h 6631"/>
              <a:gd name="T48" fmla="*/ 11841 w 11955"/>
              <a:gd name="T49" fmla="*/ 260 h 6631"/>
              <a:gd name="T50" fmla="*/ 11450 w 11955"/>
              <a:gd name="T51" fmla="*/ 779 h 6631"/>
              <a:gd name="T52" fmla="*/ 10994 w 11955"/>
              <a:gd name="T53" fmla="*/ 1227 h 6631"/>
              <a:gd name="T54" fmla="*/ 10480 w 11955"/>
              <a:gd name="T55" fmla="*/ 1611 h 6631"/>
              <a:gd name="T56" fmla="*/ 9921 w 11955"/>
              <a:gd name="T57" fmla="*/ 1931 h 6631"/>
              <a:gd name="T58" fmla="*/ 9325 w 11955"/>
              <a:gd name="T59" fmla="*/ 2194 h 6631"/>
              <a:gd name="T60" fmla="*/ 8702 w 11955"/>
              <a:gd name="T61" fmla="*/ 2403 h 6631"/>
              <a:gd name="T62" fmla="*/ 8063 w 11955"/>
              <a:gd name="T63" fmla="*/ 2562 h 6631"/>
              <a:gd name="T64" fmla="*/ 7417 w 11955"/>
              <a:gd name="T65" fmla="*/ 2674 h 6631"/>
              <a:gd name="T66" fmla="*/ 6776 w 11955"/>
              <a:gd name="T67" fmla="*/ 2746 h 6631"/>
              <a:gd name="T68" fmla="*/ 6148 w 11955"/>
              <a:gd name="T69" fmla="*/ 2781 h 6631"/>
              <a:gd name="T70" fmla="*/ 5497 w 11955"/>
              <a:gd name="T71" fmla="*/ 2780 h 6631"/>
              <a:gd name="T72" fmla="*/ 4831 w 11955"/>
              <a:gd name="T73" fmla="*/ 2732 h 6631"/>
              <a:gd name="T74" fmla="*/ 4172 w 11955"/>
              <a:gd name="T75" fmla="*/ 2639 h 6631"/>
              <a:gd name="T76" fmla="*/ 3529 w 11955"/>
              <a:gd name="T77" fmla="*/ 2495 h 6631"/>
              <a:gd name="T78" fmla="*/ 2908 w 11955"/>
              <a:gd name="T79" fmla="*/ 2302 h 6631"/>
              <a:gd name="T80" fmla="*/ 2313 w 11955"/>
              <a:gd name="T81" fmla="*/ 2055 h 6631"/>
              <a:gd name="T82" fmla="*/ 1754 w 11955"/>
              <a:gd name="T83" fmla="*/ 1757 h 6631"/>
              <a:gd name="T84" fmla="*/ 1237 w 11955"/>
              <a:gd name="T85" fmla="*/ 1403 h 6631"/>
              <a:gd name="T86" fmla="*/ 768 w 11955"/>
              <a:gd name="T87" fmla="*/ 993 h 6631"/>
              <a:gd name="T88" fmla="*/ 352 w 11955"/>
              <a:gd name="T89" fmla="*/ 526 h 6631"/>
              <a:gd name="T90" fmla="*/ 0 w 11955"/>
              <a:gd name="T91" fmla="*/ 0 h 6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955" h="6631">
                <a:moveTo>
                  <a:pt x="0" y="0"/>
                </a:moveTo>
                <a:lnTo>
                  <a:pt x="0" y="1968"/>
                </a:lnTo>
                <a:lnTo>
                  <a:pt x="0" y="2814"/>
                </a:lnTo>
                <a:lnTo>
                  <a:pt x="0" y="3661"/>
                </a:lnTo>
                <a:lnTo>
                  <a:pt x="0" y="4484"/>
                </a:lnTo>
                <a:lnTo>
                  <a:pt x="0" y="5362"/>
                </a:lnTo>
                <a:lnTo>
                  <a:pt x="0" y="6204"/>
                </a:lnTo>
                <a:lnTo>
                  <a:pt x="0" y="6546"/>
                </a:lnTo>
                <a:lnTo>
                  <a:pt x="108" y="6359"/>
                </a:lnTo>
                <a:lnTo>
                  <a:pt x="222" y="6180"/>
                </a:lnTo>
                <a:lnTo>
                  <a:pt x="345" y="6007"/>
                </a:lnTo>
                <a:lnTo>
                  <a:pt x="474" y="5841"/>
                </a:lnTo>
                <a:lnTo>
                  <a:pt x="611" y="5683"/>
                </a:lnTo>
                <a:lnTo>
                  <a:pt x="754" y="5530"/>
                </a:lnTo>
                <a:lnTo>
                  <a:pt x="903" y="5385"/>
                </a:lnTo>
                <a:lnTo>
                  <a:pt x="1060" y="5247"/>
                </a:lnTo>
                <a:lnTo>
                  <a:pt x="1221" y="5115"/>
                </a:lnTo>
                <a:lnTo>
                  <a:pt x="1388" y="4989"/>
                </a:lnTo>
                <a:lnTo>
                  <a:pt x="1561" y="4871"/>
                </a:lnTo>
                <a:lnTo>
                  <a:pt x="1739" y="4758"/>
                </a:lnTo>
                <a:lnTo>
                  <a:pt x="1921" y="4652"/>
                </a:lnTo>
                <a:lnTo>
                  <a:pt x="2108" y="4553"/>
                </a:lnTo>
                <a:lnTo>
                  <a:pt x="2299" y="4460"/>
                </a:lnTo>
                <a:lnTo>
                  <a:pt x="2494" y="4371"/>
                </a:lnTo>
                <a:lnTo>
                  <a:pt x="2694" y="4291"/>
                </a:lnTo>
                <a:lnTo>
                  <a:pt x="2896" y="4215"/>
                </a:lnTo>
                <a:lnTo>
                  <a:pt x="3101" y="4146"/>
                </a:lnTo>
                <a:lnTo>
                  <a:pt x="3310" y="4082"/>
                </a:lnTo>
                <a:lnTo>
                  <a:pt x="3521" y="4023"/>
                </a:lnTo>
                <a:lnTo>
                  <a:pt x="3734" y="3972"/>
                </a:lnTo>
                <a:lnTo>
                  <a:pt x="3951" y="3924"/>
                </a:lnTo>
                <a:lnTo>
                  <a:pt x="4167" y="3883"/>
                </a:lnTo>
                <a:lnTo>
                  <a:pt x="4386" y="3847"/>
                </a:lnTo>
                <a:lnTo>
                  <a:pt x="4607" y="3816"/>
                </a:lnTo>
                <a:lnTo>
                  <a:pt x="4828" y="3791"/>
                </a:lnTo>
                <a:lnTo>
                  <a:pt x="5051" y="3770"/>
                </a:lnTo>
                <a:lnTo>
                  <a:pt x="5274" y="3755"/>
                </a:lnTo>
                <a:lnTo>
                  <a:pt x="5497" y="3746"/>
                </a:lnTo>
                <a:lnTo>
                  <a:pt x="5720" y="3741"/>
                </a:lnTo>
                <a:lnTo>
                  <a:pt x="5943" y="3740"/>
                </a:lnTo>
                <a:lnTo>
                  <a:pt x="6148" y="3745"/>
                </a:lnTo>
                <a:lnTo>
                  <a:pt x="6357" y="3752"/>
                </a:lnTo>
                <a:lnTo>
                  <a:pt x="6568" y="3765"/>
                </a:lnTo>
                <a:lnTo>
                  <a:pt x="6782" y="3783"/>
                </a:lnTo>
                <a:lnTo>
                  <a:pt x="6999" y="3805"/>
                </a:lnTo>
                <a:lnTo>
                  <a:pt x="7218" y="3831"/>
                </a:lnTo>
                <a:lnTo>
                  <a:pt x="7437" y="3863"/>
                </a:lnTo>
                <a:lnTo>
                  <a:pt x="7658" y="3900"/>
                </a:lnTo>
                <a:lnTo>
                  <a:pt x="7878" y="3941"/>
                </a:lnTo>
                <a:lnTo>
                  <a:pt x="8098" y="3988"/>
                </a:lnTo>
                <a:lnTo>
                  <a:pt x="8319" y="4041"/>
                </a:lnTo>
                <a:lnTo>
                  <a:pt x="8538" y="4098"/>
                </a:lnTo>
                <a:lnTo>
                  <a:pt x="8754" y="4162"/>
                </a:lnTo>
                <a:lnTo>
                  <a:pt x="8970" y="4233"/>
                </a:lnTo>
                <a:lnTo>
                  <a:pt x="9182" y="4307"/>
                </a:lnTo>
                <a:lnTo>
                  <a:pt x="9391" y="4389"/>
                </a:lnTo>
                <a:lnTo>
                  <a:pt x="9598" y="4478"/>
                </a:lnTo>
                <a:lnTo>
                  <a:pt x="9800" y="4571"/>
                </a:lnTo>
                <a:lnTo>
                  <a:pt x="9997" y="4673"/>
                </a:lnTo>
                <a:lnTo>
                  <a:pt x="10191" y="4780"/>
                </a:lnTo>
                <a:lnTo>
                  <a:pt x="10378" y="4894"/>
                </a:lnTo>
                <a:lnTo>
                  <a:pt x="10560" y="5015"/>
                </a:lnTo>
                <a:lnTo>
                  <a:pt x="10735" y="5143"/>
                </a:lnTo>
                <a:lnTo>
                  <a:pt x="10905" y="5278"/>
                </a:lnTo>
                <a:lnTo>
                  <a:pt x="11066" y="5420"/>
                </a:lnTo>
                <a:lnTo>
                  <a:pt x="11220" y="5570"/>
                </a:lnTo>
                <a:lnTo>
                  <a:pt x="11366" y="5727"/>
                </a:lnTo>
                <a:lnTo>
                  <a:pt x="11503" y="5893"/>
                </a:lnTo>
                <a:lnTo>
                  <a:pt x="11631" y="6064"/>
                </a:lnTo>
                <a:lnTo>
                  <a:pt x="11749" y="6245"/>
                </a:lnTo>
                <a:lnTo>
                  <a:pt x="11858" y="6434"/>
                </a:lnTo>
                <a:lnTo>
                  <a:pt x="11955" y="6631"/>
                </a:lnTo>
                <a:lnTo>
                  <a:pt x="11955" y="1417"/>
                </a:lnTo>
                <a:lnTo>
                  <a:pt x="11955" y="71"/>
                </a:lnTo>
                <a:lnTo>
                  <a:pt x="11841" y="260"/>
                </a:lnTo>
                <a:lnTo>
                  <a:pt x="11720" y="442"/>
                </a:lnTo>
                <a:lnTo>
                  <a:pt x="11589" y="614"/>
                </a:lnTo>
                <a:lnTo>
                  <a:pt x="11450" y="779"/>
                </a:lnTo>
                <a:lnTo>
                  <a:pt x="11306" y="937"/>
                </a:lnTo>
                <a:lnTo>
                  <a:pt x="11153" y="1085"/>
                </a:lnTo>
                <a:lnTo>
                  <a:pt x="10994" y="1227"/>
                </a:lnTo>
                <a:lnTo>
                  <a:pt x="10829" y="1362"/>
                </a:lnTo>
                <a:lnTo>
                  <a:pt x="10657" y="1490"/>
                </a:lnTo>
                <a:lnTo>
                  <a:pt x="10480" y="1611"/>
                </a:lnTo>
                <a:lnTo>
                  <a:pt x="10299" y="1723"/>
                </a:lnTo>
                <a:lnTo>
                  <a:pt x="10111" y="1831"/>
                </a:lnTo>
                <a:lnTo>
                  <a:pt x="9921" y="1931"/>
                </a:lnTo>
                <a:lnTo>
                  <a:pt x="9726" y="2025"/>
                </a:lnTo>
                <a:lnTo>
                  <a:pt x="9526" y="2112"/>
                </a:lnTo>
                <a:lnTo>
                  <a:pt x="9325" y="2194"/>
                </a:lnTo>
                <a:lnTo>
                  <a:pt x="9120" y="2269"/>
                </a:lnTo>
                <a:lnTo>
                  <a:pt x="8911" y="2339"/>
                </a:lnTo>
                <a:lnTo>
                  <a:pt x="8702" y="2403"/>
                </a:lnTo>
                <a:lnTo>
                  <a:pt x="8489" y="2460"/>
                </a:lnTo>
                <a:lnTo>
                  <a:pt x="8277" y="2514"/>
                </a:lnTo>
                <a:lnTo>
                  <a:pt x="8063" y="2562"/>
                </a:lnTo>
                <a:lnTo>
                  <a:pt x="7847" y="2604"/>
                </a:lnTo>
                <a:lnTo>
                  <a:pt x="7632" y="2642"/>
                </a:lnTo>
                <a:lnTo>
                  <a:pt x="7417" y="2674"/>
                </a:lnTo>
                <a:lnTo>
                  <a:pt x="7203" y="2703"/>
                </a:lnTo>
                <a:lnTo>
                  <a:pt x="6989" y="2727"/>
                </a:lnTo>
                <a:lnTo>
                  <a:pt x="6776" y="2746"/>
                </a:lnTo>
                <a:lnTo>
                  <a:pt x="6565" y="2762"/>
                </a:lnTo>
                <a:lnTo>
                  <a:pt x="6354" y="2773"/>
                </a:lnTo>
                <a:lnTo>
                  <a:pt x="6148" y="2781"/>
                </a:lnTo>
                <a:lnTo>
                  <a:pt x="5943" y="2785"/>
                </a:lnTo>
                <a:lnTo>
                  <a:pt x="5720" y="2785"/>
                </a:lnTo>
                <a:lnTo>
                  <a:pt x="5497" y="2780"/>
                </a:lnTo>
                <a:lnTo>
                  <a:pt x="5274" y="2769"/>
                </a:lnTo>
                <a:lnTo>
                  <a:pt x="5053" y="2753"/>
                </a:lnTo>
                <a:lnTo>
                  <a:pt x="4831" y="2732"/>
                </a:lnTo>
                <a:lnTo>
                  <a:pt x="4610" y="2707"/>
                </a:lnTo>
                <a:lnTo>
                  <a:pt x="4391" y="2674"/>
                </a:lnTo>
                <a:lnTo>
                  <a:pt x="4172" y="2639"/>
                </a:lnTo>
                <a:lnTo>
                  <a:pt x="3956" y="2596"/>
                </a:lnTo>
                <a:lnTo>
                  <a:pt x="3742" y="2548"/>
                </a:lnTo>
                <a:lnTo>
                  <a:pt x="3529" y="2495"/>
                </a:lnTo>
                <a:lnTo>
                  <a:pt x="3319" y="2436"/>
                </a:lnTo>
                <a:lnTo>
                  <a:pt x="3111" y="2371"/>
                </a:lnTo>
                <a:lnTo>
                  <a:pt x="2908" y="2302"/>
                </a:lnTo>
                <a:lnTo>
                  <a:pt x="2705" y="2225"/>
                </a:lnTo>
                <a:lnTo>
                  <a:pt x="2508" y="2143"/>
                </a:lnTo>
                <a:lnTo>
                  <a:pt x="2313" y="2055"/>
                </a:lnTo>
                <a:lnTo>
                  <a:pt x="2123" y="1962"/>
                </a:lnTo>
                <a:lnTo>
                  <a:pt x="1936" y="1862"/>
                </a:lnTo>
                <a:lnTo>
                  <a:pt x="1754" y="1757"/>
                </a:lnTo>
                <a:lnTo>
                  <a:pt x="1577" y="1645"/>
                </a:lnTo>
                <a:lnTo>
                  <a:pt x="1404" y="1527"/>
                </a:lnTo>
                <a:lnTo>
                  <a:pt x="1237" y="1403"/>
                </a:lnTo>
                <a:lnTo>
                  <a:pt x="1075" y="1272"/>
                </a:lnTo>
                <a:lnTo>
                  <a:pt x="919" y="1136"/>
                </a:lnTo>
                <a:lnTo>
                  <a:pt x="768" y="993"/>
                </a:lnTo>
                <a:lnTo>
                  <a:pt x="623" y="844"/>
                </a:lnTo>
                <a:lnTo>
                  <a:pt x="484" y="688"/>
                </a:lnTo>
                <a:lnTo>
                  <a:pt x="352" y="526"/>
                </a:lnTo>
                <a:lnTo>
                  <a:pt x="228" y="357"/>
                </a:lnTo>
                <a:lnTo>
                  <a:pt x="110" y="182"/>
                </a:lnTo>
                <a:lnTo>
                  <a:pt x="0" y="0"/>
                </a:lnTo>
                <a:close/>
              </a:path>
            </a:pathLst>
          </a:custGeom>
          <a:solidFill>
            <a:schemeClr val="accent2"/>
          </a:solidFill>
          <a:ln w="25400">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378" name="Freeform 26">
            <a:extLst>
              <a:ext uri="{FF2B5EF4-FFF2-40B4-BE49-F238E27FC236}">
                <a16:creationId xmlns:a16="http://schemas.microsoft.com/office/drawing/2014/main" id="{A4377326-10AB-284A-9C34-88318E8DF580}"/>
              </a:ext>
            </a:extLst>
          </p:cNvPr>
          <p:cNvSpPr>
            <a:spLocks/>
          </p:cNvSpPr>
          <p:nvPr/>
        </p:nvSpPr>
        <p:spPr bwMode="auto">
          <a:xfrm>
            <a:off x="3060404" y="3320377"/>
            <a:ext cx="1322388" cy="1911350"/>
          </a:xfrm>
          <a:custGeom>
            <a:avLst/>
            <a:gdLst>
              <a:gd name="T0" fmla="*/ 0 w 2498"/>
              <a:gd name="T1" fmla="*/ 3613 h 3613"/>
              <a:gd name="T2" fmla="*/ 68 w 2498"/>
              <a:gd name="T3" fmla="*/ 3516 h 3613"/>
              <a:gd name="T4" fmla="*/ 137 w 2498"/>
              <a:gd name="T5" fmla="*/ 3423 h 3613"/>
              <a:gd name="T6" fmla="*/ 210 w 2498"/>
              <a:gd name="T7" fmla="*/ 3333 h 3613"/>
              <a:gd name="T8" fmla="*/ 286 w 2498"/>
              <a:gd name="T9" fmla="*/ 3247 h 3613"/>
              <a:gd name="T10" fmla="*/ 365 w 2498"/>
              <a:gd name="T11" fmla="*/ 3164 h 3613"/>
              <a:gd name="T12" fmla="*/ 449 w 2498"/>
              <a:gd name="T13" fmla="*/ 3085 h 3613"/>
              <a:gd name="T14" fmla="*/ 534 w 2498"/>
              <a:gd name="T15" fmla="*/ 3008 h 3613"/>
              <a:gd name="T16" fmla="*/ 624 w 2498"/>
              <a:gd name="T17" fmla="*/ 2933 h 3613"/>
              <a:gd name="T18" fmla="*/ 719 w 2498"/>
              <a:gd name="T19" fmla="*/ 2863 h 3613"/>
              <a:gd name="T20" fmla="*/ 819 w 2498"/>
              <a:gd name="T21" fmla="*/ 2794 h 3613"/>
              <a:gd name="T22" fmla="*/ 923 w 2498"/>
              <a:gd name="T23" fmla="*/ 2728 h 3613"/>
              <a:gd name="T24" fmla="*/ 1032 w 2498"/>
              <a:gd name="T25" fmla="*/ 2665 h 3613"/>
              <a:gd name="T26" fmla="*/ 1147 w 2498"/>
              <a:gd name="T27" fmla="*/ 2605 h 3613"/>
              <a:gd name="T28" fmla="*/ 1267 w 2498"/>
              <a:gd name="T29" fmla="*/ 2547 h 3613"/>
              <a:gd name="T30" fmla="*/ 1393 w 2498"/>
              <a:gd name="T31" fmla="*/ 2492 h 3613"/>
              <a:gd name="T32" fmla="*/ 1526 w 2498"/>
              <a:gd name="T33" fmla="*/ 2439 h 3613"/>
              <a:gd name="T34" fmla="*/ 2498 w 2498"/>
              <a:gd name="T35" fmla="*/ 1785 h 3613"/>
              <a:gd name="T36" fmla="*/ 1526 w 2498"/>
              <a:gd name="T37" fmla="*/ 1233 h 3613"/>
              <a:gd name="T38" fmla="*/ 1403 w 2498"/>
              <a:gd name="T39" fmla="*/ 1176 h 3613"/>
              <a:gd name="T40" fmla="*/ 1281 w 2498"/>
              <a:gd name="T41" fmla="*/ 1117 h 3613"/>
              <a:gd name="T42" fmla="*/ 1165 w 2498"/>
              <a:gd name="T43" fmla="*/ 1057 h 3613"/>
              <a:gd name="T44" fmla="*/ 1051 w 2498"/>
              <a:gd name="T45" fmla="*/ 993 h 3613"/>
              <a:gd name="T46" fmla="*/ 941 w 2498"/>
              <a:gd name="T47" fmla="*/ 926 h 3613"/>
              <a:gd name="T48" fmla="*/ 833 w 2498"/>
              <a:gd name="T49" fmla="*/ 858 h 3613"/>
              <a:gd name="T50" fmla="*/ 730 w 2498"/>
              <a:gd name="T51" fmla="*/ 786 h 3613"/>
              <a:gd name="T52" fmla="*/ 631 w 2498"/>
              <a:gd name="T53" fmla="*/ 712 h 3613"/>
              <a:gd name="T54" fmla="*/ 536 w 2498"/>
              <a:gd name="T55" fmla="*/ 635 h 3613"/>
              <a:gd name="T56" fmla="*/ 445 w 2498"/>
              <a:gd name="T57" fmla="*/ 555 h 3613"/>
              <a:gd name="T58" fmla="*/ 359 w 2498"/>
              <a:gd name="T59" fmla="*/ 470 h 3613"/>
              <a:gd name="T60" fmla="*/ 277 w 2498"/>
              <a:gd name="T61" fmla="*/ 383 h 3613"/>
              <a:gd name="T62" fmla="*/ 200 w 2498"/>
              <a:gd name="T63" fmla="*/ 293 h 3613"/>
              <a:gd name="T64" fmla="*/ 128 w 2498"/>
              <a:gd name="T65" fmla="*/ 198 h 3613"/>
              <a:gd name="T66" fmla="*/ 62 w 2498"/>
              <a:gd name="T67" fmla="*/ 101 h 3613"/>
              <a:gd name="T68" fmla="*/ 0 w 2498"/>
              <a:gd name="T69" fmla="*/ 0 h 3613"/>
              <a:gd name="T70" fmla="*/ 0 w 2498"/>
              <a:gd name="T71" fmla="*/ 1290 h 3613"/>
              <a:gd name="T72" fmla="*/ 0 w 2498"/>
              <a:gd name="T73" fmla="*/ 2960 h 3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98" h="3613">
                <a:moveTo>
                  <a:pt x="0" y="2960"/>
                </a:moveTo>
                <a:lnTo>
                  <a:pt x="0" y="3613"/>
                </a:lnTo>
                <a:lnTo>
                  <a:pt x="33" y="3564"/>
                </a:lnTo>
                <a:lnTo>
                  <a:pt x="68" y="3516"/>
                </a:lnTo>
                <a:lnTo>
                  <a:pt x="103" y="3469"/>
                </a:lnTo>
                <a:lnTo>
                  <a:pt x="137" y="3423"/>
                </a:lnTo>
                <a:lnTo>
                  <a:pt x="174" y="3378"/>
                </a:lnTo>
                <a:lnTo>
                  <a:pt x="210" y="3333"/>
                </a:lnTo>
                <a:lnTo>
                  <a:pt x="249" y="3290"/>
                </a:lnTo>
                <a:lnTo>
                  <a:pt x="286" y="3247"/>
                </a:lnTo>
                <a:lnTo>
                  <a:pt x="326" y="3205"/>
                </a:lnTo>
                <a:lnTo>
                  <a:pt x="365" y="3164"/>
                </a:lnTo>
                <a:lnTo>
                  <a:pt x="406" y="3124"/>
                </a:lnTo>
                <a:lnTo>
                  <a:pt x="449" y="3085"/>
                </a:lnTo>
                <a:lnTo>
                  <a:pt x="491" y="3045"/>
                </a:lnTo>
                <a:lnTo>
                  <a:pt x="534" y="3008"/>
                </a:lnTo>
                <a:lnTo>
                  <a:pt x="579" y="2970"/>
                </a:lnTo>
                <a:lnTo>
                  <a:pt x="624" y="2933"/>
                </a:lnTo>
                <a:lnTo>
                  <a:pt x="672" y="2897"/>
                </a:lnTo>
                <a:lnTo>
                  <a:pt x="719" y="2863"/>
                </a:lnTo>
                <a:lnTo>
                  <a:pt x="769" y="2828"/>
                </a:lnTo>
                <a:lnTo>
                  <a:pt x="819" y="2794"/>
                </a:lnTo>
                <a:lnTo>
                  <a:pt x="870" y="2760"/>
                </a:lnTo>
                <a:lnTo>
                  <a:pt x="923" y="2728"/>
                </a:lnTo>
                <a:lnTo>
                  <a:pt x="977" y="2696"/>
                </a:lnTo>
                <a:lnTo>
                  <a:pt x="1032" y="2665"/>
                </a:lnTo>
                <a:lnTo>
                  <a:pt x="1089" y="2635"/>
                </a:lnTo>
                <a:lnTo>
                  <a:pt x="1147" y="2605"/>
                </a:lnTo>
                <a:lnTo>
                  <a:pt x="1206" y="2576"/>
                </a:lnTo>
                <a:lnTo>
                  <a:pt x="1267" y="2547"/>
                </a:lnTo>
                <a:lnTo>
                  <a:pt x="1330" y="2519"/>
                </a:lnTo>
                <a:lnTo>
                  <a:pt x="1393" y="2492"/>
                </a:lnTo>
                <a:lnTo>
                  <a:pt x="1460" y="2465"/>
                </a:lnTo>
                <a:lnTo>
                  <a:pt x="1526" y="2439"/>
                </a:lnTo>
                <a:lnTo>
                  <a:pt x="1526" y="2901"/>
                </a:lnTo>
                <a:lnTo>
                  <a:pt x="2498" y="1785"/>
                </a:lnTo>
                <a:lnTo>
                  <a:pt x="1526" y="642"/>
                </a:lnTo>
                <a:lnTo>
                  <a:pt x="1526" y="1233"/>
                </a:lnTo>
                <a:lnTo>
                  <a:pt x="1463" y="1206"/>
                </a:lnTo>
                <a:lnTo>
                  <a:pt x="1403" y="1176"/>
                </a:lnTo>
                <a:lnTo>
                  <a:pt x="1342" y="1147"/>
                </a:lnTo>
                <a:lnTo>
                  <a:pt x="1281" y="1117"/>
                </a:lnTo>
                <a:lnTo>
                  <a:pt x="1223" y="1088"/>
                </a:lnTo>
                <a:lnTo>
                  <a:pt x="1165" y="1057"/>
                </a:lnTo>
                <a:lnTo>
                  <a:pt x="1107" y="1025"/>
                </a:lnTo>
                <a:lnTo>
                  <a:pt x="1051" y="993"/>
                </a:lnTo>
                <a:lnTo>
                  <a:pt x="994" y="960"/>
                </a:lnTo>
                <a:lnTo>
                  <a:pt x="941" y="926"/>
                </a:lnTo>
                <a:lnTo>
                  <a:pt x="887" y="893"/>
                </a:lnTo>
                <a:lnTo>
                  <a:pt x="833" y="858"/>
                </a:lnTo>
                <a:lnTo>
                  <a:pt x="782" y="822"/>
                </a:lnTo>
                <a:lnTo>
                  <a:pt x="730" y="786"/>
                </a:lnTo>
                <a:lnTo>
                  <a:pt x="681" y="749"/>
                </a:lnTo>
                <a:lnTo>
                  <a:pt x="631" y="712"/>
                </a:lnTo>
                <a:lnTo>
                  <a:pt x="583" y="674"/>
                </a:lnTo>
                <a:lnTo>
                  <a:pt x="536" y="635"/>
                </a:lnTo>
                <a:lnTo>
                  <a:pt x="490" y="594"/>
                </a:lnTo>
                <a:lnTo>
                  <a:pt x="445" y="555"/>
                </a:lnTo>
                <a:lnTo>
                  <a:pt x="401" y="512"/>
                </a:lnTo>
                <a:lnTo>
                  <a:pt x="359" y="470"/>
                </a:lnTo>
                <a:lnTo>
                  <a:pt x="318" y="428"/>
                </a:lnTo>
                <a:lnTo>
                  <a:pt x="277" y="383"/>
                </a:lnTo>
                <a:lnTo>
                  <a:pt x="238" y="338"/>
                </a:lnTo>
                <a:lnTo>
                  <a:pt x="200" y="293"/>
                </a:lnTo>
                <a:lnTo>
                  <a:pt x="164" y="246"/>
                </a:lnTo>
                <a:lnTo>
                  <a:pt x="128" y="198"/>
                </a:lnTo>
                <a:lnTo>
                  <a:pt x="95" y="151"/>
                </a:lnTo>
                <a:lnTo>
                  <a:pt x="62" y="101"/>
                </a:lnTo>
                <a:lnTo>
                  <a:pt x="30" y="51"/>
                </a:lnTo>
                <a:lnTo>
                  <a:pt x="0" y="0"/>
                </a:lnTo>
                <a:lnTo>
                  <a:pt x="0" y="444"/>
                </a:lnTo>
                <a:lnTo>
                  <a:pt x="0" y="1290"/>
                </a:lnTo>
                <a:lnTo>
                  <a:pt x="0" y="2137"/>
                </a:lnTo>
                <a:lnTo>
                  <a:pt x="0" y="2960"/>
                </a:lnTo>
                <a:close/>
              </a:path>
            </a:pathLst>
          </a:custGeom>
          <a:solidFill>
            <a:schemeClr val="accent4">
              <a:alpha val="78000"/>
            </a:schemeClr>
          </a:solidFill>
          <a:ln>
            <a:noFill/>
          </a:ln>
        </p:spPr>
        <p:txBody>
          <a:bodyPr vert="horz" wrap="square" lIns="91440" tIns="45720" rIns="91440" bIns="45720" numCol="1" anchor="t" anchorCtr="0" compatLnSpc="1">
            <a:prstTxWarp prst="textNoShape">
              <a:avLst/>
            </a:prstTxWarp>
          </a:bodyPr>
          <a:lstStyle/>
          <a:p>
            <a:pPr algn="ctr"/>
            <a:endParaRPr lang="en-US" dirty="0"/>
          </a:p>
        </p:txBody>
      </p:sp>
      <p:grpSp>
        <p:nvGrpSpPr>
          <p:cNvPr id="379" name="Group 378">
            <a:extLst>
              <a:ext uri="{FF2B5EF4-FFF2-40B4-BE49-F238E27FC236}">
                <a16:creationId xmlns:a16="http://schemas.microsoft.com/office/drawing/2014/main" id="{DA7DE5F1-6819-474D-A295-F045D7C245F9}"/>
              </a:ext>
            </a:extLst>
          </p:cNvPr>
          <p:cNvGrpSpPr/>
          <p:nvPr/>
        </p:nvGrpSpPr>
        <p:grpSpPr>
          <a:xfrm>
            <a:off x="801391" y="2402802"/>
            <a:ext cx="2000250" cy="234950"/>
            <a:chOff x="671513" y="1701801"/>
            <a:chExt cx="2000250" cy="234950"/>
          </a:xfrm>
          <a:gradFill>
            <a:gsLst>
              <a:gs pos="0">
                <a:schemeClr val="accent1">
                  <a:lumMod val="75000"/>
                </a:schemeClr>
              </a:gs>
              <a:gs pos="100000">
                <a:schemeClr val="accent2"/>
              </a:gs>
            </a:gsLst>
            <a:lin ang="5400000" scaled="1"/>
          </a:gradFill>
        </p:grpSpPr>
        <p:sp>
          <p:nvSpPr>
            <p:cNvPr id="380" name="Freeform 6">
              <a:extLst>
                <a:ext uri="{FF2B5EF4-FFF2-40B4-BE49-F238E27FC236}">
                  <a16:creationId xmlns:a16="http://schemas.microsoft.com/office/drawing/2014/main" id="{C3A1D121-E058-2440-B65C-3B8340D9D5BA}"/>
                </a:ext>
              </a:extLst>
            </p:cNvPr>
            <p:cNvSpPr>
              <a:spLocks/>
            </p:cNvSpPr>
            <p:nvPr/>
          </p:nvSpPr>
          <p:spPr bwMode="auto">
            <a:xfrm>
              <a:off x="671513" y="1701801"/>
              <a:ext cx="254000" cy="169863"/>
            </a:xfrm>
            <a:custGeom>
              <a:avLst/>
              <a:gdLst>
                <a:gd name="T0" fmla="*/ 115 w 479"/>
                <a:gd name="T1" fmla="*/ 97 h 319"/>
                <a:gd name="T2" fmla="*/ 234 w 479"/>
                <a:gd name="T3" fmla="*/ 97 h 319"/>
                <a:gd name="T4" fmla="*/ 234 w 479"/>
                <a:gd name="T5" fmla="*/ 0 h 319"/>
                <a:gd name="T6" fmla="*/ 361 w 479"/>
                <a:gd name="T7" fmla="*/ 0 h 319"/>
                <a:gd name="T8" fmla="*/ 361 w 479"/>
                <a:gd name="T9" fmla="*/ 97 h 319"/>
                <a:gd name="T10" fmla="*/ 479 w 479"/>
                <a:gd name="T11" fmla="*/ 97 h 319"/>
                <a:gd name="T12" fmla="*/ 477 w 479"/>
                <a:gd name="T13" fmla="*/ 319 h 319"/>
                <a:gd name="T14" fmla="*/ 0 w 479"/>
                <a:gd name="T15" fmla="*/ 319 h 319"/>
                <a:gd name="T16" fmla="*/ 0 w 479"/>
                <a:gd name="T17" fmla="*/ 224 h 319"/>
                <a:gd name="T18" fmla="*/ 115 w 479"/>
                <a:gd name="T19" fmla="*/ 224 h 319"/>
                <a:gd name="T20" fmla="*/ 115 w 479"/>
                <a:gd name="T21" fmla="*/ 97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9" h="319">
                  <a:moveTo>
                    <a:pt x="115" y="97"/>
                  </a:moveTo>
                  <a:lnTo>
                    <a:pt x="234" y="97"/>
                  </a:lnTo>
                  <a:lnTo>
                    <a:pt x="234" y="0"/>
                  </a:lnTo>
                  <a:lnTo>
                    <a:pt x="361" y="0"/>
                  </a:lnTo>
                  <a:lnTo>
                    <a:pt x="361" y="97"/>
                  </a:lnTo>
                  <a:lnTo>
                    <a:pt x="479" y="97"/>
                  </a:lnTo>
                  <a:lnTo>
                    <a:pt x="477" y="319"/>
                  </a:lnTo>
                  <a:lnTo>
                    <a:pt x="0" y="319"/>
                  </a:lnTo>
                  <a:lnTo>
                    <a:pt x="0" y="224"/>
                  </a:lnTo>
                  <a:lnTo>
                    <a:pt x="115" y="224"/>
                  </a:lnTo>
                  <a:lnTo>
                    <a:pt x="115"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81" name="Freeform 7">
              <a:extLst>
                <a:ext uri="{FF2B5EF4-FFF2-40B4-BE49-F238E27FC236}">
                  <a16:creationId xmlns:a16="http://schemas.microsoft.com/office/drawing/2014/main" id="{DDF3F6EA-0990-F448-86A2-8C2004F9C0BD}"/>
                </a:ext>
              </a:extLst>
            </p:cNvPr>
            <p:cNvSpPr>
              <a:spLocks/>
            </p:cNvSpPr>
            <p:nvPr/>
          </p:nvSpPr>
          <p:spPr bwMode="auto">
            <a:xfrm>
              <a:off x="990601" y="1755776"/>
              <a:ext cx="125413" cy="115888"/>
            </a:xfrm>
            <a:custGeom>
              <a:avLst/>
              <a:gdLst>
                <a:gd name="T0" fmla="*/ 107 w 238"/>
                <a:gd name="T1" fmla="*/ 0 h 217"/>
                <a:gd name="T2" fmla="*/ 233 w 238"/>
                <a:gd name="T3" fmla="*/ 0 h 217"/>
                <a:gd name="T4" fmla="*/ 238 w 238"/>
                <a:gd name="T5" fmla="*/ 217 h 217"/>
                <a:gd name="T6" fmla="*/ 0 w 238"/>
                <a:gd name="T7" fmla="*/ 217 h 217"/>
                <a:gd name="T8" fmla="*/ 0 w 238"/>
                <a:gd name="T9" fmla="*/ 122 h 217"/>
                <a:gd name="T10" fmla="*/ 107 w 238"/>
                <a:gd name="T11" fmla="*/ 122 h 217"/>
                <a:gd name="T12" fmla="*/ 107 w 238"/>
                <a:gd name="T13" fmla="*/ 0 h 217"/>
              </a:gdLst>
              <a:ahLst/>
              <a:cxnLst>
                <a:cxn ang="0">
                  <a:pos x="T0" y="T1"/>
                </a:cxn>
                <a:cxn ang="0">
                  <a:pos x="T2" y="T3"/>
                </a:cxn>
                <a:cxn ang="0">
                  <a:pos x="T4" y="T5"/>
                </a:cxn>
                <a:cxn ang="0">
                  <a:pos x="T6" y="T7"/>
                </a:cxn>
                <a:cxn ang="0">
                  <a:pos x="T8" y="T9"/>
                </a:cxn>
                <a:cxn ang="0">
                  <a:pos x="T10" y="T11"/>
                </a:cxn>
                <a:cxn ang="0">
                  <a:pos x="T12" y="T13"/>
                </a:cxn>
              </a:cxnLst>
              <a:rect l="0" t="0" r="r" b="b"/>
              <a:pathLst>
                <a:path w="238" h="217">
                  <a:moveTo>
                    <a:pt x="107" y="0"/>
                  </a:moveTo>
                  <a:lnTo>
                    <a:pt x="233" y="0"/>
                  </a:lnTo>
                  <a:lnTo>
                    <a:pt x="238" y="217"/>
                  </a:lnTo>
                  <a:lnTo>
                    <a:pt x="0" y="217"/>
                  </a:lnTo>
                  <a:lnTo>
                    <a:pt x="0" y="122"/>
                  </a:lnTo>
                  <a:lnTo>
                    <a:pt x="107" y="122"/>
                  </a:lnTo>
                  <a:lnTo>
                    <a:pt x="1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82" name="Freeform 8">
              <a:extLst>
                <a:ext uri="{FF2B5EF4-FFF2-40B4-BE49-F238E27FC236}">
                  <a16:creationId xmlns:a16="http://schemas.microsoft.com/office/drawing/2014/main" id="{F0116AC6-41E1-BB44-A23C-0BE44F9C6B84}"/>
                </a:ext>
              </a:extLst>
            </p:cNvPr>
            <p:cNvSpPr>
              <a:spLocks/>
            </p:cNvSpPr>
            <p:nvPr/>
          </p:nvSpPr>
          <p:spPr bwMode="auto">
            <a:xfrm>
              <a:off x="1419226" y="1755776"/>
              <a:ext cx="185738" cy="115888"/>
            </a:xfrm>
            <a:custGeom>
              <a:avLst/>
              <a:gdLst>
                <a:gd name="T0" fmla="*/ 110 w 351"/>
                <a:gd name="T1" fmla="*/ 0 h 217"/>
                <a:gd name="T2" fmla="*/ 237 w 351"/>
                <a:gd name="T3" fmla="*/ 0 h 217"/>
                <a:gd name="T4" fmla="*/ 237 w 351"/>
                <a:gd name="T5" fmla="*/ 122 h 217"/>
                <a:gd name="T6" fmla="*/ 351 w 351"/>
                <a:gd name="T7" fmla="*/ 122 h 217"/>
                <a:gd name="T8" fmla="*/ 351 w 351"/>
                <a:gd name="T9" fmla="*/ 217 h 217"/>
                <a:gd name="T10" fmla="*/ 0 w 351"/>
                <a:gd name="T11" fmla="*/ 217 h 217"/>
                <a:gd name="T12" fmla="*/ 0 w 351"/>
                <a:gd name="T13" fmla="*/ 122 h 217"/>
                <a:gd name="T14" fmla="*/ 110 w 351"/>
                <a:gd name="T15" fmla="*/ 122 h 217"/>
                <a:gd name="T16" fmla="*/ 110 w 351"/>
                <a:gd name="T1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1" h="217">
                  <a:moveTo>
                    <a:pt x="110" y="0"/>
                  </a:moveTo>
                  <a:lnTo>
                    <a:pt x="237" y="0"/>
                  </a:lnTo>
                  <a:lnTo>
                    <a:pt x="237" y="122"/>
                  </a:lnTo>
                  <a:lnTo>
                    <a:pt x="351" y="122"/>
                  </a:lnTo>
                  <a:lnTo>
                    <a:pt x="351" y="217"/>
                  </a:lnTo>
                  <a:lnTo>
                    <a:pt x="0" y="217"/>
                  </a:lnTo>
                  <a:lnTo>
                    <a:pt x="0" y="122"/>
                  </a:lnTo>
                  <a:lnTo>
                    <a:pt x="110" y="122"/>
                  </a:lnTo>
                  <a:lnTo>
                    <a:pt x="1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83" name="Freeform 9">
              <a:extLst>
                <a:ext uri="{FF2B5EF4-FFF2-40B4-BE49-F238E27FC236}">
                  <a16:creationId xmlns:a16="http://schemas.microsoft.com/office/drawing/2014/main" id="{24D95339-F2BF-3F45-B7EB-A96A79464C82}"/>
                </a:ext>
              </a:extLst>
            </p:cNvPr>
            <p:cNvSpPr>
              <a:spLocks/>
            </p:cNvSpPr>
            <p:nvPr/>
          </p:nvSpPr>
          <p:spPr bwMode="auto">
            <a:xfrm>
              <a:off x="1671638" y="1706563"/>
              <a:ext cx="303213" cy="165100"/>
            </a:xfrm>
            <a:custGeom>
              <a:avLst/>
              <a:gdLst>
                <a:gd name="T0" fmla="*/ 357 w 573"/>
                <a:gd name="T1" fmla="*/ 0 h 310"/>
                <a:gd name="T2" fmla="*/ 483 w 573"/>
                <a:gd name="T3" fmla="*/ 0 h 310"/>
                <a:gd name="T4" fmla="*/ 483 w 573"/>
                <a:gd name="T5" fmla="*/ 98 h 310"/>
                <a:gd name="T6" fmla="*/ 573 w 573"/>
                <a:gd name="T7" fmla="*/ 98 h 310"/>
                <a:gd name="T8" fmla="*/ 573 w 573"/>
                <a:gd name="T9" fmla="*/ 215 h 310"/>
                <a:gd name="T10" fmla="*/ 573 w 573"/>
                <a:gd name="T11" fmla="*/ 310 h 310"/>
                <a:gd name="T12" fmla="*/ 236 w 573"/>
                <a:gd name="T13" fmla="*/ 310 h 310"/>
                <a:gd name="T14" fmla="*/ 116 w 573"/>
                <a:gd name="T15" fmla="*/ 310 h 310"/>
                <a:gd name="T16" fmla="*/ 0 w 573"/>
                <a:gd name="T17" fmla="*/ 310 h 310"/>
                <a:gd name="T18" fmla="*/ 0 w 573"/>
                <a:gd name="T19" fmla="*/ 215 h 310"/>
                <a:gd name="T20" fmla="*/ 0 w 573"/>
                <a:gd name="T21" fmla="*/ 1 h 310"/>
                <a:gd name="T22" fmla="*/ 116 w 573"/>
                <a:gd name="T23" fmla="*/ 1 h 310"/>
                <a:gd name="T24" fmla="*/ 116 w 573"/>
                <a:gd name="T25" fmla="*/ 215 h 310"/>
                <a:gd name="T26" fmla="*/ 236 w 573"/>
                <a:gd name="T27" fmla="*/ 215 h 310"/>
                <a:gd name="T28" fmla="*/ 236 w 573"/>
                <a:gd name="T29" fmla="*/ 98 h 310"/>
                <a:gd name="T30" fmla="*/ 357 w 573"/>
                <a:gd name="T31" fmla="*/ 98 h 310"/>
                <a:gd name="T32" fmla="*/ 357 w 573"/>
                <a:gd name="T3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3" h="310">
                  <a:moveTo>
                    <a:pt x="357" y="0"/>
                  </a:moveTo>
                  <a:lnTo>
                    <a:pt x="483" y="0"/>
                  </a:lnTo>
                  <a:lnTo>
                    <a:pt x="483" y="98"/>
                  </a:lnTo>
                  <a:lnTo>
                    <a:pt x="573" y="98"/>
                  </a:lnTo>
                  <a:lnTo>
                    <a:pt x="573" y="215"/>
                  </a:lnTo>
                  <a:lnTo>
                    <a:pt x="573" y="310"/>
                  </a:lnTo>
                  <a:lnTo>
                    <a:pt x="236" y="310"/>
                  </a:lnTo>
                  <a:lnTo>
                    <a:pt x="116" y="310"/>
                  </a:lnTo>
                  <a:lnTo>
                    <a:pt x="0" y="310"/>
                  </a:lnTo>
                  <a:lnTo>
                    <a:pt x="0" y="215"/>
                  </a:lnTo>
                  <a:lnTo>
                    <a:pt x="0" y="1"/>
                  </a:lnTo>
                  <a:lnTo>
                    <a:pt x="116" y="1"/>
                  </a:lnTo>
                  <a:lnTo>
                    <a:pt x="116" y="215"/>
                  </a:lnTo>
                  <a:lnTo>
                    <a:pt x="236" y="215"/>
                  </a:lnTo>
                  <a:lnTo>
                    <a:pt x="236" y="98"/>
                  </a:lnTo>
                  <a:lnTo>
                    <a:pt x="357" y="98"/>
                  </a:lnTo>
                  <a:lnTo>
                    <a:pt x="3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84" name="Freeform 10">
              <a:extLst>
                <a:ext uri="{FF2B5EF4-FFF2-40B4-BE49-F238E27FC236}">
                  <a16:creationId xmlns:a16="http://schemas.microsoft.com/office/drawing/2014/main" id="{CDFBB7B5-CD99-2341-84C4-21ECF4BD3B31}"/>
                </a:ext>
              </a:extLst>
            </p:cNvPr>
            <p:cNvSpPr>
              <a:spLocks/>
            </p:cNvSpPr>
            <p:nvPr/>
          </p:nvSpPr>
          <p:spPr bwMode="auto">
            <a:xfrm>
              <a:off x="2290763" y="1709738"/>
              <a:ext cx="381000" cy="161925"/>
            </a:xfrm>
            <a:custGeom>
              <a:avLst/>
              <a:gdLst>
                <a:gd name="T0" fmla="*/ 107 w 720"/>
                <a:gd name="T1" fmla="*/ 74 h 304"/>
                <a:gd name="T2" fmla="*/ 236 w 720"/>
                <a:gd name="T3" fmla="*/ 74 h 304"/>
                <a:gd name="T4" fmla="*/ 236 w 720"/>
                <a:gd name="T5" fmla="*/ 0 h 304"/>
                <a:gd name="T6" fmla="*/ 378 w 720"/>
                <a:gd name="T7" fmla="*/ 0 h 304"/>
                <a:gd name="T8" fmla="*/ 378 w 720"/>
                <a:gd name="T9" fmla="*/ 74 h 304"/>
                <a:gd name="T10" fmla="*/ 378 w 720"/>
                <a:gd name="T11" fmla="*/ 136 h 304"/>
                <a:gd name="T12" fmla="*/ 378 w 720"/>
                <a:gd name="T13" fmla="*/ 209 h 304"/>
                <a:gd name="T14" fmla="*/ 479 w 720"/>
                <a:gd name="T15" fmla="*/ 209 h 304"/>
                <a:gd name="T16" fmla="*/ 479 w 720"/>
                <a:gd name="T17" fmla="*/ 74 h 304"/>
                <a:gd name="T18" fmla="*/ 614 w 720"/>
                <a:gd name="T19" fmla="*/ 74 h 304"/>
                <a:gd name="T20" fmla="*/ 614 w 720"/>
                <a:gd name="T21" fmla="*/ 209 h 304"/>
                <a:gd name="T22" fmla="*/ 720 w 720"/>
                <a:gd name="T23" fmla="*/ 209 h 304"/>
                <a:gd name="T24" fmla="*/ 720 w 720"/>
                <a:gd name="T25" fmla="*/ 304 h 304"/>
                <a:gd name="T26" fmla="*/ 0 w 720"/>
                <a:gd name="T27" fmla="*/ 304 h 304"/>
                <a:gd name="T28" fmla="*/ 0 w 720"/>
                <a:gd name="T29" fmla="*/ 209 h 304"/>
                <a:gd name="T30" fmla="*/ 107 w 720"/>
                <a:gd name="T31" fmla="*/ 209 h 304"/>
                <a:gd name="T32" fmla="*/ 107 w 720"/>
                <a:gd name="T33" fmla="*/ 7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0" h="304">
                  <a:moveTo>
                    <a:pt x="107" y="74"/>
                  </a:moveTo>
                  <a:lnTo>
                    <a:pt x="236" y="74"/>
                  </a:lnTo>
                  <a:lnTo>
                    <a:pt x="236" y="0"/>
                  </a:lnTo>
                  <a:lnTo>
                    <a:pt x="378" y="0"/>
                  </a:lnTo>
                  <a:lnTo>
                    <a:pt x="378" y="74"/>
                  </a:lnTo>
                  <a:lnTo>
                    <a:pt x="378" y="136"/>
                  </a:lnTo>
                  <a:lnTo>
                    <a:pt x="378" y="209"/>
                  </a:lnTo>
                  <a:lnTo>
                    <a:pt x="479" y="209"/>
                  </a:lnTo>
                  <a:lnTo>
                    <a:pt x="479" y="74"/>
                  </a:lnTo>
                  <a:lnTo>
                    <a:pt x="614" y="74"/>
                  </a:lnTo>
                  <a:lnTo>
                    <a:pt x="614" y="209"/>
                  </a:lnTo>
                  <a:lnTo>
                    <a:pt x="720" y="209"/>
                  </a:lnTo>
                  <a:lnTo>
                    <a:pt x="720" y="304"/>
                  </a:lnTo>
                  <a:lnTo>
                    <a:pt x="0" y="304"/>
                  </a:lnTo>
                  <a:lnTo>
                    <a:pt x="0" y="209"/>
                  </a:lnTo>
                  <a:lnTo>
                    <a:pt x="107" y="209"/>
                  </a:lnTo>
                  <a:lnTo>
                    <a:pt x="107"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85" name="Rectangle 11">
              <a:extLst>
                <a:ext uri="{FF2B5EF4-FFF2-40B4-BE49-F238E27FC236}">
                  <a16:creationId xmlns:a16="http://schemas.microsoft.com/office/drawing/2014/main" id="{142A7903-0B48-3148-B4E2-4359DAA5F142}"/>
                </a:ext>
              </a:extLst>
            </p:cNvPr>
            <p:cNvSpPr>
              <a:spLocks noChangeArrowheads="1"/>
            </p:cNvSpPr>
            <p:nvPr/>
          </p:nvSpPr>
          <p:spPr bwMode="auto">
            <a:xfrm>
              <a:off x="2189163" y="1887538"/>
              <a:ext cx="4826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86" name="Rectangle 12">
              <a:extLst>
                <a:ext uri="{FF2B5EF4-FFF2-40B4-BE49-F238E27FC236}">
                  <a16:creationId xmlns:a16="http://schemas.microsoft.com/office/drawing/2014/main" id="{4EDAB597-60DD-5447-AF3D-01284ACC9D9E}"/>
                </a:ext>
              </a:extLst>
            </p:cNvPr>
            <p:cNvSpPr>
              <a:spLocks noChangeArrowheads="1"/>
            </p:cNvSpPr>
            <p:nvPr/>
          </p:nvSpPr>
          <p:spPr bwMode="auto">
            <a:xfrm>
              <a:off x="2189163" y="1820863"/>
              <a:ext cx="38100"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87" name="Freeform 13">
              <a:extLst>
                <a:ext uri="{FF2B5EF4-FFF2-40B4-BE49-F238E27FC236}">
                  <a16:creationId xmlns:a16="http://schemas.microsoft.com/office/drawing/2014/main" id="{E4563441-E421-9943-B9D5-2D44382AD008}"/>
                </a:ext>
              </a:extLst>
            </p:cNvPr>
            <p:cNvSpPr>
              <a:spLocks/>
            </p:cNvSpPr>
            <p:nvPr/>
          </p:nvSpPr>
          <p:spPr bwMode="auto">
            <a:xfrm>
              <a:off x="2120901" y="1757363"/>
              <a:ext cx="42863" cy="114300"/>
            </a:xfrm>
            <a:custGeom>
              <a:avLst/>
              <a:gdLst>
                <a:gd name="T0" fmla="*/ 81 w 81"/>
                <a:gd name="T1" fmla="*/ 119 h 214"/>
                <a:gd name="T2" fmla="*/ 81 w 81"/>
                <a:gd name="T3" fmla="*/ 0 h 214"/>
                <a:gd name="T4" fmla="*/ 0 w 81"/>
                <a:gd name="T5" fmla="*/ 0 h 214"/>
                <a:gd name="T6" fmla="*/ 0 w 81"/>
                <a:gd name="T7" fmla="*/ 119 h 214"/>
                <a:gd name="T8" fmla="*/ 0 w 81"/>
                <a:gd name="T9" fmla="*/ 214 h 214"/>
                <a:gd name="T10" fmla="*/ 81 w 81"/>
                <a:gd name="T11" fmla="*/ 214 h 214"/>
                <a:gd name="T12" fmla="*/ 81 w 81"/>
                <a:gd name="T13" fmla="*/ 119 h 214"/>
              </a:gdLst>
              <a:ahLst/>
              <a:cxnLst>
                <a:cxn ang="0">
                  <a:pos x="T0" y="T1"/>
                </a:cxn>
                <a:cxn ang="0">
                  <a:pos x="T2" y="T3"/>
                </a:cxn>
                <a:cxn ang="0">
                  <a:pos x="T4" y="T5"/>
                </a:cxn>
                <a:cxn ang="0">
                  <a:pos x="T6" y="T7"/>
                </a:cxn>
                <a:cxn ang="0">
                  <a:pos x="T8" y="T9"/>
                </a:cxn>
                <a:cxn ang="0">
                  <a:pos x="T10" y="T11"/>
                </a:cxn>
                <a:cxn ang="0">
                  <a:pos x="T12" y="T13"/>
                </a:cxn>
              </a:cxnLst>
              <a:rect l="0" t="0" r="r" b="b"/>
              <a:pathLst>
                <a:path w="81" h="214">
                  <a:moveTo>
                    <a:pt x="81" y="119"/>
                  </a:moveTo>
                  <a:lnTo>
                    <a:pt x="81" y="0"/>
                  </a:lnTo>
                  <a:lnTo>
                    <a:pt x="0" y="0"/>
                  </a:lnTo>
                  <a:lnTo>
                    <a:pt x="0" y="119"/>
                  </a:lnTo>
                  <a:lnTo>
                    <a:pt x="0" y="214"/>
                  </a:lnTo>
                  <a:lnTo>
                    <a:pt x="81" y="214"/>
                  </a:lnTo>
                  <a:lnTo>
                    <a:pt x="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88" name="Rectangle 14">
              <a:extLst>
                <a:ext uri="{FF2B5EF4-FFF2-40B4-BE49-F238E27FC236}">
                  <a16:creationId xmlns:a16="http://schemas.microsoft.com/office/drawing/2014/main" id="{F607CABB-26CC-C54E-B1DD-67A2FDFF8A50}"/>
                </a:ext>
              </a:extLst>
            </p:cNvPr>
            <p:cNvSpPr>
              <a:spLocks noChangeArrowheads="1"/>
            </p:cNvSpPr>
            <p:nvPr/>
          </p:nvSpPr>
          <p:spPr bwMode="auto">
            <a:xfrm>
              <a:off x="2120901" y="1887538"/>
              <a:ext cx="428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89" name="Rectangle 15">
              <a:extLst>
                <a:ext uri="{FF2B5EF4-FFF2-40B4-BE49-F238E27FC236}">
                  <a16:creationId xmlns:a16="http://schemas.microsoft.com/office/drawing/2014/main" id="{213EE37D-E14A-D249-80FD-AA80F8A012C7}"/>
                </a:ext>
              </a:extLst>
            </p:cNvPr>
            <p:cNvSpPr>
              <a:spLocks noChangeArrowheads="1"/>
            </p:cNvSpPr>
            <p:nvPr/>
          </p:nvSpPr>
          <p:spPr bwMode="auto">
            <a:xfrm>
              <a:off x="2060576" y="1887538"/>
              <a:ext cx="381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90" name="Rectangle 16">
              <a:extLst>
                <a:ext uri="{FF2B5EF4-FFF2-40B4-BE49-F238E27FC236}">
                  <a16:creationId xmlns:a16="http://schemas.microsoft.com/office/drawing/2014/main" id="{81B3FA02-39D1-CA4E-9ECD-DB8F5D7CD30E}"/>
                </a:ext>
              </a:extLst>
            </p:cNvPr>
            <p:cNvSpPr>
              <a:spLocks noChangeArrowheads="1"/>
            </p:cNvSpPr>
            <p:nvPr/>
          </p:nvSpPr>
          <p:spPr bwMode="auto">
            <a:xfrm>
              <a:off x="1995488" y="1887538"/>
              <a:ext cx="396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91" name="Rectangle 17">
              <a:extLst>
                <a:ext uri="{FF2B5EF4-FFF2-40B4-BE49-F238E27FC236}">
                  <a16:creationId xmlns:a16="http://schemas.microsoft.com/office/drawing/2014/main" id="{A0830094-7976-3D44-A565-D80CBF37D798}"/>
                </a:ext>
              </a:extLst>
            </p:cNvPr>
            <p:cNvSpPr>
              <a:spLocks noChangeArrowheads="1"/>
            </p:cNvSpPr>
            <p:nvPr/>
          </p:nvSpPr>
          <p:spPr bwMode="auto">
            <a:xfrm>
              <a:off x="1995488" y="1820863"/>
              <a:ext cx="39688"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92" name="Rectangle 18">
              <a:extLst>
                <a:ext uri="{FF2B5EF4-FFF2-40B4-BE49-F238E27FC236}">
                  <a16:creationId xmlns:a16="http://schemas.microsoft.com/office/drawing/2014/main" id="{9D7CAB7F-48DC-2D46-BEE1-8FE7AA040532}"/>
                </a:ext>
              </a:extLst>
            </p:cNvPr>
            <p:cNvSpPr>
              <a:spLocks noChangeArrowheads="1"/>
            </p:cNvSpPr>
            <p:nvPr/>
          </p:nvSpPr>
          <p:spPr bwMode="auto">
            <a:xfrm>
              <a:off x="1373188" y="1887538"/>
              <a:ext cx="6016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93" name="Rectangle 19">
              <a:extLst>
                <a:ext uri="{FF2B5EF4-FFF2-40B4-BE49-F238E27FC236}">
                  <a16:creationId xmlns:a16="http://schemas.microsoft.com/office/drawing/2014/main" id="{76CA5EEF-656E-4F48-B091-FFAE49BF25D7}"/>
                </a:ext>
              </a:extLst>
            </p:cNvPr>
            <p:cNvSpPr>
              <a:spLocks noChangeArrowheads="1"/>
            </p:cNvSpPr>
            <p:nvPr/>
          </p:nvSpPr>
          <p:spPr bwMode="auto">
            <a:xfrm>
              <a:off x="671513" y="1887538"/>
              <a:ext cx="4873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94" name="Rectangle 20">
              <a:extLst>
                <a:ext uri="{FF2B5EF4-FFF2-40B4-BE49-F238E27FC236}">
                  <a16:creationId xmlns:a16="http://schemas.microsoft.com/office/drawing/2014/main" id="{CB517B73-D5D9-D542-9ABF-5DA73162DDB3}"/>
                </a:ext>
              </a:extLst>
            </p:cNvPr>
            <p:cNvSpPr>
              <a:spLocks noChangeArrowheads="1"/>
            </p:cNvSpPr>
            <p:nvPr/>
          </p:nvSpPr>
          <p:spPr bwMode="auto">
            <a:xfrm>
              <a:off x="1179513" y="1887538"/>
              <a:ext cx="41275"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95" name="Freeform 21">
              <a:extLst>
                <a:ext uri="{FF2B5EF4-FFF2-40B4-BE49-F238E27FC236}">
                  <a16:creationId xmlns:a16="http://schemas.microsoft.com/office/drawing/2014/main" id="{1171EE8C-0778-FC47-9127-CF72469D6F45}"/>
                </a:ext>
              </a:extLst>
            </p:cNvPr>
            <p:cNvSpPr>
              <a:spLocks/>
            </p:cNvSpPr>
            <p:nvPr/>
          </p:nvSpPr>
          <p:spPr bwMode="auto">
            <a:xfrm>
              <a:off x="1179513" y="1714501"/>
              <a:ext cx="41275" cy="157163"/>
            </a:xfrm>
            <a:custGeom>
              <a:avLst/>
              <a:gdLst>
                <a:gd name="T0" fmla="*/ 0 w 76"/>
                <a:gd name="T1" fmla="*/ 297 h 297"/>
                <a:gd name="T2" fmla="*/ 76 w 76"/>
                <a:gd name="T3" fmla="*/ 297 h 297"/>
                <a:gd name="T4" fmla="*/ 76 w 76"/>
                <a:gd name="T5" fmla="*/ 202 h 297"/>
                <a:gd name="T6" fmla="*/ 76 w 76"/>
                <a:gd name="T7" fmla="*/ 0 h 297"/>
                <a:gd name="T8" fmla="*/ 0 w 76"/>
                <a:gd name="T9" fmla="*/ 0 h 297"/>
                <a:gd name="T10" fmla="*/ 0 w 76"/>
                <a:gd name="T11" fmla="*/ 202 h 297"/>
                <a:gd name="T12" fmla="*/ 0 w 76"/>
                <a:gd name="T13" fmla="*/ 297 h 297"/>
              </a:gdLst>
              <a:ahLst/>
              <a:cxnLst>
                <a:cxn ang="0">
                  <a:pos x="T0" y="T1"/>
                </a:cxn>
                <a:cxn ang="0">
                  <a:pos x="T2" y="T3"/>
                </a:cxn>
                <a:cxn ang="0">
                  <a:pos x="T4" y="T5"/>
                </a:cxn>
                <a:cxn ang="0">
                  <a:pos x="T6" y="T7"/>
                </a:cxn>
                <a:cxn ang="0">
                  <a:pos x="T8" y="T9"/>
                </a:cxn>
                <a:cxn ang="0">
                  <a:pos x="T10" y="T11"/>
                </a:cxn>
                <a:cxn ang="0">
                  <a:pos x="T12" y="T13"/>
                </a:cxn>
              </a:cxnLst>
              <a:rect l="0" t="0" r="r" b="b"/>
              <a:pathLst>
                <a:path w="76" h="297">
                  <a:moveTo>
                    <a:pt x="0" y="297"/>
                  </a:moveTo>
                  <a:lnTo>
                    <a:pt x="76" y="297"/>
                  </a:lnTo>
                  <a:lnTo>
                    <a:pt x="76" y="202"/>
                  </a:lnTo>
                  <a:lnTo>
                    <a:pt x="76" y="0"/>
                  </a:lnTo>
                  <a:lnTo>
                    <a:pt x="0" y="0"/>
                  </a:lnTo>
                  <a:lnTo>
                    <a:pt x="0" y="202"/>
                  </a:lnTo>
                  <a:lnTo>
                    <a:pt x="0"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96" name="Rectangle 22">
              <a:extLst>
                <a:ext uri="{FF2B5EF4-FFF2-40B4-BE49-F238E27FC236}">
                  <a16:creationId xmlns:a16="http://schemas.microsoft.com/office/drawing/2014/main" id="{984D5271-AD11-CA45-B297-BBA310A2C565}"/>
                </a:ext>
              </a:extLst>
            </p:cNvPr>
            <p:cNvSpPr>
              <a:spLocks noChangeArrowheads="1"/>
            </p:cNvSpPr>
            <p:nvPr/>
          </p:nvSpPr>
          <p:spPr bwMode="auto">
            <a:xfrm>
              <a:off x="1246188" y="1820863"/>
              <a:ext cx="36513"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97" name="Rectangle 23">
              <a:extLst>
                <a:ext uri="{FF2B5EF4-FFF2-40B4-BE49-F238E27FC236}">
                  <a16:creationId xmlns:a16="http://schemas.microsoft.com/office/drawing/2014/main" id="{D11772B7-888E-C64F-B4A6-844EC53573D8}"/>
                </a:ext>
              </a:extLst>
            </p:cNvPr>
            <p:cNvSpPr>
              <a:spLocks noChangeArrowheads="1"/>
            </p:cNvSpPr>
            <p:nvPr/>
          </p:nvSpPr>
          <p:spPr bwMode="auto">
            <a:xfrm>
              <a:off x="1246188" y="1887538"/>
              <a:ext cx="3651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98" name="Rectangle 24">
              <a:extLst>
                <a:ext uri="{FF2B5EF4-FFF2-40B4-BE49-F238E27FC236}">
                  <a16:creationId xmlns:a16="http://schemas.microsoft.com/office/drawing/2014/main" id="{84B53E02-A2E0-CA40-8117-914885E88DC0}"/>
                </a:ext>
              </a:extLst>
            </p:cNvPr>
            <p:cNvSpPr>
              <a:spLocks noChangeArrowheads="1"/>
            </p:cNvSpPr>
            <p:nvPr/>
          </p:nvSpPr>
          <p:spPr bwMode="auto">
            <a:xfrm>
              <a:off x="1308101" y="1887538"/>
              <a:ext cx="41275"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99" name="Freeform 25">
              <a:extLst>
                <a:ext uri="{FF2B5EF4-FFF2-40B4-BE49-F238E27FC236}">
                  <a16:creationId xmlns:a16="http://schemas.microsoft.com/office/drawing/2014/main" id="{427A3CC7-E756-B24C-8F84-97E48280E636}"/>
                </a:ext>
              </a:extLst>
            </p:cNvPr>
            <p:cNvSpPr>
              <a:spLocks/>
            </p:cNvSpPr>
            <p:nvPr/>
          </p:nvSpPr>
          <p:spPr bwMode="auto">
            <a:xfrm>
              <a:off x="1308101" y="1755776"/>
              <a:ext cx="41275" cy="115888"/>
            </a:xfrm>
            <a:custGeom>
              <a:avLst/>
              <a:gdLst>
                <a:gd name="T0" fmla="*/ 0 w 76"/>
                <a:gd name="T1" fmla="*/ 217 h 217"/>
                <a:gd name="T2" fmla="*/ 76 w 76"/>
                <a:gd name="T3" fmla="*/ 217 h 217"/>
                <a:gd name="T4" fmla="*/ 76 w 76"/>
                <a:gd name="T5" fmla="*/ 122 h 217"/>
                <a:gd name="T6" fmla="*/ 76 w 76"/>
                <a:gd name="T7" fmla="*/ 0 h 217"/>
                <a:gd name="T8" fmla="*/ 0 w 76"/>
                <a:gd name="T9" fmla="*/ 0 h 217"/>
                <a:gd name="T10" fmla="*/ 0 w 76"/>
                <a:gd name="T11" fmla="*/ 122 h 217"/>
                <a:gd name="T12" fmla="*/ 0 w 76"/>
                <a:gd name="T13" fmla="*/ 217 h 217"/>
              </a:gdLst>
              <a:ahLst/>
              <a:cxnLst>
                <a:cxn ang="0">
                  <a:pos x="T0" y="T1"/>
                </a:cxn>
                <a:cxn ang="0">
                  <a:pos x="T2" y="T3"/>
                </a:cxn>
                <a:cxn ang="0">
                  <a:pos x="T4" y="T5"/>
                </a:cxn>
                <a:cxn ang="0">
                  <a:pos x="T6" y="T7"/>
                </a:cxn>
                <a:cxn ang="0">
                  <a:pos x="T8" y="T9"/>
                </a:cxn>
                <a:cxn ang="0">
                  <a:pos x="T10" y="T11"/>
                </a:cxn>
                <a:cxn ang="0">
                  <a:pos x="T12" y="T13"/>
                </a:cxn>
              </a:cxnLst>
              <a:rect l="0" t="0" r="r" b="b"/>
              <a:pathLst>
                <a:path w="76" h="217">
                  <a:moveTo>
                    <a:pt x="0" y="217"/>
                  </a:moveTo>
                  <a:lnTo>
                    <a:pt x="76" y="217"/>
                  </a:lnTo>
                  <a:lnTo>
                    <a:pt x="76" y="122"/>
                  </a:lnTo>
                  <a:lnTo>
                    <a:pt x="76" y="0"/>
                  </a:lnTo>
                  <a:lnTo>
                    <a:pt x="0" y="0"/>
                  </a:lnTo>
                  <a:lnTo>
                    <a:pt x="0" y="122"/>
                  </a:lnTo>
                  <a:lnTo>
                    <a:pt x="0" y="2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grpSp>
      <p:sp>
        <p:nvSpPr>
          <p:cNvPr id="400" name="Line 40">
            <a:extLst>
              <a:ext uri="{FF2B5EF4-FFF2-40B4-BE49-F238E27FC236}">
                <a16:creationId xmlns:a16="http://schemas.microsoft.com/office/drawing/2014/main" id="{967F2E57-C840-E142-A995-4400A444F2EB}"/>
              </a:ext>
            </a:extLst>
          </p:cNvPr>
          <p:cNvSpPr>
            <a:spLocks noChangeShapeType="1"/>
          </p:cNvSpPr>
          <p:nvPr/>
        </p:nvSpPr>
        <p:spPr bwMode="auto">
          <a:xfrm>
            <a:off x="2779416" y="3341012"/>
            <a:ext cx="280988" cy="0"/>
          </a:xfrm>
          <a:prstGeom prst="line">
            <a:avLst/>
          </a:prstGeom>
          <a:noFill/>
          <a:ln w="31750">
            <a:solidFill>
              <a:schemeClr val="accent2"/>
            </a:solidFill>
            <a:prstDash val="solid"/>
            <a:round/>
            <a:headEnd/>
            <a:tailEnd/>
          </a:ln>
          <a:effectLst/>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01" name="Line 41">
            <a:extLst>
              <a:ext uri="{FF2B5EF4-FFF2-40B4-BE49-F238E27FC236}">
                <a16:creationId xmlns:a16="http://schemas.microsoft.com/office/drawing/2014/main" id="{D7F1A29C-9649-EF41-B161-E4F0756A719C}"/>
              </a:ext>
            </a:extLst>
          </p:cNvPr>
          <p:cNvSpPr>
            <a:spLocks noChangeShapeType="1"/>
          </p:cNvSpPr>
          <p:nvPr/>
        </p:nvSpPr>
        <p:spPr bwMode="auto">
          <a:xfrm>
            <a:off x="2779416" y="4003002"/>
            <a:ext cx="280988" cy="0"/>
          </a:xfrm>
          <a:prstGeom prst="line">
            <a:avLst/>
          </a:prstGeom>
          <a:noFill/>
          <a:ln w="31750">
            <a:solidFill>
              <a:schemeClr val="accent2"/>
            </a:solidFill>
            <a:prstDash val="solid"/>
            <a:round/>
            <a:headEnd/>
            <a:tailEnd/>
          </a:ln>
          <a:effectLst/>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02" name="Line 42">
            <a:extLst>
              <a:ext uri="{FF2B5EF4-FFF2-40B4-BE49-F238E27FC236}">
                <a16:creationId xmlns:a16="http://schemas.microsoft.com/office/drawing/2014/main" id="{1798572C-EB3A-6D42-8829-9CD66BBF5F63}"/>
              </a:ext>
            </a:extLst>
          </p:cNvPr>
          <p:cNvSpPr>
            <a:spLocks noChangeShapeType="1"/>
          </p:cNvSpPr>
          <p:nvPr/>
        </p:nvSpPr>
        <p:spPr bwMode="auto">
          <a:xfrm>
            <a:off x="2779416" y="4636419"/>
            <a:ext cx="280988" cy="0"/>
          </a:xfrm>
          <a:prstGeom prst="line">
            <a:avLst/>
          </a:prstGeom>
          <a:noFill/>
          <a:ln w="31750">
            <a:solidFill>
              <a:schemeClr val="accent2"/>
            </a:solidFill>
            <a:prstDash val="solid"/>
            <a:round/>
            <a:headEnd/>
            <a:tailEnd/>
          </a:ln>
          <a:effectLst/>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03" name="Line 43">
            <a:extLst>
              <a:ext uri="{FF2B5EF4-FFF2-40B4-BE49-F238E27FC236}">
                <a16:creationId xmlns:a16="http://schemas.microsoft.com/office/drawing/2014/main" id="{90571A30-2E39-CA4D-B1B1-1F6C8E8E5D93}"/>
              </a:ext>
            </a:extLst>
          </p:cNvPr>
          <p:cNvSpPr>
            <a:spLocks noChangeShapeType="1"/>
          </p:cNvSpPr>
          <p:nvPr/>
        </p:nvSpPr>
        <p:spPr bwMode="auto">
          <a:xfrm>
            <a:off x="2779416" y="5230148"/>
            <a:ext cx="280988" cy="0"/>
          </a:xfrm>
          <a:prstGeom prst="line">
            <a:avLst/>
          </a:prstGeom>
          <a:noFill/>
          <a:ln w="31750">
            <a:solidFill>
              <a:schemeClr val="accent2"/>
            </a:solidFill>
            <a:prstDash val="solid"/>
            <a:round/>
            <a:headEnd/>
            <a:tailEnd/>
          </a:ln>
          <a:effectLst/>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06" name="Rectangle 58">
            <a:extLst>
              <a:ext uri="{FF2B5EF4-FFF2-40B4-BE49-F238E27FC236}">
                <a16:creationId xmlns:a16="http://schemas.microsoft.com/office/drawing/2014/main" id="{A275FA64-2241-DF49-9CA2-DB1E0BFA7FA4}"/>
              </a:ext>
            </a:extLst>
          </p:cNvPr>
          <p:cNvSpPr>
            <a:spLocks noChangeArrowheads="1"/>
          </p:cNvSpPr>
          <p:nvPr/>
        </p:nvSpPr>
        <p:spPr bwMode="auto">
          <a:xfrm>
            <a:off x="9662816" y="2940964"/>
            <a:ext cx="1976438" cy="1981200"/>
          </a:xfrm>
          <a:prstGeom prst="roundRect">
            <a:avLst>
              <a:gd name="adj" fmla="val 1438"/>
            </a:avLst>
          </a:prstGeom>
          <a:solidFill>
            <a:srgbClr val="06568E"/>
          </a:solidFill>
          <a:ln w="3175">
            <a:noFill/>
            <a:prstDash val="solid"/>
            <a:miter lim="800000"/>
            <a:headEnd/>
            <a:tailEnd/>
          </a:ln>
          <a:effectLst/>
        </p:spPr>
        <p:txBody>
          <a:bodyPr vert="horz" wrap="square" lIns="91440" tIns="45720" rIns="91440" bIns="45720" numCol="1" anchor="ctr" anchorCtr="0" compatLnSpc="1">
            <a:prstTxWarp prst="textNoShape">
              <a:avLst/>
            </a:prstTxWarp>
          </a:bodyPr>
          <a:lstStyle/>
          <a:p>
            <a:pPr algn="ctr">
              <a:spcBef>
                <a:spcPts val="600"/>
              </a:spcBef>
              <a:spcAft>
                <a:spcPts val="600"/>
              </a:spcAft>
            </a:pPr>
            <a:endParaRPr lang="en-US" sz="1400" kern="0" dirty="0">
              <a:solidFill>
                <a:schemeClr val="bg1"/>
              </a:solidFill>
              <a:latin typeface="Arial" pitchFamily="34" charset="0"/>
              <a:cs typeface="Arial" pitchFamily="34" charset="0"/>
            </a:endParaRPr>
          </a:p>
          <a:p>
            <a:pPr algn="ctr">
              <a:spcBef>
                <a:spcPts val="600"/>
              </a:spcBef>
              <a:spcAft>
                <a:spcPts val="600"/>
              </a:spcAft>
            </a:pPr>
            <a:r>
              <a:rPr lang="en-US" sz="1400" kern="0" dirty="0">
                <a:solidFill>
                  <a:schemeClr val="bg1"/>
                </a:solidFill>
                <a:latin typeface="Arial" pitchFamily="34" charset="0"/>
                <a:cs typeface="Arial" pitchFamily="34" charset="0"/>
              </a:rPr>
              <a:t>True/False Output</a:t>
            </a:r>
          </a:p>
          <a:p>
            <a:pPr algn="ctr">
              <a:spcBef>
                <a:spcPts val="600"/>
              </a:spcBef>
              <a:spcAft>
                <a:spcPts val="600"/>
              </a:spcAft>
            </a:pPr>
            <a:endParaRPr lang="en-US" sz="1400" kern="0" dirty="0">
              <a:solidFill>
                <a:schemeClr val="bg1"/>
              </a:solidFill>
              <a:latin typeface="Arial" pitchFamily="34" charset="0"/>
              <a:cs typeface="Arial" pitchFamily="34" charset="0"/>
            </a:endParaRPr>
          </a:p>
          <a:p>
            <a:pPr algn="ctr">
              <a:spcBef>
                <a:spcPts val="600"/>
              </a:spcBef>
              <a:spcAft>
                <a:spcPts val="600"/>
              </a:spcAft>
            </a:pPr>
            <a:r>
              <a:rPr lang="en-US" sz="1400" kern="0" dirty="0">
                <a:solidFill>
                  <a:schemeClr val="bg1"/>
                </a:solidFill>
                <a:latin typeface="Arial" pitchFamily="34" charset="0"/>
                <a:cs typeface="Arial" pitchFamily="34" charset="0"/>
              </a:rPr>
              <a:t>Identifies if the Node is at risk or not</a:t>
            </a:r>
          </a:p>
          <a:p>
            <a:pPr>
              <a:spcBef>
                <a:spcPts val="600"/>
              </a:spcBef>
              <a:spcAft>
                <a:spcPts val="600"/>
              </a:spcAft>
            </a:pPr>
            <a:endParaRPr lang="en-US" sz="1400" dirty="0"/>
          </a:p>
        </p:txBody>
      </p:sp>
      <p:sp>
        <p:nvSpPr>
          <p:cNvPr id="407" name="Freeform 59">
            <a:extLst>
              <a:ext uri="{FF2B5EF4-FFF2-40B4-BE49-F238E27FC236}">
                <a16:creationId xmlns:a16="http://schemas.microsoft.com/office/drawing/2014/main" id="{06D5EA5F-3B24-8E41-A542-75E7F75B0A98}"/>
              </a:ext>
            </a:extLst>
          </p:cNvPr>
          <p:cNvSpPr>
            <a:spLocks/>
          </p:cNvSpPr>
          <p:nvPr/>
        </p:nvSpPr>
        <p:spPr bwMode="auto">
          <a:xfrm>
            <a:off x="9386591" y="2334539"/>
            <a:ext cx="211138" cy="3902075"/>
          </a:xfrm>
          <a:custGeom>
            <a:avLst/>
            <a:gdLst>
              <a:gd name="T0" fmla="*/ 400 w 400"/>
              <a:gd name="T1" fmla="*/ 7375 h 7375"/>
              <a:gd name="T2" fmla="*/ 0 w 400"/>
              <a:gd name="T3" fmla="*/ 6970 h 7375"/>
              <a:gd name="T4" fmla="*/ 0 w 400"/>
              <a:gd name="T5" fmla="*/ 410 h 7375"/>
              <a:gd name="T6" fmla="*/ 394 w 400"/>
              <a:gd name="T7" fmla="*/ 0 h 7375"/>
            </a:gdLst>
            <a:ahLst/>
            <a:cxnLst>
              <a:cxn ang="0">
                <a:pos x="T0" y="T1"/>
              </a:cxn>
              <a:cxn ang="0">
                <a:pos x="T2" y="T3"/>
              </a:cxn>
              <a:cxn ang="0">
                <a:pos x="T4" y="T5"/>
              </a:cxn>
              <a:cxn ang="0">
                <a:pos x="T6" y="T7"/>
              </a:cxn>
            </a:cxnLst>
            <a:rect l="0" t="0" r="r" b="b"/>
            <a:pathLst>
              <a:path w="400" h="7375">
                <a:moveTo>
                  <a:pt x="400" y="7375"/>
                </a:moveTo>
                <a:lnTo>
                  <a:pt x="0" y="6970"/>
                </a:lnTo>
                <a:lnTo>
                  <a:pt x="0" y="410"/>
                </a:lnTo>
                <a:lnTo>
                  <a:pt x="394" y="0"/>
                </a:lnTo>
              </a:path>
            </a:pathLst>
          </a:custGeom>
          <a:noFill/>
          <a:ln w="38100">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08" name="Line 60">
            <a:extLst>
              <a:ext uri="{FF2B5EF4-FFF2-40B4-BE49-F238E27FC236}">
                <a16:creationId xmlns:a16="http://schemas.microsoft.com/office/drawing/2014/main" id="{11565CA3-8966-5B49-B64C-FEDF500D6C39}"/>
              </a:ext>
            </a:extLst>
          </p:cNvPr>
          <p:cNvSpPr>
            <a:spLocks noChangeShapeType="1"/>
          </p:cNvSpPr>
          <p:nvPr/>
        </p:nvSpPr>
        <p:spPr bwMode="auto">
          <a:xfrm flipH="1">
            <a:off x="9386591" y="3263227"/>
            <a:ext cx="276225" cy="0"/>
          </a:xfrm>
          <a:prstGeom prst="line">
            <a:avLst/>
          </a:prstGeom>
          <a:noFill/>
          <a:ln w="31750">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en-US" dirty="0"/>
          </a:p>
        </p:txBody>
      </p:sp>
      <p:grpSp>
        <p:nvGrpSpPr>
          <p:cNvPr id="409" name="Group 408">
            <a:extLst>
              <a:ext uri="{FF2B5EF4-FFF2-40B4-BE49-F238E27FC236}">
                <a16:creationId xmlns:a16="http://schemas.microsoft.com/office/drawing/2014/main" id="{82474CBB-8174-3A4F-88C9-50EAA3834646}"/>
              </a:ext>
            </a:extLst>
          </p:cNvPr>
          <p:cNvGrpSpPr/>
          <p:nvPr/>
        </p:nvGrpSpPr>
        <p:grpSpPr>
          <a:xfrm>
            <a:off x="9656466" y="5119014"/>
            <a:ext cx="1992313" cy="868363"/>
            <a:chOff x="9526588" y="4418013"/>
            <a:chExt cx="1992313" cy="868363"/>
          </a:xfrm>
        </p:grpSpPr>
        <p:sp>
          <p:nvSpPr>
            <p:cNvPr id="410" name="Rectangle 27">
              <a:extLst>
                <a:ext uri="{FF2B5EF4-FFF2-40B4-BE49-F238E27FC236}">
                  <a16:creationId xmlns:a16="http://schemas.microsoft.com/office/drawing/2014/main" id="{1EAFE7F0-7BCA-B346-B5F8-0CF3EFAD4FE5}"/>
                </a:ext>
              </a:extLst>
            </p:cNvPr>
            <p:cNvSpPr>
              <a:spLocks noChangeArrowheads="1"/>
            </p:cNvSpPr>
            <p:nvPr/>
          </p:nvSpPr>
          <p:spPr bwMode="auto">
            <a:xfrm>
              <a:off x="9526588" y="4425951"/>
              <a:ext cx="57150" cy="6985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411" name="Rectangle 28">
              <a:extLst>
                <a:ext uri="{FF2B5EF4-FFF2-40B4-BE49-F238E27FC236}">
                  <a16:creationId xmlns:a16="http://schemas.microsoft.com/office/drawing/2014/main" id="{0BE9F0A8-DE69-484F-B5A4-12F8500A4F2B}"/>
                </a:ext>
              </a:extLst>
            </p:cNvPr>
            <p:cNvSpPr>
              <a:spLocks noChangeArrowheads="1"/>
            </p:cNvSpPr>
            <p:nvPr/>
          </p:nvSpPr>
          <p:spPr bwMode="auto">
            <a:xfrm>
              <a:off x="9526588" y="4524376"/>
              <a:ext cx="57150" cy="6826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412" name="Rectangle 29">
              <a:extLst>
                <a:ext uri="{FF2B5EF4-FFF2-40B4-BE49-F238E27FC236}">
                  <a16:creationId xmlns:a16="http://schemas.microsoft.com/office/drawing/2014/main" id="{7D2B963D-1417-EE43-AACD-C6F36020CA35}"/>
                </a:ext>
              </a:extLst>
            </p:cNvPr>
            <p:cNvSpPr>
              <a:spLocks noChangeArrowheads="1"/>
            </p:cNvSpPr>
            <p:nvPr/>
          </p:nvSpPr>
          <p:spPr bwMode="auto">
            <a:xfrm>
              <a:off x="9526588" y="4616451"/>
              <a:ext cx="57150" cy="6985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413" name="Rectangle 30">
              <a:extLst>
                <a:ext uri="{FF2B5EF4-FFF2-40B4-BE49-F238E27FC236}">
                  <a16:creationId xmlns:a16="http://schemas.microsoft.com/office/drawing/2014/main" id="{21CA96BF-0C46-3447-A132-BB49F4660DC5}"/>
                </a:ext>
              </a:extLst>
            </p:cNvPr>
            <p:cNvSpPr>
              <a:spLocks noChangeArrowheads="1"/>
            </p:cNvSpPr>
            <p:nvPr/>
          </p:nvSpPr>
          <p:spPr bwMode="auto">
            <a:xfrm>
              <a:off x="9526588" y="4724401"/>
              <a:ext cx="57150" cy="6985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414" name="Rectangle 31">
              <a:extLst>
                <a:ext uri="{FF2B5EF4-FFF2-40B4-BE49-F238E27FC236}">
                  <a16:creationId xmlns:a16="http://schemas.microsoft.com/office/drawing/2014/main" id="{0B32489A-B974-4141-A57E-81040DC9505B}"/>
                </a:ext>
              </a:extLst>
            </p:cNvPr>
            <p:cNvSpPr>
              <a:spLocks noChangeArrowheads="1"/>
            </p:cNvSpPr>
            <p:nvPr/>
          </p:nvSpPr>
          <p:spPr bwMode="auto">
            <a:xfrm>
              <a:off x="9526588" y="4822826"/>
              <a:ext cx="57150" cy="6826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415" name="Rectangle 32">
              <a:extLst>
                <a:ext uri="{FF2B5EF4-FFF2-40B4-BE49-F238E27FC236}">
                  <a16:creationId xmlns:a16="http://schemas.microsoft.com/office/drawing/2014/main" id="{6E403E4A-B541-D740-94C0-A6FC56770662}"/>
                </a:ext>
              </a:extLst>
            </p:cNvPr>
            <p:cNvSpPr>
              <a:spLocks noChangeArrowheads="1"/>
            </p:cNvSpPr>
            <p:nvPr/>
          </p:nvSpPr>
          <p:spPr bwMode="auto">
            <a:xfrm>
              <a:off x="9526588" y="4919663"/>
              <a:ext cx="57150" cy="6826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416" name="Rectangle 33">
              <a:extLst>
                <a:ext uri="{FF2B5EF4-FFF2-40B4-BE49-F238E27FC236}">
                  <a16:creationId xmlns:a16="http://schemas.microsoft.com/office/drawing/2014/main" id="{923D36E3-80F5-2748-B51E-F022C854FBBF}"/>
                </a:ext>
              </a:extLst>
            </p:cNvPr>
            <p:cNvSpPr>
              <a:spLocks noChangeArrowheads="1"/>
            </p:cNvSpPr>
            <p:nvPr/>
          </p:nvSpPr>
          <p:spPr bwMode="auto">
            <a:xfrm>
              <a:off x="9526588" y="5018088"/>
              <a:ext cx="57150" cy="6985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417" name="Rectangle 34">
              <a:extLst>
                <a:ext uri="{FF2B5EF4-FFF2-40B4-BE49-F238E27FC236}">
                  <a16:creationId xmlns:a16="http://schemas.microsoft.com/office/drawing/2014/main" id="{F6FCCEFA-954C-CF43-93AD-11DE06660B3C}"/>
                </a:ext>
              </a:extLst>
            </p:cNvPr>
            <p:cNvSpPr>
              <a:spLocks noChangeArrowheads="1"/>
            </p:cNvSpPr>
            <p:nvPr/>
          </p:nvSpPr>
          <p:spPr bwMode="auto">
            <a:xfrm>
              <a:off x="9526588" y="5122863"/>
              <a:ext cx="57150" cy="6985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418" name="Rectangle 35">
              <a:extLst>
                <a:ext uri="{FF2B5EF4-FFF2-40B4-BE49-F238E27FC236}">
                  <a16:creationId xmlns:a16="http://schemas.microsoft.com/office/drawing/2014/main" id="{20DC8BAA-398B-F349-8475-55478C3F1860}"/>
                </a:ext>
              </a:extLst>
            </p:cNvPr>
            <p:cNvSpPr>
              <a:spLocks noChangeArrowheads="1"/>
            </p:cNvSpPr>
            <p:nvPr/>
          </p:nvSpPr>
          <p:spPr bwMode="auto">
            <a:xfrm>
              <a:off x="9526588" y="5214938"/>
              <a:ext cx="57150" cy="682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419" name="Freeform 36">
              <a:extLst>
                <a:ext uri="{FF2B5EF4-FFF2-40B4-BE49-F238E27FC236}">
                  <a16:creationId xmlns:a16="http://schemas.microsoft.com/office/drawing/2014/main" id="{FD6D1D29-C72C-6D4B-8E1C-B1214D9D39F1}"/>
                </a:ext>
              </a:extLst>
            </p:cNvPr>
            <p:cNvSpPr>
              <a:spLocks/>
            </p:cNvSpPr>
            <p:nvPr/>
          </p:nvSpPr>
          <p:spPr bwMode="auto">
            <a:xfrm>
              <a:off x="9620251" y="5002213"/>
              <a:ext cx="1898650" cy="261938"/>
            </a:xfrm>
            <a:custGeom>
              <a:avLst/>
              <a:gdLst>
                <a:gd name="T0" fmla="*/ 3589 w 3589"/>
                <a:gd name="T1" fmla="*/ 497 h 497"/>
                <a:gd name="T2" fmla="*/ 3589 w 3589"/>
                <a:gd name="T3" fmla="*/ 373 h 497"/>
                <a:gd name="T4" fmla="*/ 3589 w 3589"/>
                <a:gd name="T5" fmla="*/ 249 h 497"/>
                <a:gd name="T6" fmla="*/ 3589 w 3589"/>
                <a:gd name="T7" fmla="*/ 124 h 497"/>
                <a:gd name="T8" fmla="*/ 3589 w 3589"/>
                <a:gd name="T9" fmla="*/ 0 h 497"/>
                <a:gd name="T10" fmla="*/ 3420 w 3589"/>
                <a:gd name="T11" fmla="*/ 55 h 497"/>
                <a:gd name="T12" fmla="*/ 3285 w 3589"/>
                <a:gd name="T13" fmla="*/ 92 h 497"/>
                <a:gd name="T14" fmla="*/ 3176 w 3589"/>
                <a:gd name="T15" fmla="*/ 114 h 497"/>
                <a:gd name="T16" fmla="*/ 3089 w 3589"/>
                <a:gd name="T17" fmla="*/ 123 h 497"/>
                <a:gd name="T18" fmla="*/ 3037 w 3589"/>
                <a:gd name="T19" fmla="*/ 124 h 497"/>
                <a:gd name="T20" fmla="*/ 2969 w 3589"/>
                <a:gd name="T21" fmla="*/ 126 h 497"/>
                <a:gd name="T22" fmla="*/ 2893 w 3589"/>
                <a:gd name="T23" fmla="*/ 129 h 497"/>
                <a:gd name="T24" fmla="*/ 2818 w 3589"/>
                <a:gd name="T25" fmla="*/ 140 h 497"/>
                <a:gd name="T26" fmla="*/ 2751 w 3589"/>
                <a:gd name="T27" fmla="*/ 158 h 497"/>
                <a:gd name="T28" fmla="*/ 2689 w 3589"/>
                <a:gd name="T29" fmla="*/ 177 h 497"/>
                <a:gd name="T30" fmla="*/ 2577 w 3589"/>
                <a:gd name="T31" fmla="*/ 217 h 497"/>
                <a:gd name="T32" fmla="*/ 2523 w 3589"/>
                <a:gd name="T33" fmla="*/ 231 h 497"/>
                <a:gd name="T34" fmla="*/ 2468 w 3589"/>
                <a:gd name="T35" fmla="*/ 237 h 497"/>
                <a:gd name="T36" fmla="*/ 2438 w 3589"/>
                <a:gd name="T37" fmla="*/ 237 h 497"/>
                <a:gd name="T38" fmla="*/ 2409 w 3589"/>
                <a:gd name="T39" fmla="*/ 233 h 497"/>
                <a:gd name="T40" fmla="*/ 2379 w 3589"/>
                <a:gd name="T41" fmla="*/ 227 h 497"/>
                <a:gd name="T42" fmla="*/ 2347 w 3589"/>
                <a:gd name="T43" fmla="*/ 217 h 497"/>
                <a:gd name="T44" fmla="*/ 2261 w 3589"/>
                <a:gd name="T45" fmla="*/ 181 h 497"/>
                <a:gd name="T46" fmla="*/ 2218 w 3589"/>
                <a:gd name="T47" fmla="*/ 167 h 497"/>
                <a:gd name="T48" fmla="*/ 2168 w 3589"/>
                <a:gd name="T49" fmla="*/ 158 h 497"/>
                <a:gd name="T50" fmla="*/ 2110 w 3589"/>
                <a:gd name="T51" fmla="*/ 158 h 497"/>
                <a:gd name="T52" fmla="*/ 2039 w 3589"/>
                <a:gd name="T53" fmla="*/ 168 h 497"/>
                <a:gd name="T54" fmla="*/ 1949 w 3589"/>
                <a:gd name="T55" fmla="*/ 194 h 497"/>
                <a:gd name="T56" fmla="*/ 1839 w 3589"/>
                <a:gd name="T57" fmla="*/ 236 h 497"/>
                <a:gd name="T58" fmla="*/ 1785 w 3589"/>
                <a:gd name="T59" fmla="*/ 256 h 497"/>
                <a:gd name="T60" fmla="*/ 1725 w 3589"/>
                <a:gd name="T61" fmla="*/ 274 h 497"/>
                <a:gd name="T62" fmla="*/ 1662 w 3589"/>
                <a:gd name="T63" fmla="*/ 291 h 497"/>
                <a:gd name="T64" fmla="*/ 1598 w 3589"/>
                <a:gd name="T65" fmla="*/ 304 h 497"/>
                <a:gd name="T66" fmla="*/ 1534 w 3589"/>
                <a:gd name="T67" fmla="*/ 314 h 497"/>
                <a:gd name="T68" fmla="*/ 1472 w 3589"/>
                <a:gd name="T69" fmla="*/ 320 h 497"/>
                <a:gd name="T70" fmla="*/ 1416 w 3589"/>
                <a:gd name="T71" fmla="*/ 324 h 497"/>
                <a:gd name="T72" fmla="*/ 1366 w 3589"/>
                <a:gd name="T73" fmla="*/ 324 h 497"/>
                <a:gd name="T74" fmla="*/ 1312 w 3589"/>
                <a:gd name="T75" fmla="*/ 319 h 497"/>
                <a:gd name="T76" fmla="*/ 1258 w 3589"/>
                <a:gd name="T77" fmla="*/ 309 h 497"/>
                <a:gd name="T78" fmla="*/ 1154 w 3589"/>
                <a:gd name="T79" fmla="*/ 282 h 497"/>
                <a:gd name="T80" fmla="*/ 1103 w 3589"/>
                <a:gd name="T81" fmla="*/ 269 h 497"/>
                <a:gd name="T82" fmla="*/ 1051 w 3589"/>
                <a:gd name="T83" fmla="*/ 259 h 497"/>
                <a:gd name="T84" fmla="*/ 998 w 3589"/>
                <a:gd name="T85" fmla="*/ 254 h 497"/>
                <a:gd name="T86" fmla="*/ 943 w 3589"/>
                <a:gd name="T87" fmla="*/ 254 h 497"/>
                <a:gd name="T88" fmla="*/ 887 w 3589"/>
                <a:gd name="T89" fmla="*/ 261 h 497"/>
                <a:gd name="T90" fmla="*/ 829 w 3589"/>
                <a:gd name="T91" fmla="*/ 274 h 497"/>
                <a:gd name="T92" fmla="*/ 711 w 3589"/>
                <a:gd name="T93" fmla="*/ 309 h 497"/>
                <a:gd name="T94" fmla="*/ 593 w 3589"/>
                <a:gd name="T95" fmla="*/ 346 h 497"/>
                <a:gd name="T96" fmla="*/ 535 w 3589"/>
                <a:gd name="T97" fmla="*/ 363 h 497"/>
                <a:gd name="T98" fmla="*/ 479 w 3589"/>
                <a:gd name="T99" fmla="*/ 376 h 497"/>
                <a:gd name="T100" fmla="*/ 396 w 3589"/>
                <a:gd name="T101" fmla="*/ 382 h 497"/>
                <a:gd name="T102" fmla="*/ 254 w 3589"/>
                <a:gd name="T103" fmla="*/ 388 h 497"/>
                <a:gd name="T104" fmla="*/ 104 w 3589"/>
                <a:gd name="T105" fmla="*/ 392 h 497"/>
                <a:gd name="T106" fmla="*/ 0 w 3589"/>
                <a:gd name="T107" fmla="*/ 39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89" h="497">
                  <a:moveTo>
                    <a:pt x="0" y="497"/>
                  </a:moveTo>
                  <a:lnTo>
                    <a:pt x="3589" y="497"/>
                  </a:lnTo>
                  <a:lnTo>
                    <a:pt x="3589" y="435"/>
                  </a:lnTo>
                  <a:lnTo>
                    <a:pt x="3589" y="373"/>
                  </a:lnTo>
                  <a:lnTo>
                    <a:pt x="3589" y="310"/>
                  </a:lnTo>
                  <a:lnTo>
                    <a:pt x="3589" y="249"/>
                  </a:lnTo>
                  <a:lnTo>
                    <a:pt x="3589" y="186"/>
                  </a:lnTo>
                  <a:lnTo>
                    <a:pt x="3589" y="124"/>
                  </a:lnTo>
                  <a:lnTo>
                    <a:pt x="3589" y="62"/>
                  </a:lnTo>
                  <a:lnTo>
                    <a:pt x="3589" y="0"/>
                  </a:lnTo>
                  <a:lnTo>
                    <a:pt x="3501" y="31"/>
                  </a:lnTo>
                  <a:lnTo>
                    <a:pt x="3420" y="55"/>
                  </a:lnTo>
                  <a:lnTo>
                    <a:pt x="3349" y="76"/>
                  </a:lnTo>
                  <a:lnTo>
                    <a:pt x="3285" y="92"/>
                  </a:lnTo>
                  <a:lnTo>
                    <a:pt x="3228" y="105"/>
                  </a:lnTo>
                  <a:lnTo>
                    <a:pt x="3176" y="114"/>
                  </a:lnTo>
                  <a:lnTo>
                    <a:pt x="3130" y="119"/>
                  </a:lnTo>
                  <a:lnTo>
                    <a:pt x="3089" y="123"/>
                  </a:lnTo>
                  <a:lnTo>
                    <a:pt x="3065" y="124"/>
                  </a:lnTo>
                  <a:lnTo>
                    <a:pt x="3037" y="124"/>
                  </a:lnTo>
                  <a:lnTo>
                    <a:pt x="3005" y="124"/>
                  </a:lnTo>
                  <a:lnTo>
                    <a:pt x="2969" y="126"/>
                  </a:lnTo>
                  <a:lnTo>
                    <a:pt x="2932" y="127"/>
                  </a:lnTo>
                  <a:lnTo>
                    <a:pt x="2893" y="129"/>
                  </a:lnTo>
                  <a:lnTo>
                    <a:pt x="2855" y="133"/>
                  </a:lnTo>
                  <a:lnTo>
                    <a:pt x="2818" y="140"/>
                  </a:lnTo>
                  <a:lnTo>
                    <a:pt x="2783" y="149"/>
                  </a:lnTo>
                  <a:lnTo>
                    <a:pt x="2751" y="158"/>
                  </a:lnTo>
                  <a:lnTo>
                    <a:pt x="2720" y="167"/>
                  </a:lnTo>
                  <a:lnTo>
                    <a:pt x="2689" y="177"/>
                  </a:lnTo>
                  <a:lnTo>
                    <a:pt x="2633" y="199"/>
                  </a:lnTo>
                  <a:lnTo>
                    <a:pt x="2577" y="217"/>
                  </a:lnTo>
                  <a:lnTo>
                    <a:pt x="2550" y="224"/>
                  </a:lnTo>
                  <a:lnTo>
                    <a:pt x="2523" y="231"/>
                  </a:lnTo>
                  <a:lnTo>
                    <a:pt x="2495" y="235"/>
                  </a:lnTo>
                  <a:lnTo>
                    <a:pt x="2468" y="237"/>
                  </a:lnTo>
                  <a:lnTo>
                    <a:pt x="2454" y="237"/>
                  </a:lnTo>
                  <a:lnTo>
                    <a:pt x="2438" y="237"/>
                  </a:lnTo>
                  <a:lnTo>
                    <a:pt x="2424" y="236"/>
                  </a:lnTo>
                  <a:lnTo>
                    <a:pt x="2409" y="233"/>
                  </a:lnTo>
                  <a:lnTo>
                    <a:pt x="2395" y="231"/>
                  </a:lnTo>
                  <a:lnTo>
                    <a:pt x="2379" y="227"/>
                  </a:lnTo>
                  <a:lnTo>
                    <a:pt x="2364" y="222"/>
                  </a:lnTo>
                  <a:lnTo>
                    <a:pt x="2347" y="217"/>
                  </a:lnTo>
                  <a:lnTo>
                    <a:pt x="2304" y="199"/>
                  </a:lnTo>
                  <a:lnTo>
                    <a:pt x="2261" y="181"/>
                  </a:lnTo>
                  <a:lnTo>
                    <a:pt x="2240" y="173"/>
                  </a:lnTo>
                  <a:lnTo>
                    <a:pt x="2218" y="167"/>
                  </a:lnTo>
                  <a:lnTo>
                    <a:pt x="2194" y="160"/>
                  </a:lnTo>
                  <a:lnTo>
                    <a:pt x="2168" y="158"/>
                  </a:lnTo>
                  <a:lnTo>
                    <a:pt x="2141" y="156"/>
                  </a:lnTo>
                  <a:lnTo>
                    <a:pt x="2110" y="158"/>
                  </a:lnTo>
                  <a:lnTo>
                    <a:pt x="2076" y="162"/>
                  </a:lnTo>
                  <a:lnTo>
                    <a:pt x="2039" y="168"/>
                  </a:lnTo>
                  <a:lnTo>
                    <a:pt x="1996" y="179"/>
                  </a:lnTo>
                  <a:lnTo>
                    <a:pt x="1949" y="194"/>
                  </a:lnTo>
                  <a:lnTo>
                    <a:pt x="1896" y="213"/>
                  </a:lnTo>
                  <a:lnTo>
                    <a:pt x="1839" y="236"/>
                  </a:lnTo>
                  <a:lnTo>
                    <a:pt x="1812" y="246"/>
                  </a:lnTo>
                  <a:lnTo>
                    <a:pt x="1785" y="256"/>
                  </a:lnTo>
                  <a:lnTo>
                    <a:pt x="1755" y="267"/>
                  </a:lnTo>
                  <a:lnTo>
                    <a:pt x="1725" y="274"/>
                  </a:lnTo>
                  <a:lnTo>
                    <a:pt x="1694" y="283"/>
                  </a:lnTo>
                  <a:lnTo>
                    <a:pt x="1662" y="291"/>
                  </a:lnTo>
                  <a:lnTo>
                    <a:pt x="1630" y="297"/>
                  </a:lnTo>
                  <a:lnTo>
                    <a:pt x="1598" y="304"/>
                  </a:lnTo>
                  <a:lnTo>
                    <a:pt x="1566" y="309"/>
                  </a:lnTo>
                  <a:lnTo>
                    <a:pt x="1534" y="314"/>
                  </a:lnTo>
                  <a:lnTo>
                    <a:pt x="1503" y="318"/>
                  </a:lnTo>
                  <a:lnTo>
                    <a:pt x="1472" y="320"/>
                  </a:lnTo>
                  <a:lnTo>
                    <a:pt x="1444" y="323"/>
                  </a:lnTo>
                  <a:lnTo>
                    <a:pt x="1416" y="324"/>
                  </a:lnTo>
                  <a:lnTo>
                    <a:pt x="1390" y="324"/>
                  </a:lnTo>
                  <a:lnTo>
                    <a:pt x="1366" y="324"/>
                  </a:lnTo>
                  <a:lnTo>
                    <a:pt x="1339" y="322"/>
                  </a:lnTo>
                  <a:lnTo>
                    <a:pt x="1312" y="319"/>
                  </a:lnTo>
                  <a:lnTo>
                    <a:pt x="1285" y="314"/>
                  </a:lnTo>
                  <a:lnTo>
                    <a:pt x="1258" y="309"/>
                  </a:lnTo>
                  <a:lnTo>
                    <a:pt x="1206" y="296"/>
                  </a:lnTo>
                  <a:lnTo>
                    <a:pt x="1154" y="282"/>
                  </a:lnTo>
                  <a:lnTo>
                    <a:pt x="1129" y="276"/>
                  </a:lnTo>
                  <a:lnTo>
                    <a:pt x="1103" y="269"/>
                  </a:lnTo>
                  <a:lnTo>
                    <a:pt x="1078" y="264"/>
                  </a:lnTo>
                  <a:lnTo>
                    <a:pt x="1051" y="259"/>
                  </a:lnTo>
                  <a:lnTo>
                    <a:pt x="1025" y="256"/>
                  </a:lnTo>
                  <a:lnTo>
                    <a:pt x="998" y="254"/>
                  </a:lnTo>
                  <a:lnTo>
                    <a:pt x="971" y="253"/>
                  </a:lnTo>
                  <a:lnTo>
                    <a:pt x="943" y="254"/>
                  </a:lnTo>
                  <a:lnTo>
                    <a:pt x="915" y="256"/>
                  </a:lnTo>
                  <a:lnTo>
                    <a:pt x="887" y="261"/>
                  </a:lnTo>
                  <a:lnTo>
                    <a:pt x="857" y="267"/>
                  </a:lnTo>
                  <a:lnTo>
                    <a:pt x="829" y="274"/>
                  </a:lnTo>
                  <a:lnTo>
                    <a:pt x="770" y="290"/>
                  </a:lnTo>
                  <a:lnTo>
                    <a:pt x="711" y="309"/>
                  </a:lnTo>
                  <a:lnTo>
                    <a:pt x="652" y="328"/>
                  </a:lnTo>
                  <a:lnTo>
                    <a:pt x="593" y="346"/>
                  </a:lnTo>
                  <a:lnTo>
                    <a:pt x="565" y="355"/>
                  </a:lnTo>
                  <a:lnTo>
                    <a:pt x="535" y="363"/>
                  </a:lnTo>
                  <a:lnTo>
                    <a:pt x="507" y="370"/>
                  </a:lnTo>
                  <a:lnTo>
                    <a:pt x="479" y="376"/>
                  </a:lnTo>
                  <a:lnTo>
                    <a:pt x="448" y="379"/>
                  </a:lnTo>
                  <a:lnTo>
                    <a:pt x="396" y="382"/>
                  </a:lnTo>
                  <a:lnTo>
                    <a:pt x="329" y="386"/>
                  </a:lnTo>
                  <a:lnTo>
                    <a:pt x="254" y="388"/>
                  </a:lnTo>
                  <a:lnTo>
                    <a:pt x="175" y="391"/>
                  </a:lnTo>
                  <a:lnTo>
                    <a:pt x="104" y="392"/>
                  </a:lnTo>
                  <a:lnTo>
                    <a:pt x="42" y="392"/>
                  </a:lnTo>
                  <a:lnTo>
                    <a:pt x="0" y="392"/>
                  </a:lnTo>
                  <a:lnTo>
                    <a:pt x="0" y="497"/>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420" name="Freeform 37">
              <a:extLst>
                <a:ext uri="{FF2B5EF4-FFF2-40B4-BE49-F238E27FC236}">
                  <a16:creationId xmlns:a16="http://schemas.microsoft.com/office/drawing/2014/main" id="{EBEB0933-3163-D243-AFDC-712FE015F04D}"/>
                </a:ext>
              </a:extLst>
            </p:cNvPr>
            <p:cNvSpPr>
              <a:spLocks/>
            </p:cNvSpPr>
            <p:nvPr/>
          </p:nvSpPr>
          <p:spPr bwMode="auto">
            <a:xfrm>
              <a:off x="9620251" y="4418013"/>
              <a:ext cx="1884363" cy="704850"/>
            </a:xfrm>
            <a:custGeom>
              <a:avLst/>
              <a:gdLst>
                <a:gd name="T0" fmla="*/ 87 w 3561"/>
                <a:gd name="T1" fmla="*/ 1303 h 1331"/>
                <a:gd name="T2" fmla="*/ 219 w 3561"/>
                <a:gd name="T3" fmla="*/ 1270 h 1331"/>
                <a:gd name="T4" fmla="*/ 330 w 3561"/>
                <a:gd name="T5" fmla="*/ 1283 h 1331"/>
                <a:gd name="T6" fmla="*/ 474 w 3561"/>
                <a:gd name="T7" fmla="*/ 1299 h 1331"/>
                <a:gd name="T8" fmla="*/ 662 w 3561"/>
                <a:gd name="T9" fmla="*/ 1233 h 1331"/>
                <a:gd name="T10" fmla="*/ 855 w 3561"/>
                <a:gd name="T11" fmla="*/ 1143 h 1331"/>
                <a:gd name="T12" fmla="*/ 983 w 3561"/>
                <a:gd name="T13" fmla="*/ 1119 h 1331"/>
                <a:gd name="T14" fmla="*/ 1120 w 3561"/>
                <a:gd name="T15" fmla="*/ 1149 h 1331"/>
                <a:gd name="T16" fmla="*/ 1270 w 3561"/>
                <a:gd name="T17" fmla="*/ 1198 h 1331"/>
                <a:gd name="T18" fmla="*/ 1362 w 3561"/>
                <a:gd name="T19" fmla="*/ 1199 h 1331"/>
                <a:gd name="T20" fmla="*/ 1448 w 3561"/>
                <a:gd name="T21" fmla="*/ 1149 h 1331"/>
                <a:gd name="T22" fmla="*/ 1559 w 3561"/>
                <a:gd name="T23" fmla="*/ 1065 h 1331"/>
                <a:gd name="T24" fmla="*/ 1672 w 3561"/>
                <a:gd name="T25" fmla="*/ 1039 h 1331"/>
                <a:gd name="T26" fmla="*/ 1819 w 3561"/>
                <a:gd name="T27" fmla="*/ 1023 h 1331"/>
                <a:gd name="T28" fmla="*/ 1951 w 3561"/>
                <a:gd name="T29" fmla="*/ 947 h 1331"/>
                <a:gd name="T30" fmla="*/ 2083 w 3561"/>
                <a:gd name="T31" fmla="*/ 861 h 1331"/>
                <a:gd name="T32" fmla="*/ 2158 w 3561"/>
                <a:gd name="T33" fmla="*/ 846 h 1331"/>
                <a:gd name="T34" fmla="*/ 2267 w 3561"/>
                <a:gd name="T35" fmla="*/ 882 h 1331"/>
                <a:gd name="T36" fmla="*/ 2400 w 3561"/>
                <a:gd name="T37" fmla="*/ 950 h 1331"/>
                <a:gd name="T38" fmla="*/ 2492 w 3561"/>
                <a:gd name="T39" fmla="*/ 962 h 1331"/>
                <a:gd name="T40" fmla="*/ 2559 w 3561"/>
                <a:gd name="T41" fmla="*/ 934 h 1331"/>
                <a:gd name="T42" fmla="*/ 2678 w 3561"/>
                <a:gd name="T43" fmla="*/ 851 h 1331"/>
                <a:gd name="T44" fmla="*/ 2788 w 3561"/>
                <a:gd name="T45" fmla="*/ 844 h 1331"/>
                <a:gd name="T46" fmla="*/ 2982 w 3561"/>
                <a:gd name="T47" fmla="*/ 855 h 1331"/>
                <a:gd name="T48" fmla="*/ 3155 w 3561"/>
                <a:gd name="T49" fmla="*/ 820 h 1331"/>
                <a:gd name="T50" fmla="*/ 3561 w 3561"/>
                <a:gd name="T51" fmla="*/ 0 h 1331"/>
                <a:gd name="T52" fmla="*/ 3367 w 3561"/>
                <a:gd name="T53" fmla="*/ 165 h 1331"/>
                <a:gd name="T54" fmla="*/ 3167 w 3561"/>
                <a:gd name="T55" fmla="*/ 328 h 1331"/>
                <a:gd name="T56" fmla="*/ 3048 w 3561"/>
                <a:gd name="T57" fmla="*/ 373 h 1331"/>
                <a:gd name="T58" fmla="*/ 2837 w 3561"/>
                <a:gd name="T59" fmla="*/ 357 h 1331"/>
                <a:gd name="T60" fmla="*/ 2732 w 3561"/>
                <a:gd name="T61" fmla="*/ 369 h 1331"/>
                <a:gd name="T62" fmla="*/ 2622 w 3561"/>
                <a:gd name="T63" fmla="*/ 436 h 1331"/>
                <a:gd name="T64" fmla="*/ 2519 w 3561"/>
                <a:gd name="T65" fmla="*/ 503 h 1331"/>
                <a:gd name="T66" fmla="*/ 2452 w 3561"/>
                <a:gd name="T67" fmla="*/ 518 h 1331"/>
                <a:gd name="T68" fmla="*/ 2372 w 3561"/>
                <a:gd name="T69" fmla="*/ 493 h 1331"/>
                <a:gd name="T70" fmla="*/ 2258 w 3561"/>
                <a:gd name="T71" fmla="*/ 415 h 1331"/>
                <a:gd name="T72" fmla="*/ 2160 w 3561"/>
                <a:gd name="T73" fmla="*/ 374 h 1331"/>
                <a:gd name="T74" fmla="*/ 2096 w 3561"/>
                <a:gd name="T75" fmla="*/ 382 h 1331"/>
                <a:gd name="T76" fmla="*/ 1994 w 3561"/>
                <a:gd name="T77" fmla="*/ 450 h 1331"/>
                <a:gd name="T78" fmla="*/ 1854 w 3561"/>
                <a:gd name="T79" fmla="*/ 551 h 1331"/>
                <a:gd name="T80" fmla="*/ 1714 w 3561"/>
                <a:gd name="T81" fmla="*/ 559 h 1331"/>
                <a:gd name="T82" fmla="*/ 1575 w 3561"/>
                <a:gd name="T83" fmla="*/ 562 h 1331"/>
                <a:gd name="T84" fmla="*/ 1470 w 3561"/>
                <a:gd name="T85" fmla="*/ 648 h 1331"/>
                <a:gd name="T86" fmla="*/ 1391 w 3561"/>
                <a:gd name="T87" fmla="*/ 710 h 1331"/>
                <a:gd name="T88" fmla="*/ 1307 w 3561"/>
                <a:gd name="T89" fmla="*/ 715 h 1331"/>
                <a:gd name="T90" fmla="*/ 1145 w 3561"/>
                <a:gd name="T91" fmla="*/ 651 h 1331"/>
                <a:gd name="T92" fmla="*/ 1015 w 3561"/>
                <a:gd name="T93" fmla="*/ 606 h 1331"/>
                <a:gd name="T94" fmla="*/ 938 w 3561"/>
                <a:gd name="T95" fmla="*/ 615 h 1331"/>
                <a:gd name="T96" fmla="*/ 839 w 3561"/>
                <a:gd name="T97" fmla="*/ 673 h 1331"/>
                <a:gd name="T98" fmla="*/ 708 w 3561"/>
                <a:gd name="T99" fmla="*/ 820 h 1331"/>
                <a:gd name="T100" fmla="*/ 580 w 3561"/>
                <a:gd name="T101" fmla="*/ 975 h 1331"/>
                <a:gd name="T102" fmla="*/ 488 w 3561"/>
                <a:gd name="T103" fmla="*/ 1047 h 1331"/>
                <a:gd name="T104" fmla="*/ 418 w 3561"/>
                <a:gd name="T105" fmla="*/ 1057 h 1331"/>
                <a:gd name="T106" fmla="*/ 302 w 3561"/>
                <a:gd name="T107" fmla="*/ 1024 h 1331"/>
                <a:gd name="T108" fmla="*/ 210 w 3561"/>
                <a:gd name="T109" fmla="*/ 1017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61" h="1331">
                  <a:moveTo>
                    <a:pt x="193" y="1024"/>
                  </a:moveTo>
                  <a:lnTo>
                    <a:pt x="0" y="1120"/>
                  </a:lnTo>
                  <a:lnTo>
                    <a:pt x="0" y="1331"/>
                  </a:lnTo>
                  <a:lnTo>
                    <a:pt x="29" y="1322"/>
                  </a:lnTo>
                  <a:lnTo>
                    <a:pt x="59" y="1314"/>
                  </a:lnTo>
                  <a:lnTo>
                    <a:pt x="87" y="1303"/>
                  </a:lnTo>
                  <a:lnTo>
                    <a:pt x="116" y="1293"/>
                  </a:lnTo>
                  <a:lnTo>
                    <a:pt x="145" y="1284"/>
                  </a:lnTo>
                  <a:lnTo>
                    <a:pt x="174" y="1276"/>
                  </a:lnTo>
                  <a:lnTo>
                    <a:pt x="190" y="1274"/>
                  </a:lnTo>
                  <a:lnTo>
                    <a:pt x="204" y="1271"/>
                  </a:lnTo>
                  <a:lnTo>
                    <a:pt x="219" y="1270"/>
                  </a:lnTo>
                  <a:lnTo>
                    <a:pt x="233" y="1270"/>
                  </a:lnTo>
                  <a:lnTo>
                    <a:pt x="250" y="1270"/>
                  </a:lnTo>
                  <a:lnTo>
                    <a:pt x="266" y="1271"/>
                  </a:lnTo>
                  <a:lnTo>
                    <a:pt x="282" y="1274"/>
                  </a:lnTo>
                  <a:lnTo>
                    <a:pt x="298" y="1276"/>
                  </a:lnTo>
                  <a:lnTo>
                    <a:pt x="330" y="1283"/>
                  </a:lnTo>
                  <a:lnTo>
                    <a:pt x="362" y="1289"/>
                  </a:lnTo>
                  <a:lnTo>
                    <a:pt x="395" y="1296"/>
                  </a:lnTo>
                  <a:lnTo>
                    <a:pt x="427" y="1299"/>
                  </a:lnTo>
                  <a:lnTo>
                    <a:pt x="442" y="1301"/>
                  </a:lnTo>
                  <a:lnTo>
                    <a:pt x="459" y="1301"/>
                  </a:lnTo>
                  <a:lnTo>
                    <a:pt x="474" y="1299"/>
                  </a:lnTo>
                  <a:lnTo>
                    <a:pt x="491" y="1297"/>
                  </a:lnTo>
                  <a:lnTo>
                    <a:pt x="520" y="1289"/>
                  </a:lnTo>
                  <a:lnTo>
                    <a:pt x="550" y="1280"/>
                  </a:lnTo>
                  <a:lnTo>
                    <a:pt x="579" y="1270"/>
                  </a:lnTo>
                  <a:lnTo>
                    <a:pt x="607" y="1258"/>
                  </a:lnTo>
                  <a:lnTo>
                    <a:pt x="662" y="1233"/>
                  </a:lnTo>
                  <a:lnTo>
                    <a:pt x="716" y="1205"/>
                  </a:lnTo>
                  <a:lnTo>
                    <a:pt x="744" y="1192"/>
                  </a:lnTo>
                  <a:lnTo>
                    <a:pt x="771" y="1179"/>
                  </a:lnTo>
                  <a:lnTo>
                    <a:pt x="798" y="1166"/>
                  </a:lnTo>
                  <a:lnTo>
                    <a:pt x="826" y="1155"/>
                  </a:lnTo>
                  <a:lnTo>
                    <a:pt x="855" y="1143"/>
                  </a:lnTo>
                  <a:lnTo>
                    <a:pt x="884" y="1134"/>
                  </a:lnTo>
                  <a:lnTo>
                    <a:pt x="913" y="1126"/>
                  </a:lnTo>
                  <a:lnTo>
                    <a:pt x="944" y="1121"/>
                  </a:lnTo>
                  <a:lnTo>
                    <a:pt x="957" y="1119"/>
                  </a:lnTo>
                  <a:lnTo>
                    <a:pt x="970" y="1119"/>
                  </a:lnTo>
                  <a:lnTo>
                    <a:pt x="983" y="1119"/>
                  </a:lnTo>
                  <a:lnTo>
                    <a:pt x="995" y="1119"/>
                  </a:lnTo>
                  <a:lnTo>
                    <a:pt x="1020" y="1121"/>
                  </a:lnTo>
                  <a:lnTo>
                    <a:pt x="1045" y="1126"/>
                  </a:lnTo>
                  <a:lnTo>
                    <a:pt x="1070" y="1133"/>
                  </a:lnTo>
                  <a:lnTo>
                    <a:pt x="1094" y="1140"/>
                  </a:lnTo>
                  <a:lnTo>
                    <a:pt x="1120" y="1149"/>
                  </a:lnTo>
                  <a:lnTo>
                    <a:pt x="1144" y="1158"/>
                  </a:lnTo>
                  <a:lnTo>
                    <a:pt x="1170" y="1167"/>
                  </a:lnTo>
                  <a:lnTo>
                    <a:pt x="1194" y="1176"/>
                  </a:lnTo>
                  <a:lnTo>
                    <a:pt x="1220" y="1185"/>
                  </a:lnTo>
                  <a:lnTo>
                    <a:pt x="1244" y="1192"/>
                  </a:lnTo>
                  <a:lnTo>
                    <a:pt x="1270" y="1198"/>
                  </a:lnTo>
                  <a:lnTo>
                    <a:pt x="1294" y="1202"/>
                  </a:lnTo>
                  <a:lnTo>
                    <a:pt x="1307" y="1202"/>
                  </a:lnTo>
                  <a:lnTo>
                    <a:pt x="1320" y="1203"/>
                  </a:lnTo>
                  <a:lnTo>
                    <a:pt x="1332" y="1203"/>
                  </a:lnTo>
                  <a:lnTo>
                    <a:pt x="1345" y="1202"/>
                  </a:lnTo>
                  <a:lnTo>
                    <a:pt x="1362" y="1199"/>
                  </a:lnTo>
                  <a:lnTo>
                    <a:pt x="1377" y="1194"/>
                  </a:lnTo>
                  <a:lnTo>
                    <a:pt x="1393" y="1188"/>
                  </a:lnTo>
                  <a:lnTo>
                    <a:pt x="1407" y="1180"/>
                  </a:lnTo>
                  <a:lnTo>
                    <a:pt x="1421" y="1171"/>
                  </a:lnTo>
                  <a:lnTo>
                    <a:pt x="1435" y="1161"/>
                  </a:lnTo>
                  <a:lnTo>
                    <a:pt x="1448" y="1149"/>
                  </a:lnTo>
                  <a:lnTo>
                    <a:pt x="1462" y="1138"/>
                  </a:lnTo>
                  <a:lnTo>
                    <a:pt x="1489" y="1115"/>
                  </a:lnTo>
                  <a:lnTo>
                    <a:pt x="1516" y="1093"/>
                  </a:lnTo>
                  <a:lnTo>
                    <a:pt x="1530" y="1082"/>
                  </a:lnTo>
                  <a:lnTo>
                    <a:pt x="1544" y="1073"/>
                  </a:lnTo>
                  <a:lnTo>
                    <a:pt x="1559" y="1065"/>
                  </a:lnTo>
                  <a:lnTo>
                    <a:pt x="1575" y="1057"/>
                  </a:lnTo>
                  <a:lnTo>
                    <a:pt x="1590" y="1052"/>
                  </a:lnTo>
                  <a:lnTo>
                    <a:pt x="1605" y="1048"/>
                  </a:lnTo>
                  <a:lnTo>
                    <a:pt x="1622" y="1046"/>
                  </a:lnTo>
                  <a:lnTo>
                    <a:pt x="1639" y="1043"/>
                  </a:lnTo>
                  <a:lnTo>
                    <a:pt x="1672" y="1039"/>
                  </a:lnTo>
                  <a:lnTo>
                    <a:pt x="1705" y="1038"/>
                  </a:lnTo>
                  <a:lnTo>
                    <a:pt x="1739" y="1035"/>
                  </a:lnTo>
                  <a:lnTo>
                    <a:pt x="1772" y="1032"/>
                  </a:lnTo>
                  <a:lnTo>
                    <a:pt x="1787" y="1030"/>
                  </a:lnTo>
                  <a:lnTo>
                    <a:pt x="1804" y="1026"/>
                  </a:lnTo>
                  <a:lnTo>
                    <a:pt x="1819" y="1023"/>
                  </a:lnTo>
                  <a:lnTo>
                    <a:pt x="1836" y="1017"/>
                  </a:lnTo>
                  <a:lnTo>
                    <a:pt x="1857" y="1008"/>
                  </a:lnTo>
                  <a:lnTo>
                    <a:pt x="1876" y="998"/>
                  </a:lnTo>
                  <a:lnTo>
                    <a:pt x="1895" y="987"/>
                  </a:lnTo>
                  <a:lnTo>
                    <a:pt x="1914" y="974"/>
                  </a:lnTo>
                  <a:lnTo>
                    <a:pt x="1951" y="947"/>
                  </a:lnTo>
                  <a:lnTo>
                    <a:pt x="1989" y="919"/>
                  </a:lnTo>
                  <a:lnTo>
                    <a:pt x="2007" y="905"/>
                  </a:lnTo>
                  <a:lnTo>
                    <a:pt x="2026" y="892"/>
                  </a:lnTo>
                  <a:lnTo>
                    <a:pt x="2044" y="880"/>
                  </a:lnTo>
                  <a:lnTo>
                    <a:pt x="2063" y="869"/>
                  </a:lnTo>
                  <a:lnTo>
                    <a:pt x="2083" y="861"/>
                  </a:lnTo>
                  <a:lnTo>
                    <a:pt x="2104" y="853"/>
                  </a:lnTo>
                  <a:lnTo>
                    <a:pt x="2114" y="851"/>
                  </a:lnTo>
                  <a:lnTo>
                    <a:pt x="2124" y="848"/>
                  </a:lnTo>
                  <a:lnTo>
                    <a:pt x="2135" y="847"/>
                  </a:lnTo>
                  <a:lnTo>
                    <a:pt x="2146" y="846"/>
                  </a:lnTo>
                  <a:lnTo>
                    <a:pt x="2158" y="846"/>
                  </a:lnTo>
                  <a:lnTo>
                    <a:pt x="2171" y="847"/>
                  </a:lnTo>
                  <a:lnTo>
                    <a:pt x="2182" y="850"/>
                  </a:lnTo>
                  <a:lnTo>
                    <a:pt x="2194" y="852"/>
                  </a:lnTo>
                  <a:lnTo>
                    <a:pt x="2218" y="860"/>
                  </a:lnTo>
                  <a:lnTo>
                    <a:pt x="2242" y="869"/>
                  </a:lnTo>
                  <a:lnTo>
                    <a:pt x="2267" y="882"/>
                  </a:lnTo>
                  <a:lnTo>
                    <a:pt x="2290" y="894"/>
                  </a:lnTo>
                  <a:lnTo>
                    <a:pt x="2314" y="907"/>
                  </a:lnTo>
                  <a:lnTo>
                    <a:pt x="2338" y="921"/>
                  </a:lnTo>
                  <a:lnTo>
                    <a:pt x="2360" y="933"/>
                  </a:lnTo>
                  <a:lnTo>
                    <a:pt x="2381" y="943"/>
                  </a:lnTo>
                  <a:lnTo>
                    <a:pt x="2400" y="950"/>
                  </a:lnTo>
                  <a:lnTo>
                    <a:pt x="2418" y="956"/>
                  </a:lnTo>
                  <a:lnTo>
                    <a:pt x="2434" y="960"/>
                  </a:lnTo>
                  <a:lnTo>
                    <a:pt x="2450" y="962"/>
                  </a:lnTo>
                  <a:lnTo>
                    <a:pt x="2465" y="964"/>
                  </a:lnTo>
                  <a:lnTo>
                    <a:pt x="2479" y="964"/>
                  </a:lnTo>
                  <a:lnTo>
                    <a:pt x="2492" y="962"/>
                  </a:lnTo>
                  <a:lnTo>
                    <a:pt x="2505" y="960"/>
                  </a:lnTo>
                  <a:lnTo>
                    <a:pt x="2516" y="956"/>
                  </a:lnTo>
                  <a:lnTo>
                    <a:pt x="2528" y="952"/>
                  </a:lnTo>
                  <a:lnTo>
                    <a:pt x="2538" y="947"/>
                  </a:lnTo>
                  <a:lnTo>
                    <a:pt x="2549" y="941"/>
                  </a:lnTo>
                  <a:lnTo>
                    <a:pt x="2559" y="934"/>
                  </a:lnTo>
                  <a:lnTo>
                    <a:pt x="2568" y="928"/>
                  </a:lnTo>
                  <a:lnTo>
                    <a:pt x="2605" y="897"/>
                  </a:lnTo>
                  <a:lnTo>
                    <a:pt x="2645" y="867"/>
                  </a:lnTo>
                  <a:lnTo>
                    <a:pt x="2655" y="861"/>
                  </a:lnTo>
                  <a:lnTo>
                    <a:pt x="2666" y="856"/>
                  </a:lnTo>
                  <a:lnTo>
                    <a:pt x="2678" y="851"/>
                  </a:lnTo>
                  <a:lnTo>
                    <a:pt x="2691" y="847"/>
                  </a:lnTo>
                  <a:lnTo>
                    <a:pt x="2704" y="844"/>
                  </a:lnTo>
                  <a:lnTo>
                    <a:pt x="2718" y="842"/>
                  </a:lnTo>
                  <a:lnTo>
                    <a:pt x="2733" y="842"/>
                  </a:lnTo>
                  <a:lnTo>
                    <a:pt x="2748" y="842"/>
                  </a:lnTo>
                  <a:lnTo>
                    <a:pt x="2788" y="844"/>
                  </a:lnTo>
                  <a:lnTo>
                    <a:pt x="2825" y="848"/>
                  </a:lnTo>
                  <a:lnTo>
                    <a:pt x="2859" y="851"/>
                  </a:lnTo>
                  <a:lnTo>
                    <a:pt x="2891" y="853"/>
                  </a:lnTo>
                  <a:lnTo>
                    <a:pt x="2921" y="855"/>
                  </a:lnTo>
                  <a:lnTo>
                    <a:pt x="2951" y="856"/>
                  </a:lnTo>
                  <a:lnTo>
                    <a:pt x="2982" y="855"/>
                  </a:lnTo>
                  <a:lnTo>
                    <a:pt x="3012" y="853"/>
                  </a:lnTo>
                  <a:lnTo>
                    <a:pt x="3034" y="851"/>
                  </a:lnTo>
                  <a:lnTo>
                    <a:pt x="3056" y="847"/>
                  </a:lnTo>
                  <a:lnTo>
                    <a:pt x="3078" y="842"/>
                  </a:lnTo>
                  <a:lnTo>
                    <a:pt x="3102" y="835"/>
                  </a:lnTo>
                  <a:lnTo>
                    <a:pt x="3155" y="820"/>
                  </a:lnTo>
                  <a:lnTo>
                    <a:pt x="3214" y="801"/>
                  </a:lnTo>
                  <a:lnTo>
                    <a:pt x="3283" y="776"/>
                  </a:lnTo>
                  <a:lnTo>
                    <a:pt x="3362" y="750"/>
                  </a:lnTo>
                  <a:lnTo>
                    <a:pt x="3454" y="720"/>
                  </a:lnTo>
                  <a:lnTo>
                    <a:pt x="3561" y="689"/>
                  </a:lnTo>
                  <a:lnTo>
                    <a:pt x="3561" y="0"/>
                  </a:lnTo>
                  <a:lnTo>
                    <a:pt x="3526" y="28"/>
                  </a:lnTo>
                  <a:lnTo>
                    <a:pt x="3493" y="56"/>
                  </a:lnTo>
                  <a:lnTo>
                    <a:pt x="3462" y="83"/>
                  </a:lnTo>
                  <a:lnTo>
                    <a:pt x="3430" y="110"/>
                  </a:lnTo>
                  <a:lnTo>
                    <a:pt x="3399" y="137"/>
                  </a:lnTo>
                  <a:lnTo>
                    <a:pt x="3367" y="165"/>
                  </a:lnTo>
                  <a:lnTo>
                    <a:pt x="3335" y="192"/>
                  </a:lnTo>
                  <a:lnTo>
                    <a:pt x="3301" y="220"/>
                  </a:lnTo>
                  <a:lnTo>
                    <a:pt x="3249" y="263"/>
                  </a:lnTo>
                  <a:lnTo>
                    <a:pt x="3206" y="298"/>
                  </a:lnTo>
                  <a:lnTo>
                    <a:pt x="3187" y="314"/>
                  </a:lnTo>
                  <a:lnTo>
                    <a:pt x="3167" y="328"/>
                  </a:lnTo>
                  <a:lnTo>
                    <a:pt x="3149" y="339"/>
                  </a:lnTo>
                  <a:lnTo>
                    <a:pt x="3132" y="350"/>
                  </a:lnTo>
                  <a:lnTo>
                    <a:pt x="3112" y="357"/>
                  </a:lnTo>
                  <a:lnTo>
                    <a:pt x="3093" y="364"/>
                  </a:lnTo>
                  <a:lnTo>
                    <a:pt x="3071" y="369"/>
                  </a:lnTo>
                  <a:lnTo>
                    <a:pt x="3048" y="373"/>
                  </a:lnTo>
                  <a:lnTo>
                    <a:pt x="3024" y="374"/>
                  </a:lnTo>
                  <a:lnTo>
                    <a:pt x="2996" y="373"/>
                  </a:lnTo>
                  <a:lnTo>
                    <a:pt x="2964" y="371"/>
                  </a:lnTo>
                  <a:lnTo>
                    <a:pt x="2929" y="368"/>
                  </a:lnTo>
                  <a:lnTo>
                    <a:pt x="2879" y="361"/>
                  </a:lnTo>
                  <a:lnTo>
                    <a:pt x="2837" y="357"/>
                  </a:lnTo>
                  <a:lnTo>
                    <a:pt x="2818" y="357"/>
                  </a:lnTo>
                  <a:lnTo>
                    <a:pt x="2800" y="357"/>
                  </a:lnTo>
                  <a:lnTo>
                    <a:pt x="2782" y="357"/>
                  </a:lnTo>
                  <a:lnTo>
                    <a:pt x="2765" y="360"/>
                  </a:lnTo>
                  <a:lnTo>
                    <a:pt x="2748" y="364"/>
                  </a:lnTo>
                  <a:lnTo>
                    <a:pt x="2732" y="369"/>
                  </a:lnTo>
                  <a:lnTo>
                    <a:pt x="2716" y="375"/>
                  </a:lnTo>
                  <a:lnTo>
                    <a:pt x="2698" y="383"/>
                  </a:lnTo>
                  <a:lnTo>
                    <a:pt x="2681" y="393"/>
                  </a:lnTo>
                  <a:lnTo>
                    <a:pt x="2663" y="405"/>
                  </a:lnTo>
                  <a:lnTo>
                    <a:pt x="2643" y="419"/>
                  </a:lnTo>
                  <a:lnTo>
                    <a:pt x="2622" y="436"/>
                  </a:lnTo>
                  <a:lnTo>
                    <a:pt x="2601" y="451"/>
                  </a:lnTo>
                  <a:lnTo>
                    <a:pt x="2582" y="465"/>
                  </a:lnTo>
                  <a:lnTo>
                    <a:pt x="2561" y="480"/>
                  </a:lnTo>
                  <a:lnTo>
                    <a:pt x="2541" y="493"/>
                  </a:lnTo>
                  <a:lnTo>
                    <a:pt x="2531" y="498"/>
                  </a:lnTo>
                  <a:lnTo>
                    <a:pt x="2519" y="503"/>
                  </a:lnTo>
                  <a:lnTo>
                    <a:pt x="2509" y="507"/>
                  </a:lnTo>
                  <a:lnTo>
                    <a:pt x="2497" y="511"/>
                  </a:lnTo>
                  <a:lnTo>
                    <a:pt x="2487" y="514"/>
                  </a:lnTo>
                  <a:lnTo>
                    <a:pt x="2475" y="516"/>
                  </a:lnTo>
                  <a:lnTo>
                    <a:pt x="2464" y="518"/>
                  </a:lnTo>
                  <a:lnTo>
                    <a:pt x="2452" y="518"/>
                  </a:lnTo>
                  <a:lnTo>
                    <a:pt x="2441" y="516"/>
                  </a:lnTo>
                  <a:lnTo>
                    <a:pt x="2431" y="515"/>
                  </a:lnTo>
                  <a:lnTo>
                    <a:pt x="2420" y="514"/>
                  </a:lnTo>
                  <a:lnTo>
                    <a:pt x="2410" y="510"/>
                  </a:lnTo>
                  <a:lnTo>
                    <a:pt x="2391" y="502"/>
                  </a:lnTo>
                  <a:lnTo>
                    <a:pt x="2372" y="493"/>
                  </a:lnTo>
                  <a:lnTo>
                    <a:pt x="2352" y="482"/>
                  </a:lnTo>
                  <a:lnTo>
                    <a:pt x="2333" y="469"/>
                  </a:lnTo>
                  <a:lnTo>
                    <a:pt x="2314" y="456"/>
                  </a:lnTo>
                  <a:lnTo>
                    <a:pt x="2296" y="442"/>
                  </a:lnTo>
                  <a:lnTo>
                    <a:pt x="2277" y="428"/>
                  </a:lnTo>
                  <a:lnTo>
                    <a:pt x="2258" y="415"/>
                  </a:lnTo>
                  <a:lnTo>
                    <a:pt x="2240" y="404"/>
                  </a:lnTo>
                  <a:lnTo>
                    <a:pt x="2220" y="393"/>
                  </a:lnTo>
                  <a:lnTo>
                    <a:pt x="2200" y="384"/>
                  </a:lnTo>
                  <a:lnTo>
                    <a:pt x="2181" y="378"/>
                  </a:lnTo>
                  <a:lnTo>
                    <a:pt x="2171" y="375"/>
                  </a:lnTo>
                  <a:lnTo>
                    <a:pt x="2160" y="374"/>
                  </a:lnTo>
                  <a:lnTo>
                    <a:pt x="2150" y="374"/>
                  </a:lnTo>
                  <a:lnTo>
                    <a:pt x="2140" y="374"/>
                  </a:lnTo>
                  <a:lnTo>
                    <a:pt x="2128" y="374"/>
                  </a:lnTo>
                  <a:lnTo>
                    <a:pt x="2117" y="377"/>
                  </a:lnTo>
                  <a:lnTo>
                    <a:pt x="2106" y="379"/>
                  </a:lnTo>
                  <a:lnTo>
                    <a:pt x="2096" y="382"/>
                  </a:lnTo>
                  <a:lnTo>
                    <a:pt x="2077" y="389"/>
                  </a:lnTo>
                  <a:lnTo>
                    <a:pt x="2059" y="398"/>
                  </a:lnTo>
                  <a:lnTo>
                    <a:pt x="2042" y="410"/>
                  </a:lnTo>
                  <a:lnTo>
                    <a:pt x="2026" y="421"/>
                  </a:lnTo>
                  <a:lnTo>
                    <a:pt x="2009" y="436"/>
                  </a:lnTo>
                  <a:lnTo>
                    <a:pt x="1994" y="450"/>
                  </a:lnTo>
                  <a:lnTo>
                    <a:pt x="1962" y="478"/>
                  </a:lnTo>
                  <a:lnTo>
                    <a:pt x="1930" y="507"/>
                  </a:lnTo>
                  <a:lnTo>
                    <a:pt x="1912" y="520"/>
                  </a:lnTo>
                  <a:lnTo>
                    <a:pt x="1894" y="532"/>
                  </a:lnTo>
                  <a:lnTo>
                    <a:pt x="1875" y="542"/>
                  </a:lnTo>
                  <a:lnTo>
                    <a:pt x="1854" y="551"/>
                  </a:lnTo>
                  <a:lnTo>
                    <a:pt x="1837" y="556"/>
                  </a:lnTo>
                  <a:lnTo>
                    <a:pt x="1819" y="560"/>
                  </a:lnTo>
                  <a:lnTo>
                    <a:pt x="1803" y="562"/>
                  </a:lnTo>
                  <a:lnTo>
                    <a:pt x="1785" y="562"/>
                  </a:lnTo>
                  <a:lnTo>
                    <a:pt x="1750" y="561"/>
                  </a:lnTo>
                  <a:lnTo>
                    <a:pt x="1714" y="559"/>
                  </a:lnTo>
                  <a:lnTo>
                    <a:pt x="1678" y="555"/>
                  </a:lnTo>
                  <a:lnTo>
                    <a:pt x="1643" y="553"/>
                  </a:lnTo>
                  <a:lnTo>
                    <a:pt x="1626" y="553"/>
                  </a:lnTo>
                  <a:lnTo>
                    <a:pt x="1608" y="555"/>
                  </a:lnTo>
                  <a:lnTo>
                    <a:pt x="1591" y="559"/>
                  </a:lnTo>
                  <a:lnTo>
                    <a:pt x="1575" y="562"/>
                  </a:lnTo>
                  <a:lnTo>
                    <a:pt x="1559" y="569"/>
                  </a:lnTo>
                  <a:lnTo>
                    <a:pt x="1545" y="577"/>
                  </a:lnTo>
                  <a:lnTo>
                    <a:pt x="1531" y="587"/>
                  </a:lnTo>
                  <a:lnTo>
                    <a:pt x="1518" y="598"/>
                  </a:lnTo>
                  <a:lnTo>
                    <a:pt x="1493" y="623"/>
                  </a:lnTo>
                  <a:lnTo>
                    <a:pt x="1470" y="648"/>
                  </a:lnTo>
                  <a:lnTo>
                    <a:pt x="1457" y="661"/>
                  </a:lnTo>
                  <a:lnTo>
                    <a:pt x="1445" y="673"/>
                  </a:lnTo>
                  <a:lnTo>
                    <a:pt x="1432" y="684"/>
                  </a:lnTo>
                  <a:lnTo>
                    <a:pt x="1420" y="694"/>
                  </a:lnTo>
                  <a:lnTo>
                    <a:pt x="1406" y="703"/>
                  </a:lnTo>
                  <a:lnTo>
                    <a:pt x="1391" y="710"/>
                  </a:lnTo>
                  <a:lnTo>
                    <a:pt x="1376" y="715"/>
                  </a:lnTo>
                  <a:lnTo>
                    <a:pt x="1361" y="718"/>
                  </a:lnTo>
                  <a:lnTo>
                    <a:pt x="1347" y="719"/>
                  </a:lnTo>
                  <a:lnTo>
                    <a:pt x="1334" y="719"/>
                  </a:lnTo>
                  <a:lnTo>
                    <a:pt x="1320" y="718"/>
                  </a:lnTo>
                  <a:lnTo>
                    <a:pt x="1307" y="715"/>
                  </a:lnTo>
                  <a:lnTo>
                    <a:pt x="1280" y="709"/>
                  </a:lnTo>
                  <a:lnTo>
                    <a:pt x="1253" y="700"/>
                  </a:lnTo>
                  <a:lnTo>
                    <a:pt x="1226" y="689"/>
                  </a:lnTo>
                  <a:lnTo>
                    <a:pt x="1199" y="677"/>
                  </a:lnTo>
                  <a:lnTo>
                    <a:pt x="1172" y="664"/>
                  </a:lnTo>
                  <a:lnTo>
                    <a:pt x="1145" y="651"/>
                  </a:lnTo>
                  <a:lnTo>
                    <a:pt x="1120" y="639"/>
                  </a:lnTo>
                  <a:lnTo>
                    <a:pt x="1093" y="628"/>
                  </a:lnTo>
                  <a:lnTo>
                    <a:pt x="1067" y="618"/>
                  </a:lnTo>
                  <a:lnTo>
                    <a:pt x="1040" y="611"/>
                  </a:lnTo>
                  <a:lnTo>
                    <a:pt x="1028" y="609"/>
                  </a:lnTo>
                  <a:lnTo>
                    <a:pt x="1015" y="606"/>
                  </a:lnTo>
                  <a:lnTo>
                    <a:pt x="1002" y="605"/>
                  </a:lnTo>
                  <a:lnTo>
                    <a:pt x="989" y="605"/>
                  </a:lnTo>
                  <a:lnTo>
                    <a:pt x="976" y="606"/>
                  </a:lnTo>
                  <a:lnTo>
                    <a:pt x="963" y="607"/>
                  </a:lnTo>
                  <a:lnTo>
                    <a:pt x="951" y="610"/>
                  </a:lnTo>
                  <a:lnTo>
                    <a:pt x="938" y="615"/>
                  </a:lnTo>
                  <a:lnTo>
                    <a:pt x="920" y="621"/>
                  </a:lnTo>
                  <a:lnTo>
                    <a:pt x="902" y="630"/>
                  </a:lnTo>
                  <a:lnTo>
                    <a:pt x="887" y="639"/>
                  </a:lnTo>
                  <a:lnTo>
                    <a:pt x="870" y="650"/>
                  </a:lnTo>
                  <a:lnTo>
                    <a:pt x="855" y="661"/>
                  </a:lnTo>
                  <a:lnTo>
                    <a:pt x="839" y="673"/>
                  </a:lnTo>
                  <a:lnTo>
                    <a:pt x="825" y="685"/>
                  </a:lnTo>
                  <a:lnTo>
                    <a:pt x="811" y="698"/>
                  </a:lnTo>
                  <a:lnTo>
                    <a:pt x="784" y="727"/>
                  </a:lnTo>
                  <a:lnTo>
                    <a:pt x="758" y="757"/>
                  </a:lnTo>
                  <a:lnTo>
                    <a:pt x="733" y="788"/>
                  </a:lnTo>
                  <a:lnTo>
                    <a:pt x="708" y="820"/>
                  </a:lnTo>
                  <a:lnTo>
                    <a:pt x="684" y="853"/>
                  </a:lnTo>
                  <a:lnTo>
                    <a:pt x="658" y="885"/>
                  </a:lnTo>
                  <a:lnTo>
                    <a:pt x="634" y="916"/>
                  </a:lnTo>
                  <a:lnTo>
                    <a:pt x="607" y="947"/>
                  </a:lnTo>
                  <a:lnTo>
                    <a:pt x="594" y="961"/>
                  </a:lnTo>
                  <a:lnTo>
                    <a:pt x="580" y="975"/>
                  </a:lnTo>
                  <a:lnTo>
                    <a:pt x="566" y="989"/>
                  </a:lnTo>
                  <a:lnTo>
                    <a:pt x="551" y="1002"/>
                  </a:lnTo>
                  <a:lnTo>
                    <a:pt x="537" y="1015"/>
                  </a:lnTo>
                  <a:lnTo>
                    <a:pt x="520" y="1026"/>
                  </a:lnTo>
                  <a:lnTo>
                    <a:pt x="505" y="1037"/>
                  </a:lnTo>
                  <a:lnTo>
                    <a:pt x="488" y="1047"/>
                  </a:lnTo>
                  <a:lnTo>
                    <a:pt x="479" y="1051"/>
                  </a:lnTo>
                  <a:lnTo>
                    <a:pt x="471" y="1053"/>
                  </a:lnTo>
                  <a:lnTo>
                    <a:pt x="462" y="1056"/>
                  </a:lnTo>
                  <a:lnTo>
                    <a:pt x="453" y="1057"/>
                  </a:lnTo>
                  <a:lnTo>
                    <a:pt x="436" y="1058"/>
                  </a:lnTo>
                  <a:lnTo>
                    <a:pt x="418" y="1057"/>
                  </a:lnTo>
                  <a:lnTo>
                    <a:pt x="398" y="1053"/>
                  </a:lnTo>
                  <a:lnTo>
                    <a:pt x="379" y="1048"/>
                  </a:lnTo>
                  <a:lnTo>
                    <a:pt x="360" y="1043"/>
                  </a:lnTo>
                  <a:lnTo>
                    <a:pt x="341" y="1037"/>
                  </a:lnTo>
                  <a:lnTo>
                    <a:pt x="321" y="1030"/>
                  </a:lnTo>
                  <a:lnTo>
                    <a:pt x="302" y="1024"/>
                  </a:lnTo>
                  <a:lnTo>
                    <a:pt x="283" y="1019"/>
                  </a:lnTo>
                  <a:lnTo>
                    <a:pt x="264" y="1016"/>
                  </a:lnTo>
                  <a:lnTo>
                    <a:pt x="246" y="1014"/>
                  </a:lnTo>
                  <a:lnTo>
                    <a:pt x="228" y="1015"/>
                  </a:lnTo>
                  <a:lnTo>
                    <a:pt x="219" y="1016"/>
                  </a:lnTo>
                  <a:lnTo>
                    <a:pt x="210" y="1017"/>
                  </a:lnTo>
                  <a:lnTo>
                    <a:pt x="201" y="1020"/>
                  </a:lnTo>
                  <a:lnTo>
                    <a:pt x="193" y="102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421" name="Line 61">
              <a:extLst>
                <a:ext uri="{FF2B5EF4-FFF2-40B4-BE49-F238E27FC236}">
                  <a16:creationId xmlns:a16="http://schemas.microsoft.com/office/drawing/2014/main" id="{BBB83D6F-4F69-9D4F-AE6E-784BC331A6C3}"/>
                </a:ext>
              </a:extLst>
            </p:cNvPr>
            <p:cNvSpPr>
              <a:spLocks noChangeShapeType="1"/>
            </p:cNvSpPr>
            <p:nvPr/>
          </p:nvSpPr>
          <p:spPr bwMode="auto">
            <a:xfrm flipV="1">
              <a:off x="9620251" y="4429126"/>
              <a:ext cx="0" cy="857250"/>
            </a:xfrm>
            <a:prstGeom prst="line">
              <a:avLst/>
            </a:prstGeom>
            <a:noFill/>
            <a:ln w="25400">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en-US" dirty="0"/>
            </a:p>
          </p:txBody>
        </p:sp>
      </p:grpSp>
      <p:sp>
        <p:nvSpPr>
          <p:cNvPr id="422" name="Rounded Rectangle 353">
            <a:extLst>
              <a:ext uri="{FF2B5EF4-FFF2-40B4-BE49-F238E27FC236}">
                <a16:creationId xmlns:a16="http://schemas.microsoft.com/office/drawing/2014/main" id="{1EA4D71F-50EB-D349-9F3E-8B122D7B3463}"/>
              </a:ext>
            </a:extLst>
          </p:cNvPr>
          <p:cNvSpPr/>
          <p:nvPr/>
        </p:nvSpPr>
        <p:spPr>
          <a:xfrm>
            <a:off x="801391" y="3847803"/>
            <a:ext cx="1976438" cy="339724"/>
          </a:xfrm>
          <a:prstGeom prst="round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dirty="0">
                <a:solidFill>
                  <a:schemeClr val="bg1"/>
                </a:solidFill>
                <a:latin typeface="Arial" pitchFamily="34" charset="0"/>
                <a:cs typeface="Arial" pitchFamily="34" charset="0"/>
              </a:rPr>
              <a:t>Disk Stats</a:t>
            </a:r>
          </a:p>
        </p:txBody>
      </p:sp>
      <p:sp>
        <p:nvSpPr>
          <p:cNvPr id="423" name="Rounded Rectangle 354">
            <a:extLst>
              <a:ext uri="{FF2B5EF4-FFF2-40B4-BE49-F238E27FC236}">
                <a16:creationId xmlns:a16="http://schemas.microsoft.com/office/drawing/2014/main" id="{D0A20956-AB9A-F940-B3F5-2BCB713ABB42}"/>
              </a:ext>
            </a:extLst>
          </p:cNvPr>
          <p:cNvSpPr/>
          <p:nvPr/>
        </p:nvSpPr>
        <p:spPr>
          <a:xfrm>
            <a:off x="801391" y="4479935"/>
            <a:ext cx="1976438" cy="339724"/>
          </a:xfrm>
          <a:prstGeom prst="round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dirty="0">
                <a:solidFill>
                  <a:schemeClr val="bg1"/>
                </a:solidFill>
                <a:latin typeface="Arial" pitchFamily="34" charset="0"/>
                <a:cs typeface="Arial" pitchFamily="34" charset="0"/>
              </a:rPr>
              <a:t>Firewall Details</a:t>
            </a:r>
          </a:p>
        </p:txBody>
      </p:sp>
      <p:sp>
        <p:nvSpPr>
          <p:cNvPr id="424" name="Rounded Rectangle 355">
            <a:extLst>
              <a:ext uri="{FF2B5EF4-FFF2-40B4-BE49-F238E27FC236}">
                <a16:creationId xmlns:a16="http://schemas.microsoft.com/office/drawing/2014/main" id="{02B62C3D-2299-B24D-99FC-3471F31DB75D}"/>
              </a:ext>
            </a:extLst>
          </p:cNvPr>
          <p:cNvSpPr/>
          <p:nvPr/>
        </p:nvSpPr>
        <p:spPr>
          <a:xfrm>
            <a:off x="801391" y="5083492"/>
            <a:ext cx="1976438" cy="339724"/>
          </a:xfrm>
          <a:prstGeom prst="round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dirty="0">
                <a:solidFill>
                  <a:schemeClr val="bg1"/>
                </a:solidFill>
                <a:latin typeface="Arial" pitchFamily="34" charset="0"/>
                <a:cs typeface="Arial" pitchFamily="34" charset="0"/>
              </a:rPr>
              <a:t>Processor Stats</a:t>
            </a:r>
          </a:p>
        </p:txBody>
      </p:sp>
      <p:sp>
        <p:nvSpPr>
          <p:cNvPr id="427" name="Rounded Rectangle 358">
            <a:extLst>
              <a:ext uri="{FF2B5EF4-FFF2-40B4-BE49-F238E27FC236}">
                <a16:creationId xmlns:a16="http://schemas.microsoft.com/office/drawing/2014/main" id="{64BCEF13-6CB8-8F4B-942D-8464DF462473}"/>
              </a:ext>
            </a:extLst>
          </p:cNvPr>
          <p:cNvSpPr/>
          <p:nvPr/>
        </p:nvSpPr>
        <p:spPr>
          <a:xfrm>
            <a:off x="801391" y="3187098"/>
            <a:ext cx="1976438" cy="339724"/>
          </a:xfrm>
          <a:prstGeom prst="round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dirty="0">
                <a:solidFill>
                  <a:schemeClr val="bg1"/>
                </a:solidFill>
                <a:latin typeface="Arial" pitchFamily="34" charset="0"/>
                <a:cs typeface="Arial" pitchFamily="34" charset="0"/>
              </a:rPr>
              <a:t>OS Details</a:t>
            </a:r>
            <a:endParaRPr lang="en-US" sz="1400" dirty="0"/>
          </a:p>
        </p:txBody>
      </p:sp>
      <p:sp>
        <p:nvSpPr>
          <p:cNvPr id="428" name="Freeform 39">
            <a:extLst>
              <a:ext uri="{FF2B5EF4-FFF2-40B4-BE49-F238E27FC236}">
                <a16:creationId xmlns:a16="http://schemas.microsoft.com/office/drawing/2014/main" id="{AF0D22BA-DAF9-7C4B-940F-C7D15053B7DB}"/>
              </a:ext>
            </a:extLst>
          </p:cNvPr>
          <p:cNvSpPr>
            <a:spLocks/>
          </p:cNvSpPr>
          <p:nvPr/>
        </p:nvSpPr>
        <p:spPr bwMode="auto">
          <a:xfrm>
            <a:off x="2860379" y="2294852"/>
            <a:ext cx="200025" cy="3895725"/>
          </a:xfrm>
          <a:custGeom>
            <a:avLst/>
            <a:gdLst>
              <a:gd name="T0" fmla="*/ 0 w 378"/>
              <a:gd name="T1" fmla="*/ 0 h 7363"/>
              <a:gd name="T2" fmla="*/ 378 w 378"/>
              <a:gd name="T3" fmla="*/ 414 h 7363"/>
              <a:gd name="T4" fmla="*/ 378 w 378"/>
              <a:gd name="T5" fmla="*/ 6960 h 7363"/>
              <a:gd name="T6" fmla="*/ 7 w 378"/>
              <a:gd name="T7" fmla="*/ 7363 h 7363"/>
            </a:gdLst>
            <a:ahLst/>
            <a:cxnLst>
              <a:cxn ang="0">
                <a:pos x="T0" y="T1"/>
              </a:cxn>
              <a:cxn ang="0">
                <a:pos x="T2" y="T3"/>
              </a:cxn>
              <a:cxn ang="0">
                <a:pos x="T4" y="T5"/>
              </a:cxn>
              <a:cxn ang="0">
                <a:pos x="T6" y="T7"/>
              </a:cxn>
            </a:cxnLst>
            <a:rect l="0" t="0" r="r" b="b"/>
            <a:pathLst>
              <a:path w="378" h="7363">
                <a:moveTo>
                  <a:pt x="0" y="0"/>
                </a:moveTo>
                <a:lnTo>
                  <a:pt x="378" y="414"/>
                </a:lnTo>
                <a:lnTo>
                  <a:pt x="378" y="6960"/>
                </a:lnTo>
                <a:lnTo>
                  <a:pt x="7" y="7363"/>
                </a:lnTo>
              </a:path>
            </a:pathLst>
          </a:custGeom>
          <a:noFill/>
          <a:ln w="38100">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29" name="Freeform 38">
            <a:extLst>
              <a:ext uri="{FF2B5EF4-FFF2-40B4-BE49-F238E27FC236}">
                <a16:creationId xmlns:a16="http://schemas.microsoft.com/office/drawing/2014/main" id="{A7FA6A4D-2117-224A-832B-D116028F2DB1}"/>
              </a:ext>
            </a:extLst>
          </p:cNvPr>
          <p:cNvSpPr>
            <a:spLocks/>
          </p:cNvSpPr>
          <p:nvPr/>
        </p:nvSpPr>
        <p:spPr bwMode="auto">
          <a:xfrm>
            <a:off x="6597354" y="3401339"/>
            <a:ext cx="2747963" cy="1771650"/>
          </a:xfrm>
          <a:custGeom>
            <a:avLst/>
            <a:gdLst>
              <a:gd name="T0" fmla="*/ 0 w 5193"/>
              <a:gd name="T1" fmla="*/ 1711 h 3349"/>
              <a:gd name="T2" fmla="*/ 246 w 5193"/>
              <a:gd name="T3" fmla="*/ 1669 h 3349"/>
              <a:gd name="T4" fmla="*/ 497 w 5193"/>
              <a:gd name="T5" fmla="*/ 1624 h 3349"/>
              <a:gd name="T6" fmla="*/ 755 w 5193"/>
              <a:gd name="T7" fmla="*/ 1578 h 3349"/>
              <a:gd name="T8" fmla="*/ 1015 w 5193"/>
              <a:gd name="T9" fmla="*/ 1529 h 3349"/>
              <a:gd name="T10" fmla="*/ 1279 w 5193"/>
              <a:gd name="T11" fmla="*/ 1478 h 3349"/>
              <a:gd name="T12" fmla="*/ 1547 w 5193"/>
              <a:gd name="T13" fmla="*/ 1424 h 3349"/>
              <a:gd name="T14" fmla="*/ 1680 w 5193"/>
              <a:gd name="T15" fmla="*/ 1396 h 3349"/>
              <a:gd name="T16" fmla="*/ 1814 w 5193"/>
              <a:gd name="T17" fmla="*/ 1367 h 3349"/>
              <a:gd name="T18" fmla="*/ 1949 w 5193"/>
              <a:gd name="T19" fmla="*/ 1337 h 3349"/>
              <a:gd name="T20" fmla="*/ 2084 w 5193"/>
              <a:gd name="T21" fmla="*/ 1306 h 3349"/>
              <a:gd name="T22" fmla="*/ 2218 w 5193"/>
              <a:gd name="T23" fmla="*/ 1274 h 3349"/>
              <a:gd name="T24" fmla="*/ 2353 w 5193"/>
              <a:gd name="T25" fmla="*/ 1242 h 3349"/>
              <a:gd name="T26" fmla="*/ 2487 w 5193"/>
              <a:gd name="T27" fmla="*/ 1209 h 3349"/>
              <a:gd name="T28" fmla="*/ 2622 w 5193"/>
              <a:gd name="T29" fmla="*/ 1174 h 3349"/>
              <a:gd name="T30" fmla="*/ 2755 w 5193"/>
              <a:gd name="T31" fmla="*/ 1138 h 3349"/>
              <a:gd name="T32" fmla="*/ 2888 w 5193"/>
              <a:gd name="T33" fmla="*/ 1101 h 3349"/>
              <a:gd name="T34" fmla="*/ 3020 w 5193"/>
              <a:gd name="T35" fmla="*/ 1064 h 3349"/>
              <a:gd name="T36" fmla="*/ 3152 w 5193"/>
              <a:gd name="T37" fmla="*/ 1024 h 3349"/>
              <a:gd name="T38" fmla="*/ 3283 w 5193"/>
              <a:gd name="T39" fmla="*/ 985 h 3349"/>
              <a:gd name="T40" fmla="*/ 3414 w 5193"/>
              <a:gd name="T41" fmla="*/ 944 h 3349"/>
              <a:gd name="T42" fmla="*/ 3542 w 5193"/>
              <a:gd name="T43" fmla="*/ 900 h 3349"/>
              <a:gd name="T44" fmla="*/ 3670 w 5193"/>
              <a:gd name="T45" fmla="*/ 856 h 3349"/>
              <a:gd name="T46" fmla="*/ 3797 w 5193"/>
              <a:gd name="T47" fmla="*/ 812 h 3349"/>
              <a:gd name="T48" fmla="*/ 3921 w 5193"/>
              <a:gd name="T49" fmla="*/ 764 h 3349"/>
              <a:gd name="T50" fmla="*/ 4045 w 5193"/>
              <a:gd name="T51" fmla="*/ 717 h 3349"/>
              <a:gd name="T52" fmla="*/ 4167 w 5193"/>
              <a:gd name="T53" fmla="*/ 667 h 3349"/>
              <a:gd name="T54" fmla="*/ 4167 w 5193"/>
              <a:gd name="T55" fmla="*/ 0 h 3349"/>
              <a:gd name="T56" fmla="*/ 5193 w 5193"/>
              <a:gd name="T57" fmla="*/ 1643 h 3349"/>
              <a:gd name="T58" fmla="*/ 4154 w 5193"/>
              <a:gd name="T59" fmla="*/ 3349 h 3349"/>
              <a:gd name="T60" fmla="*/ 4135 w 5193"/>
              <a:gd name="T61" fmla="*/ 2661 h 3349"/>
              <a:gd name="T62" fmla="*/ 4022 w 5193"/>
              <a:gd name="T63" fmla="*/ 2614 h 3349"/>
              <a:gd name="T64" fmla="*/ 3908 w 5193"/>
              <a:gd name="T65" fmla="*/ 2566 h 3349"/>
              <a:gd name="T66" fmla="*/ 3790 w 5193"/>
              <a:gd name="T67" fmla="*/ 2521 h 3349"/>
              <a:gd name="T68" fmla="*/ 3672 w 5193"/>
              <a:gd name="T69" fmla="*/ 2478 h 3349"/>
              <a:gd name="T70" fmla="*/ 3551 w 5193"/>
              <a:gd name="T71" fmla="*/ 2436 h 3349"/>
              <a:gd name="T72" fmla="*/ 3428 w 5193"/>
              <a:gd name="T73" fmla="*/ 2394 h 3349"/>
              <a:gd name="T74" fmla="*/ 3303 w 5193"/>
              <a:gd name="T75" fmla="*/ 2355 h 3349"/>
              <a:gd name="T76" fmla="*/ 3178 w 5193"/>
              <a:gd name="T77" fmla="*/ 2316 h 3349"/>
              <a:gd name="T78" fmla="*/ 3051 w 5193"/>
              <a:gd name="T79" fmla="*/ 2279 h 3349"/>
              <a:gd name="T80" fmla="*/ 2923 w 5193"/>
              <a:gd name="T81" fmla="*/ 2243 h 3349"/>
              <a:gd name="T82" fmla="*/ 2793 w 5193"/>
              <a:gd name="T83" fmla="*/ 2209 h 3349"/>
              <a:gd name="T84" fmla="*/ 2663 w 5193"/>
              <a:gd name="T85" fmla="*/ 2174 h 3349"/>
              <a:gd name="T86" fmla="*/ 2531 w 5193"/>
              <a:gd name="T87" fmla="*/ 2142 h 3349"/>
              <a:gd name="T88" fmla="*/ 2397 w 5193"/>
              <a:gd name="T89" fmla="*/ 2110 h 3349"/>
              <a:gd name="T90" fmla="*/ 2266 w 5193"/>
              <a:gd name="T91" fmla="*/ 2080 h 3349"/>
              <a:gd name="T92" fmla="*/ 2131 w 5193"/>
              <a:gd name="T93" fmla="*/ 2051 h 3349"/>
              <a:gd name="T94" fmla="*/ 1996 w 5193"/>
              <a:gd name="T95" fmla="*/ 2023 h 3349"/>
              <a:gd name="T96" fmla="*/ 1862 w 5193"/>
              <a:gd name="T97" fmla="*/ 1996 h 3349"/>
              <a:gd name="T98" fmla="*/ 1727 w 5193"/>
              <a:gd name="T99" fmla="*/ 1969 h 3349"/>
              <a:gd name="T100" fmla="*/ 1592 w 5193"/>
              <a:gd name="T101" fmla="*/ 1945 h 3349"/>
              <a:gd name="T102" fmla="*/ 1457 w 5193"/>
              <a:gd name="T103" fmla="*/ 1920 h 3349"/>
              <a:gd name="T104" fmla="*/ 1322 w 5193"/>
              <a:gd name="T105" fmla="*/ 1896 h 3349"/>
              <a:gd name="T106" fmla="*/ 1187 w 5193"/>
              <a:gd name="T107" fmla="*/ 1874 h 3349"/>
              <a:gd name="T108" fmla="*/ 1052 w 5193"/>
              <a:gd name="T109" fmla="*/ 1852 h 3349"/>
              <a:gd name="T110" fmla="*/ 919 w 5193"/>
              <a:gd name="T111" fmla="*/ 1832 h 3349"/>
              <a:gd name="T112" fmla="*/ 784 w 5193"/>
              <a:gd name="T113" fmla="*/ 1813 h 3349"/>
              <a:gd name="T114" fmla="*/ 652 w 5193"/>
              <a:gd name="T115" fmla="*/ 1793 h 3349"/>
              <a:gd name="T116" fmla="*/ 519 w 5193"/>
              <a:gd name="T117" fmla="*/ 1775 h 3349"/>
              <a:gd name="T118" fmla="*/ 258 w 5193"/>
              <a:gd name="T119" fmla="*/ 1742 h 3349"/>
              <a:gd name="T120" fmla="*/ 0 w 5193"/>
              <a:gd name="T121" fmla="*/ 1711 h 3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93" h="3349">
                <a:moveTo>
                  <a:pt x="0" y="1711"/>
                </a:moveTo>
                <a:lnTo>
                  <a:pt x="246" y="1669"/>
                </a:lnTo>
                <a:lnTo>
                  <a:pt x="497" y="1624"/>
                </a:lnTo>
                <a:lnTo>
                  <a:pt x="755" y="1578"/>
                </a:lnTo>
                <a:lnTo>
                  <a:pt x="1015" y="1529"/>
                </a:lnTo>
                <a:lnTo>
                  <a:pt x="1279" y="1478"/>
                </a:lnTo>
                <a:lnTo>
                  <a:pt x="1547" y="1424"/>
                </a:lnTo>
                <a:lnTo>
                  <a:pt x="1680" y="1396"/>
                </a:lnTo>
                <a:lnTo>
                  <a:pt x="1814" y="1367"/>
                </a:lnTo>
                <a:lnTo>
                  <a:pt x="1949" y="1337"/>
                </a:lnTo>
                <a:lnTo>
                  <a:pt x="2084" y="1306"/>
                </a:lnTo>
                <a:lnTo>
                  <a:pt x="2218" y="1274"/>
                </a:lnTo>
                <a:lnTo>
                  <a:pt x="2353" y="1242"/>
                </a:lnTo>
                <a:lnTo>
                  <a:pt x="2487" y="1209"/>
                </a:lnTo>
                <a:lnTo>
                  <a:pt x="2622" y="1174"/>
                </a:lnTo>
                <a:lnTo>
                  <a:pt x="2755" y="1138"/>
                </a:lnTo>
                <a:lnTo>
                  <a:pt x="2888" y="1101"/>
                </a:lnTo>
                <a:lnTo>
                  <a:pt x="3020" y="1064"/>
                </a:lnTo>
                <a:lnTo>
                  <a:pt x="3152" y="1024"/>
                </a:lnTo>
                <a:lnTo>
                  <a:pt x="3283" y="985"/>
                </a:lnTo>
                <a:lnTo>
                  <a:pt x="3414" y="944"/>
                </a:lnTo>
                <a:lnTo>
                  <a:pt x="3542" y="900"/>
                </a:lnTo>
                <a:lnTo>
                  <a:pt x="3670" y="856"/>
                </a:lnTo>
                <a:lnTo>
                  <a:pt x="3797" y="812"/>
                </a:lnTo>
                <a:lnTo>
                  <a:pt x="3921" y="764"/>
                </a:lnTo>
                <a:lnTo>
                  <a:pt x="4045" y="717"/>
                </a:lnTo>
                <a:lnTo>
                  <a:pt x="4167" y="667"/>
                </a:lnTo>
                <a:lnTo>
                  <a:pt x="4167" y="0"/>
                </a:lnTo>
                <a:lnTo>
                  <a:pt x="5193" y="1643"/>
                </a:lnTo>
                <a:lnTo>
                  <a:pt x="4154" y="3349"/>
                </a:lnTo>
                <a:lnTo>
                  <a:pt x="4135" y="2661"/>
                </a:lnTo>
                <a:lnTo>
                  <a:pt x="4022" y="2614"/>
                </a:lnTo>
                <a:lnTo>
                  <a:pt x="3908" y="2566"/>
                </a:lnTo>
                <a:lnTo>
                  <a:pt x="3790" y="2521"/>
                </a:lnTo>
                <a:lnTo>
                  <a:pt x="3672" y="2478"/>
                </a:lnTo>
                <a:lnTo>
                  <a:pt x="3551" y="2436"/>
                </a:lnTo>
                <a:lnTo>
                  <a:pt x="3428" y="2394"/>
                </a:lnTo>
                <a:lnTo>
                  <a:pt x="3303" y="2355"/>
                </a:lnTo>
                <a:lnTo>
                  <a:pt x="3178" y="2316"/>
                </a:lnTo>
                <a:lnTo>
                  <a:pt x="3051" y="2279"/>
                </a:lnTo>
                <a:lnTo>
                  <a:pt x="2923" y="2243"/>
                </a:lnTo>
                <a:lnTo>
                  <a:pt x="2793" y="2209"/>
                </a:lnTo>
                <a:lnTo>
                  <a:pt x="2663" y="2174"/>
                </a:lnTo>
                <a:lnTo>
                  <a:pt x="2531" y="2142"/>
                </a:lnTo>
                <a:lnTo>
                  <a:pt x="2397" y="2110"/>
                </a:lnTo>
                <a:lnTo>
                  <a:pt x="2266" y="2080"/>
                </a:lnTo>
                <a:lnTo>
                  <a:pt x="2131" y="2051"/>
                </a:lnTo>
                <a:lnTo>
                  <a:pt x="1996" y="2023"/>
                </a:lnTo>
                <a:lnTo>
                  <a:pt x="1862" y="1996"/>
                </a:lnTo>
                <a:lnTo>
                  <a:pt x="1727" y="1969"/>
                </a:lnTo>
                <a:lnTo>
                  <a:pt x="1592" y="1945"/>
                </a:lnTo>
                <a:lnTo>
                  <a:pt x="1457" y="1920"/>
                </a:lnTo>
                <a:lnTo>
                  <a:pt x="1322" y="1896"/>
                </a:lnTo>
                <a:lnTo>
                  <a:pt x="1187" y="1874"/>
                </a:lnTo>
                <a:lnTo>
                  <a:pt x="1052" y="1852"/>
                </a:lnTo>
                <a:lnTo>
                  <a:pt x="919" y="1832"/>
                </a:lnTo>
                <a:lnTo>
                  <a:pt x="784" y="1813"/>
                </a:lnTo>
                <a:lnTo>
                  <a:pt x="652" y="1793"/>
                </a:lnTo>
                <a:lnTo>
                  <a:pt x="519" y="1775"/>
                </a:lnTo>
                <a:lnTo>
                  <a:pt x="258" y="1742"/>
                </a:lnTo>
                <a:lnTo>
                  <a:pt x="0" y="1711"/>
                </a:lnTo>
                <a:close/>
              </a:path>
            </a:pathLst>
          </a:custGeom>
          <a:gradFill>
            <a:gsLst>
              <a:gs pos="18000">
                <a:schemeClr val="accent2"/>
              </a:gs>
              <a:gs pos="78000">
                <a:schemeClr val="accent4"/>
              </a:gs>
            </a:gsLst>
            <a:lin ang="0" scaled="1"/>
          </a:gradFill>
          <a:ln>
            <a:noFill/>
          </a:ln>
        </p:spPr>
        <p:txBody>
          <a:bodyPr vert="horz" wrap="square" lIns="91440" tIns="45720" rIns="91440" bIns="45720" numCol="1" anchor="t" anchorCtr="0" compatLnSpc="1">
            <a:prstTxWarp prst="textNoShape">
              <a:avLst/>
            </a:prstTxWarp>
          </a:bodyPr>
          <a:lstStyle/>
          <a:p>
            <a:pPr algn="ctr"/>
            <a:endParaRPr lang="en-US" dirty="0"/>
          </a:p>
        </p:txBody>
      </p:sp>
      <p:grpSp>
        <p:nvGrpSpPr>
          <p:cNvPr id="430" name="Group 429">
            <a:extLst>
              <a:ext uri="{FF2B5EF4-FFF2-40B4-BE49-F238E27FC236}">
                <a16:creationId xmlns:a16="http://schemas.microsoft.com/office/drawing/2014/main" id="{A0D78577-0D72-DC4F-AF79-B212D688EA4B}"/>
              </a:ext>
            </a:extLst>
          </p:cNvPr>
          <p:cNvGrpSpPr/>
          <p:nvPr/>
        </p:nvGrpSpPr>
        <p:grpSpPr>
          <a:xfrm>
            <a:off x="4481216" y="2480589"/>
            <a:ext cx="3484563" cy="3543301"/>
            <a:chOff x="4351338" y="1779588"/>
            <a:chExt cx="3484563" cy="3543301"/>
          </a:xfrm>
          <a:solidFill>
            <a:schemeClr val="accent4">
              <a:alpha val="53000"/>
            </a:schemeClr>
          </a:solidFill>
        </p:grpSpPr>
        <p:sp>
          <p:nvSpPr>
            <p:cNvPr id="431" name="Freeform 120">
              <a:extLst>
                <a:ext uri="{FF2B5EF4-FFF2-40B4-BE49-F238E27FC236}">
                  <a16:creationId xmlns:a16="http://schemas.microsoft.com/office/drawing/2014/main" id="{1CA9F982-A93A-5944-8AC9-95AAFF1119EE}"/>
                </a:ext>
              </a:extLst>
            </p:cNvPr>
            <p:cNvSpPr>
              <a:spLocks/>
            </p:cNvSpPr>
            <p:nvPr/>
          </p:nvSpPr>
          <p:spPr bwMode="auto">
            <a:xfrm>
              <a:off x="7318376" y="4602163"/>
              <a:ext cx="115888" cy="100013"/>
            </a:xfrm>
            <a:custGeom>
              <a:avLst/>
              <a:gdLst>
                <a:gd name="T0" fmla="*/ 190 w 217"/>
                <a:gd name="T1" fmla="*/ 189 h 189"/>
                <a:gd name="T2" fmla="*/ 0 w 217"/>
                <a:gd name="T3" fmla="*/ 33 h 189"/>
                <a:gd name="T4" fmla="*/ 27 w 217"/>
                <a:gd name="T5" fmla="*/ 0 h 189"/>
                <a:gd name="T6" fmla="*/ 217 w 217"/>
                <a:gd name="T7" fmla="*/ 154 h 189"/>
                <a:gd name="T8" fmla="*/ 190 w 217"/>
                <a:gd name="T9" fmla="*/ 189 h 189"/>
              </a:gdLst>
              <a:ahLst/>
              <a:cxnLst>
                <a:cxn ang="0">
                  <a:pos x="T0" y="T1"/>
                </a:cxn>
                <a:cxn ang="0">
                  <a:pos x="T2" y="T3"/>
                </a:cxn>
                <a:cxn ang="0">
                  <a:pos x="T4" y="T5"/>
                </a:cxn>
                <a:cxn ang="0">
                  <a:pos x="T6" y="T7"/>
                </a:cxn>
                <a:cxn ang="0">
                  <a:pos x="T8" y="T9"/>
                </a:cxn>
              </a:cxnLst>
              <a:rect l="0" t="0" r="r" b="b"/>
              <a:pathLst>
                <a:path w="217" h="189">
                  <a:moveTo>
                    <a:pt x="190" y="189"/>
                  </a:moveTo>
                  <a:lnTo>
                    <a:pt x="0" y="33"/>
                  </a:lnTo>
                  <a:lnTo>
                    <a:pt x="27" y="0"/>
                  </a:lnTo>
                  <a:lnTo>
                    <a:pt x="217" y="154"/>
                  </a:lnTo>
                  <a:lnTo>
                    <a:pt x="190"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32" name="Freeform 121">
              <a:extLst>
                <a:ext uri="{FF2B5EF4-FFF2-40B4-BE49-F238E27FC236}">
                  <a16:creationId xmlns:a16="http://schemas.microsoft.com/office/drawing/2014/main" id="{572DEFBB-AB1F-874D-841B-4B5809AB79F1}"/>
                </a:ext>
              </a:extLst>
            </p:cNvPr>
            <p:cNvSpPr>
              <a:spLocks/>
            </p:cNvSpPr>
            <p:nvPr/>
          </p:nvSpPr>
          <p:spPr bwMode="auto">
            <a:xfrm>
              <a:off x="7345363" y="4568826"/>
              <a:ext cx="117475" cy="96838"/>
            </a:xfrm>
            <a:custGeom>
              <a:avLst/>
              <a:gdLst>
                <a:gd name="T0" fmla="*/ 194 w 220"/>
                <a:gd name="T1" fmla="*/ 184 h 184"/>
                <a:gd name="T2" fmla="*/ 0 w 220"/>
                <a:gd name="T3" fmla="*/ 35 h 184"/>
                <a:gd name="T4" fmla="*/ 26 w 220"/>
                <a:gd name="T5" fmla="*/ 0 h 184"/>
                <a:gd name="T6" fmla="*/ 220 w 220"/>
                <a:gd name="T7" fmla="*/ 149 h 184"/>
                <a:gd name="T8" fmla="*/ 194 w 220"/>
                <a:gd name="T9" fmla="*/ 184 h 184"/>
              </a:gdLst>
              <a:ahLst/>
              <a:cxnLst>
                <a:cxn ang="0">
                  <a:pos x="T0" y="T1"/>
                </a:cxn>
                <a:cxn ang="0">
                  <a:pos x="T2" y="T3"/>
                </a:cxn>
                <a:cxn ang="0">
                  <a:pos x="T4" y="T5"/>
                </a:cxn>
                <a:cxn ang="0">
                  <a:pos x="T6" y="T7"/>
                </a:cxn>
                <a:cxn ang="0">
                  <a:pos x="T8" y="T9"/>
                </a:cxn>
              </a:cxnLst>
              <a:rect l="0" t="0" r="r" b="b"/>
              <a:pathLst>
                <a:path w="220" h="184">
                  <a:moveTo>
                    <a:pt x="194" y="184"/>
                  </a:moveTo>
                  <a:lnTo>
                    <a:pt x="0" y="35"/>
                  </a:lnTo>
                  <a:lnTo>
                    <a:pt x="26" y="0"/>
                  </a:lnTo>
                  <a:lnTo>
                    <a:pt x="220" y="149"/>
                  </a:lnTo>
                  <a:lnTo>
                    <a:pt x="194" y="1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33" name="Freeform 122">
              <a:extLst>
                <a:ext uri="{FF2B5EF4-FFF2-40B4-BE49-F238E27FC236}">
                  <a16:creationId xmlns:a16="http://schemas.microsoft.com/office/drawing/2014/main" id="{FCC745CA-16FB-1042-BEDB-7F7AABD3C51F}"/>
                </a:ext>
              </a:extLst>
            </p:cNvPr>
            <p:cNvSpPr>
              <a:spLocks/>
            </p:cNvSpPr>
            <p:nvPr/>
          </p:nvSpPr>
          <p:spPr bwMode="auto">
            <a:xfrm>
              <a:off x="7372351" y="4535488"/>
              <a:ext cx="117475" cy="95250"/>
            </a:xfrm>
            <a:custGeom>
              <a:avLst/>
              <a:gdLst>
                <a:gd name="T0" fmla="*/ 198 w 222"/>
                <a:gd name="T1" fmla="*/ 180 h 180"/>
                <a:gd name="T2" fmla="*/ 0 w 222"/>
                <a:gd name="T3" fmla="*/ 35 h 180"/>
                <a:gd name="T4" fmla="*/ 25 w 222"/>
                <a:gd name="T5" fmla="*/ 0 h 180"/>
                <a:gd name="T6" fmla="*/ 222 w 222"/>
                <a:gd name="T7" fmla="*/ 144 h 180"/>
                <a:gd name="T8" fmla="*/ 198 w 222"/>
                <a:gd name="T9" fmla="*/ 180 h 180"/>
              </a:gdLst>
              <a:ahLst/>
              <a:cxnLst>
                <a:cxn ang="0">
                  <a:pos x="T0" y="T1"/>
                </a:cxn>
                <a:cxn ang="0">
                  <a:pos x="T2" y="T3"/>
                </a:cxn>
                <a:cxn ang="0">
                  <a:pos x="T4" y="T5"/>
                </a:cxn>
                <a:cxn ang="0">
                  <a:pos x="T6" y="T7"/>
                </a:cxn>
                <a:cxn ang="0">
                  <a:pos x="T8" y="T9"/>
                </a:cxn>
              </a:cxnLst>
              <a:rect l="0" t="0" r="r" b="b"/>
              <a:pathLst>
                <a:path w="222" h="180">
                  <a:moveTo>
                    <a:pt x="198" y="180"/>
                  </a:moveTo>
                  <a:lnTo>
                    <a:pt x="0" y="35"/>
                  </a:lnTo>
                  <a:lnTo>
                    <a:pt x="25" y="0"/>
                  </a:lnTo>
                  <a:lnTo>
                    <a:pt x="222" y="144"/>
                  </a:lnTo>
                  <a:lnTo>
                    <a:pt x="19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34" name="Freeform 123">
              <a:extLst>
                <a:ext uri="{FF2B5EF4-FFF2-40B4-BE49-F238E27FC236}">
                  <a16:creationId xmlns:a16="http://schemas.microsoft.com/office/drawing/2014/main" id="{E6AC50E4-7847-F341-9687-69D2F6D4945E}"/>
                </a:ext>
              </a:extLst>
            </p:cNvPr>
            <p:cNvSpPr>
              <a:spLocks/>
            </p:cNvSpPr>
            <p:nvPr/>
          </p:nvSpPr>
          <p:spPr bwMode="auto">
            <a:xfrm>
              <a:off x="7397751" y="4500563"/>
              <a:ext cx="119063" cy="92075"/>
            </a:xfrm>
            <a:custGeom>
              <a:avLst/>
              <a:gdLst>
                <a:gd name="T0" fmla="*/ 201 w 225"/>
                <a:gd name="T1" fmla="*/ 175 h 175"/>
                <a:gd name="T2" fmla="*/ 0 w 225"/>
                <a:gd name="T3" fmla="*/ 35 h 175"/>
                <a:gd name="T4" fmla="*/ 24 w 225"/>
                <a:gd name="T5" fmla="*/ 0 h 175"/>
                <a:gd name="T6" fmla="*/ 225 w 225"/>
                <a:gd name="T7" fmla="*/ 139 h 175"/>
                <a:gd name="T8" fmla="*/ 201 w 225"/>
                <a:gd name="T9" fmla="*/ 175 h 175"/>
              </a:gdLst>
              <a:ahLst/>
              <a:cxnLst>
                <a:cxn ang="0">
                  <a:pos x="T0" y="T1"/>
                </a:cxn>
                <a:cxn ang="0">
                  <a:pos x="T2" y="T3"/>
                </a:cxn>
                <a:cxn ang="0">
                  <a:pos x="T4" y="T5"/>
                </a:cxn>
                <a:cxn ang="0">
                  <a:pos x="T6" y="T7"/>
                </a:cxn>
                <a:cxn ang="0">
                  <a:pos x="T8" y="T9"/>
                </a:cxn>
              </a:cxnLst>
              <a:rect l="0" t="0" r="r" b="b"/>
              <a:pathLst>
                <a:path w="225" h="175">
                  <a:moveTo>
                    <a:pt x="201" y="175"/>
                  </a:moveTo>
                  <a:lnTo>
                    <a:pt x="0" y="35"/>
                  </a:lnTo>
                  <a:lnTo>
                    <a:pt x="24" y="0"/>
                  </a:lnTo>
                  <a:lnTo>
                    <a:pt x="225" y="139"/>
                  </a:lnTo>
                  <a:lnTo>
                    <a:pt x="201"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35" name="Freeform 124">
              <a:extLst>
                <a:ext uri="{FF2B5EF4-FFF2-40B4-BE49-F238E27FC236}">
                  <a16:creationId xmlns:a16="http://schemas.microsoft.com/office/drawing/2014/main" id="{5AA85627-1D80-7E45-9B5A-EC149070F2EA}"/>
                </a:ext>
              </a:extLst>
            </p:cNvPr>
            <p:cNvSpPr>
              <a:spLocks/>
            </p:cNvSpPr>
            <p:nvPr/>
          </p:nvSpPr>
          <p:spPr bwMode="auto">
            <a:xfrm>
              <a:off x="7423151" y="4464051"/>
              <a:ext cx="119063" cy="90488"/>
            </a:xfrm>
            <a:custGeom>
              <a:avLst/>
              <a:gdLst>
                <a:gd name="T0" fmla="*/ 204 w 227"/>
                <a:gd name="T1" fmla="*/ 170 h 170"/>
                <a:gd name="T2" fmla="*/ 0 w 227"/>
                <a:gd name="T3" fmla="*/ 37 h 170"/>
                <a:gd name="T4" fmla="*/ 23 w 227"/>
                <a:gd name="T5" fmla="*/ 0 h 170"/>
                <a:gd name="T6" fmla="*/ 227 w 227"/>
                <a:gd name="T7" fmla="*/ 133 h 170"/>
                <a:gd name="T8" fmla="*/ 204 w 227"/>
                <a:gd name="T9" fmla="*/ 170 h 170"/>
              </a:gdLst>
              <a:ahLst/>
              <a:cxnLst>
                <a:cxn ang="0">
                  <a:pos x="T0" y="T1"/>
                </a:cxn>
                <a:cxn ang="0">
                  <a:pos x="T2" y="T3"/>
                </a:cxn>
                <a:cxn ang="0">
                  <a:pos x="T4" y="T5"/>
                </a:cxn>
                <a:cxn ang="0">
                  <a:pos x="T6" y="T7"/>
                </a:cxn>
                <a:cxn ang="0">
                  <a:pos x="T8" y="T9"/>
                </a:cxn>
              </a:cxnLst>
              <a:rect l="0" t="0" r="r" b="b"/>
              <a:pathLst>
                <a:path w="227" h="170">
                  <a:moveTo>
                    <a:pt x="204" y="170"/>
                  </a:moveTo>
                  <a:lnTo>
                    <a:pt x="0" y="37"/>
                  </a:lnTo>
                  <a:lnTo>
                    <a:pt x="23" y="0"/>
                  </a:lnTo>
                  <a:lnTo>
                    <a:pt x="227" y="133"/>
                  </a:lnTo>
                  <a:lnTo>
                    <a:pt x="204"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36" name="Freeform 125">
              <a:extLst>
                <a:ext uri="{FF2B5EF4-FFF2-40B4-BE49-F238E27FC236}">
                  <a16:creationId xmlns:a16="http://schemas.microsoft.com/office/drawing/2014/main" id="{3363F149-9EA6-9145-AF11-21BA259C974F}"/>
                </a:ext>
              </a:extLst>
            </p:cNvPr>
            <p:cNvSpPr>
              <a:spLocks/>
            </p:cNvSpPr>
            <p:nvPr/>
          </p:nvSpPr>
          <p:spPr bwMode="auto">
            <a:xfrm>
              <a:off x="7445376" y="4429126"/>
              <a:ext cx="122238" cy="87313"/>
            </a:xfrm>
            <a:custGeom>
              <a:avLst/>
              <a:gdLst>
                <a:gd name="T0" fmla="*/ 207 w 229"/>
                <a:gd name="T1" fmla="*/ 165 h 165"/>
                <a:gd name="T2" fmla="*/ 0 w 229"/>
                <a:gd name="T3" fmla="*/ 37 h 165"/>
                <a:gd name="T4" fmla="*/ 23 w 229"/>
                <a:gd name="T5" fmla="*/ 0 h 165"/>
                <a:gd name="T6" fmla="*/ 229 w 229"/>
                <a:gd name="T7" fmla="*/ 128 h 165"/>
                <a:gd name="T8" fmla="*/ 207 w 229"/>
                <a:gd name="T9" fmla="*/ 165 h 165"/>
              </a:gdLst>
              <a:ahLst/>
              <a:cxnLst>
                <a:cxn ang="0">
                  <a:pos x="T0" y="T1"/>
                </a:cxn>
                <a:cxn ang="0">
                  <a:pos x="T2" y="T3"/>
                </a:cxn>
                <a:cxn ang="0">
                  <a:pos x="T4" y="T5"/>
                </a:cxn>
                <a:cxn ang="0">
                  <a:pos x="T6" y="T7"/>
                </a:cxn>
                <a:cxn ang="0">
                  <a:pos x="T8" y="T9"/>
                </a:cxn>
              </a:cxnLst>
              <a:rect l="0" t="0" r="r" b="b"/>
              <a:pathLst>
                <a:path w="229" h="165">
                  <a:moveTo>
                    <a:pt x="207" y="165"/>
                  </a:moveTo>
                  <a:lnTo>
                    <a:pt x="0" y="37"/>
                  </a:lnTo>
                  <a:lnTo>
                    <a:pt x="23" y="0"/>
                  </a:lnTo>
                  <a:lnTo>
                    <a:pt x="229" y="128"/>
                  </a:lnTo>
                  <a:lnTo>
                    <a:pt x="207"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37" name="Freeform 126">
              <a:extLst>
                <a:ext uri="{FF2B5EF4-FFF2-40B4-BE49-F238E27FC236}">
                  <a16:creationId xmlns:a16="http://schemas.microsoft.com/office/drawing/2014/main" id="{DAC452BB-6E33-C44D-907D-2692EBD44FE3}"/>
                </a:ext>
              </a:extLst>
            </p:cNvPr>
            <p:cNvSpPr>
              <a:spLocks/>
            </p:cNvSpPr>
            <p:nvPr/>
          </p:nvSpPr>
          <p:spPr bwMode="auto">
            <a:xfrm>
              <a:off x="7469188" y="4392613"/>
              <a:ext cx="122238" cy="84138"/>
            </a:xfrm>
            <a:custGeom>
              <a:avLst/>
              <a:gdLst>
                <a:gd name="T0" fmla="*/ 210 w 232"/>
                <a:gd name="T1" fmla="*/ 160 h 160"/>
                <a:gd name="T2" fmla="*/ 0 w 232"/>
                <a:gd name="T3" fmla="*/ 38 h 160"/>
                <a:gd name="T4" fmla="*/ 21 w 232"/>
                <a:gd name="T5" fmla="*/ 0 h 160"/>
                <a:gd name="T6" fmla="*/ 232 w 232"/>
                <a:gd name="T7" fmla="*/ 123 h 160"/>
                <a:gd name="T8" fmla="*/ 210 w 232"/>
                <a:gd name="T9" fmla="*/ 160 h 160"/>
              </a:gdLst>
              <a:ahLst/>
              <a:cxnLst>
                <a:cxn ang="0">
                  <a:pos x="T0" y="T1"/>
                </a:cxn>
                <a:cxn ang="0">
                  <a:pos x="T2" y="T3"/>
                </a:cxn>
                <a:cxn ang="0">
                  <a:pos x="T4" y="T5"/>
                </a:cxn>
                <a:cxn ang="0">
                  <a:pos x="T6" y="T7"/>
                </a:cxn>
                <a:cxn ang="0">
                  <a:pos x="T8" y="T9"/>
                </a:cxn>
              </a:cxnLst>
              <a:rect l="0" t="0" r="r" b="b"/>
              <a:pathLst>
                <a:path w="232" h="160">
                  <a:moveTo>
                    <a:pt x="210" y="160"/>
                  </a:moveTo>
                  <a:lnTo>
                    <a:pt x="0" y="38"/>
                  </a:lnTo>
                  <a:lnTo>
                    <a:pt x="21" y="0"/>
                  </a:lnTo>
                  <a:lnTo>
                    <a:pt x="232" y="123"/>
                  </a:lnTo>
                  <a:lnTo>
                    <a:pt x="210"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38" name="Freeform 127">
              <a:extLst>
                <a:ext uri="{FF2B5EF4-FFF2-40B4-BE49-F238E27FC236}">
                  <a16:creationId xmlns:a16="http://schemas.microsoft.com/office/drawing/2014/main" id="{B3C0F101-3A45-5B41-8404-400DDBC6A56D}"/>
                </a:ext>
              </a:extLst>
            </p:cNvPr>
            <p:cNvSpPr>
              <a:spLocks/>
            </p:cNvSpPr>
            <p:nvPr/>
          </p:nvSpPr>
          <p:spPr bwMode="auto">
            <a:xfrm>
              <a:off x="7489826" y="4354513"/>
              <a:ext cx="123825" cy="82550"/>
            </a:xfrm>
            <a:custGeom>
              <a:avLst/>
              <a:gdLst>
                <a:gd name="T0" fmla="*/ 213 w 234"/>
                <a:gd name="T1" fmla="*/ 155 h 155"/>
                <a:gd name="T2" fmla="*/ 0 w 234"/>
                <a:gd name="T3" fmla="*/ 39 h 155"/>
                <a:gd name="T4" fmla="*/ 21 w 234"/>
                <a:gd name="T5" fmla="*/ 0 h 155"/>
                <a:gd name="T6" fmla="*/ 234 w 234"/>
                <a:gd name="T7" fmla="*/ 118 h 155"/>
                <a:gd name="T8" fmla="*/ 213 w 234"/>
                <a:gd name="T9" fmla="*/ 155 h 155"/>
              </a:gdLst>
              <a:ahLst/>
              <a:cxnLst>
                <a:cxn ang="0">
                  <a:pos x="T0" y="T1"/>
                </a:cxn>
                <a:cxn ang="0">
                  <a:pos x="T2" y="T3"/>
                </a:cxn>
                <a:cxn ang="0">
                  <a:pos x="T4" y="T5"/>
                </a:cxn>
                <a:cxn ang="0">
                  <a:pos x="T6" y="T7"/>
                </a:cxn>
                <a:cxn ang="0">
                  <a:pos x="T8" y="T9"/>
                </a:cxn>
              </a:cxnLst>
              <a:rect l="0" t="0" r="r" b="b"/>
              <a:pathLst>
                <a:path w="234" h="155">
                  <a:moveTo>
                    <a:pt x="213" y="155"/>
                  </a:moveTo>
                  <a:lnTo>
                    <a:pt x="0" y="39"/>
                  </a:lnTo>
                  <a:lnTo>
                    <a:pt x="21" y="0"/>
                  </a:lnTo>
                  <a:lnTo>
                    <a:pt x="234" y="118"/>
                  </a:lnTo>
                  <a:lnTo>
                    <a:pt x="213"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39" name="Freeform 128">
              <a:extLst>
                <a:ext uri="{FF2B5EF4-FFF2-40B4-BE49-F238E27FC236}">
                  <a16:creationId xmlns:a16="http://schemas.microsoft.com/office/drawing/2014/main" id="{BC80E1F1-75EC-7E47-9209-02A25B7E433C}"/>
                </a:ext>
              </a:extLst>
            </p:cNvPr>
            <p:cNvSpPr>
              <a:spLocks/>
            </p:cNvSpPr>
            <p:nvPr/>
          </p:nvSpPr>
          <p:spPr bwMode="auto">
            <a:xfrm>
              <a:off x="7510463" y="4318001"/>
              <a:ext cx="125413" cy="79375"/>
            </a:xfrm>
            <a:custGeom>
              <a:avLst/>
              <a:gdLst>
                <a:gd name="T0" fmla="*/ 216 w 236"/>
                <a:gd name="T1" fmla="*/ 150 h 150"/>
                <a:gd name="T2" fmla="*/ 0 w 236"/>
                <a:gd name="T3" fmla="*/ 38 h 150"/>
                <a:gd name="T4" fmla="*/ 19 w 236"/>
                <a:gd name="T5" fmla="*/ 0 h 150"/>
                <a:gd name="T6" fmla="*/ 236 w 236"/>
                <a:gd name="T7" fmla="*/ 110 h 150"/>
                <a:gd name="T8" fmla="*/ 216 w 236"/>
                <a:gd name="T9" fmla="*/ 150 h 150"/>
              </a:gdLst>
              <a:ahLst/>
              <a:cxnLst>
                <a:cxn ang="0">
                  <a:pos x="T0" y="T1"/>
                </a:cxn>
                <a:cxn ang="0">
                  <a:pos x="T2" y="T3"/>
                </a:cxn>
                <a:cxn ang="0">
                  <a:pos x="T4" y="T5"/>
                </a:cxn>
                <a:cxn ang="0">
                  <a:pos x="T6" y="T7"/>
                </a:cxn>
                <a:cxn ang="0">
                  <a:pos x="T8" y="T9"/>
                </a:cxn>
              </a:cxnLst>
              <a:rect l="0" t="0" r="r" b="b"/>
              <a:pathLst>
                <a:path w="236" h="150">
                  <a:moveTo>
                    <a:pt x="216" y="150"/>
                  </a:moveTo>
                  <a:lnTo>
                    <a:pt x="0" y="38"/>
                  </a:lnTo>
                  <a:lnTo>
                    <a:pt x="19" y="0"/>
                  </a:lnTo>
                  <a:lnTo>
                    <a:pt x="236" y="110"/>
                  </a:lnTo>
                  <a:lnTo>
                    <a:pt x="216"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40" name="Freeform 129">
              <a:extLst>
                <a:ext uri="{FF2B5EF4-FFF2-40B4-BE49-F238E27FC236}">
                  <a16:creationId xmlns:a16="http://schemas.microsoft.com/office/drawing/2014/main" id="{D77F8051-AD50-324B-82DF-73D3567C4AC0}"/>
                </a:ext>
              </a:extLst>
            </p:cNvPr>
            <p:cNvSpPr>
              <a:spLocks/>
            </p:cNvSpPr>
            <p:nvPr/>
          </p:nvSpPr>
          <p:spPr bwMode="auto">
            <a:xfrm>
              <a:off x="7531101" y="4278313"/>
              <a:ext cx="125413" cy="77788"/>
            </a:xfrm>
            <a:custGeom>
              <a:avLst/>
              <a:gdLst>
                <a:gd name="T0" fmla="*/ 220 w 238"/>
                <a:gd name="T1" fmla="*/ 145 h 145"/>
                <a:gd name="T2" fmla="*/ 0 w 238"/>
                <a:gd name="T3" fmla="*/ 40 h 145"/>
                <a:gd name="T4" fmla="*/ 19 w 238"/>
                <a:gd name="T5" fmla="*/ 0 h 145"/>
                <a:gd name="T6" fmla="*/ 238 w 238"/>
                <a:gd name="T7" fmla="*/ 106 h 145"/>
                <a:gd name="T8" fmla="*/ 220 w 238"/>
                <a:gd name="T9" fmla="*/ 145 h 145"/>
              </a:gdLst>
              <a:ahLst/>
              <a:cxnLst>
                <a:cxn ang="0">
                  <a:pos x="T0" y="T1"/>
                </a:cxn>
                <a:cxn ang="0">
                  <a:pos x="T2" y="T3"/>
                </a:cxn>
                <a:cxn ang="0">
                  <a:pos x="T4" y="T5"/>
                </a:cxn>
                <a:cxn ang="0">
                  <a:pos x="T6" y="T7"/>
                </a:cxn>
                <a:cxn ang="0">
                  <a:pos x="T8" y="T9"/>
                </a:cxn>
              </a:cxnLst>
              <a:rect l="0" t="0" r="r" b="b"/>
              <a:pathLst>
                <a:path w="238" h="145">
                  <a:moveTo>
                    <a:pt x="220" y="145"/>
                  </a:moveTo>
                  <a:lnTo>
                    <a:pt x="0" y="40"/>
                  </a:lnTo>
                  <a:lnTo>
                    <a:pt x="19" y="0"/>
                  </a:lnTo>
                  <a:lnTo>
                    <a:pt x="238" y="106"/>
                  </a:lnTo>
                  <a:lnTo>
                    <a:pt x="22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41" name="Freeform 130">
              <a:extLst>
                <a:ext uri="{FF2B5EF4-FFF2-40B4-BE49-F238E27FC236}">
                  <a16:creationId xmlns:a16="http://schemas.microsoft.com/office/drawing/2014/main" id="{F98973FD-68ED-9A48-9C3B-9ADCDE4A307D}"/>
                </a:ext>
              </a:extLst>
            </p:cNvPr>
            <p:cNvSpPr>
              <a:spLocks/>
            </p:cNvSpPr>
            <p:nvPr/>
          </p:nvSpPr>
          <p:spPr bwMode="auto">
            <a:xfrm>
              <a:off x="7550151" y="4240213"/>
              <a:ext cx="125413" cy="73025"/>
            </a:xfrm>
            <a:custGeom>
              <a:avLst/>
              <a:gdLst>
                <a:gd name="T0" fmla="*/ 222 w 239"/>
                <a:gd name="T1" fmla="*/ 139 h 139"/>
                <a:gd name="T2" fmla="*/ 0 w 239"/>
                <a:gd name="T3" fmla="*/ 39 h 139"/>
                <a:gd name="T4" fmla="*/ 18 w 239"/>
                <a:gd name="T5" fmla="*/ 0 h 139"/>
                <a:gd name="T6" fmla="*/ 239 w 239"/>
                <a:gd name="T7" fmla="*/ 100 h 139"/>
                <a:gd name="T8" fmla="*/ 222 w 239"/>
                <a:gd name="T9" fmla="*/ 139 h 139"/>
              </a:gdLst>
              <a:ahLst/>
              <a:cxnLst>
                <a:cxn ang="0">
                  <a:pos x="T0" y="T1"/>
                </a:cxn>
                <a:cxn ang="0">
                  <a:pos x="T2" y="T3"/>
                </a:cxn>
                <a:cxn ang="0">
                  <a:pos x="T4" y="T5"/>
                </a:cxn>
                <a:cxn ang="0">
                  <a:pos x="T6" y="T7"/>
                </a:cxn>
                <a:cxn ang="0">
                  <a:pos x="T8" y="T9"/>
                </a:cxn>
              </a:cxnLst>
              <a:rect l="0" t="0" r="r" b="b"/>
              <a:pathLst>
                <a:path w="239" h="139">
                  <a:moveTo>
                    <a:pt x="222" y="139"/>
                  </a:moveTo>
                  <a:lnTo>
                    <a:pt x="0" y="39"/>
                  </a:lnTo>
                  <a:lnTo>
                    <a:pt x="18" y="0"/>
                  </a:lnTo>
                  <a:lnTo>
                    <a:pt x="239" y="100"/>
                  </a:lnTo>
                  <a:lnTo>
                    <a:pt x="222"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42" name="Freeform 131">
              <a:extLst>
                <a:ext uri="{FF2B5EF4-FFF2-40B4-BE49-F238E27FC236}">
                  <a16:creationId xmlns:a16="http://schemas.microsoft.com/office/drawing/2014/main" id="{DC8636CF-91AF-634E-9744-2087D6618F83}"/>
                </a:ext>
              </a:extLst>
            </p:cNvPr>
            <p:cNvSpPr>
              <a:spLocks/>
            </p:cNvSpPr>
            <p:nvPr/>
          </p:nvSpPr>
          <p:spPr bwMode="auto">
            <a:xfrm>
              <a:off x="7567613" y="4202113"/>
              <a:ext cx="127000" cy="69850"/>
            </a:xfrm>
            <a:custGeom>
              <a:avLst/>
              <a:gdLst>
                <a:gd name="T0" fmla="*/ 226 w 241"/>
                <a:gd name="T1" fmla="*/ 133 h 133"/>
                <a:gd name="T2" fmla="*/ 0 w 241"/>
                <a:gd name="T3" fmla="*/ 39 h 133"/>
                <a:gd name="T4" fmla="*/ 17 w 241"/>
                <a:gd name="T5" fmla="*/ 0 h 133"/>
                <a:gd name="T6" fmla="*/ 241 w 241"/>
                <a:gd name="T7" fmla="*/ 92 h 133"/>
                <a:gd name="T8" fmla="*/ 226 w 241"/>
                <a:gd name="T9" fmla="*/ 133 h 133"/>
              </a:gdLst>
              <a:ahLst/>
              <a:cxnLst>
                <a:cxn ang="0">
                  <a:pos x="T0" y="T1"/>
                </a:cxn>
                <a:cxn ang="0">
                  <a:pos x="T2" y="T3"/>
                </a:cxn>
                <a:cxn ang="0">
                  <a:pos x="T4" y="T5"/>
                </a:cxn>
                <a:cxn ang="0">
                  <a:pos x="T6" y="T7"/>
                </a:cxn>
                <a:cxn ang="0">
                  <a:pos x="T8" y="T9"/>
                </a:cxn>
              </a:cxnLst>
              <a:rect l="0" t="0" r="r" b="b"/>
              <a:pathLst>
                <a:path w="241" h="133">
                  <a:moveTo>
                    <a:pt x="226" y="133"/>
                  </a:moveTo>
                  <a:lnTo>
                    <a:pt x="0" y="39"/>
                  </a:lnTo>
                  <a:lnTo>
                    <a:pt x="17" y="0"/>
                  </a:lnTo>
                  <a:lnTo>
                    <a:pt x="241" y="92"/>
                  </a:lnTo>
                  <a:lnTo>
                    <a:pt x="226"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43" name="Freeform 132">
              <a:extLst>
                <a:ext uri="{FF2B5EF4-FFF2-40B4-BE49-F238E27FC236}">
                  <a16:creationId xmlns:a16="http://schemas.microsoft.com/office/drawing/2014/main" id="{00CA590D-5D55-2242-A16F-4A1FAD1C04A8}"/>
                </a:ext>
              </a:extLst>
            </p:cNvPr>
            <p:cNvSpPr>
              <a:spLocks/>
            </p:cNvSpPr>
            <p:nvPr/>
          </p:nvSpPr>
          <p:spPr bwMode="auto">
            <a:xfrm>
              <a:off x="7707313" y="3481388"/>
              <a:ext cx="128588" cy="30163"/>
            </a:xfrm>
            <a:custGeom>
              <a:avLst/>
              <a:gdLst>
                <a:gd name="T0" fmla="*/ 245 w 245"/>
                <a:gd name="T1" fmla="*/ 43 h 57"/>
                <a:gd name="T2" fmla="*/ 3 w 245"/>
                <a:gd name="T3" fmla="*/ 57 h 57"/>
                <a:gd name="T4" fmla="*/ 0 w 245"/>
                <a:gd name="T5" fmla="*/ 14 h 57"/>
                <a:gd name="T6" fmla="*/ 242 w 245"/>
                <a:gd name="T7" fmla="*/ 0 h 57"/>
                <a:gd name="T8" fmla="*/ 245 w 245"/>
                <a:gd name="T9" fmla="*/ 43 h 57"/>
              </a:gdLst>
              <a:ahLst/>
              <a:cxnLst>
                <a:cxn ang="0">
                  <a:pos x="T0" y="T1"/>
                </a:cxn>
                <a:cxn ang="0">
                  <a:pos x="T2" y="T3"/>
                </a:cxn>
                <a:cxn ang="0">
                  <a:pos x="T4" y="T5"/>
                </a:cxn>
                <a:cxn ang="0">
                  <a:pos x="T6" y="T7"/>
                </a:cxn>
                <a:cxn ang="0">
                  <a:pos x="T8" y="T9"/>
                </a:cxn>
              </a:cxnLst>
              <a:rect l="0" t="0" r="r" b="b"/>
              <a:pathLst>
                <a:path w="245" h="57">
                  <a:moveTo>
                    <a:pt x="245" y="43"/>
                  </a:moveTo>
                  <a:lnTo>
                    <a:pt x="3" y="57"/>
                  </a:lnTo>
                  <a:lnTo>
                    <a:pt x="0" y="14"/>
                  </a:lnTo>
                  <a:lnTo>
                    <a:pt x="242" y="0"/>
                  </a:lnTo>
                  <a:lnTo>
                    <a:pt x="245"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44" name="Freeform 133">
              <a:extLst>
                <a:ext uri="{FF2B5EF4-FFF2-40B4-BE49-F238E27FC236}">
                  <a16:creationId xmlns:a16="http://schemas.microsoft.com/office/drawing/2014/main" id="{593334E9-AA20-404B-9DEB-70BFC90F860C}"/>
                </a:ext>
              </a:extLst>
            </p:cNvPr>
            <p:cNvSpPr>
              <a:spLocks/>
            </p:cNvSpPr>
            <p:nvPr/>
          </p:nvSpPr>
          <p:spPr bwMode="auto">
            <a:xfrm>
              <a:off x="7704138" y="3435351"/>
              <a:ext cx="130175" cy="33338"/>
            </a:xfrm>
            <a:custGeom>
              <a:avLst/>
              <a:gdLst>
                <a:gd name="T0" fmla="*/ 245 w 245"/>
                <a:gd name="T1" fmla="*/ 44 h 64"/>
                <a:gd name="T2" fmla="*/ 4 w 245"/>
                <a:gd name="T3" fmla="*/ 64 h 64"/>
                <a:gd name="T4" fmla="*/ 0 w 245"/>
                <a:gd name="T5" fmla="*/ 21 h 64"/>
                <a:gd name="T6" fmla="*/ 242 w 245"/>
                <a:gd name="T7" fmla="*/ 0 h 64"/>
                <a:gd name="T8" fmla="*/ 245 w 245"/>
                <a:gd name="T9" fmla="*/ 44 h 64"/>
              </a:gdLst>
              <a:ahLst/>
              <a:cxnLst>
                <a:cxn ang="0">
                  <a:pos x="T0" y="T1"/>
                </a:cxn>
                <a:cxn ang="0">
                  <a:pos x="T2" y="T3"/>
                </a:cxn>
                <a:cxn ang="0">
                  <a:pos x="T4" y="T5"/>
                </a:cxn>
                <a:cxn ang="0">
                  <a:pos x="T6" y="T7"/>
                </a:cxn>
                <a:cxn ang="0">
                  <a:pos x="T8" y="T9"/>
                </a:cxn>
              </a:cxnLst>
              <a:rect l="0" t="0" r="r" b="b"/>
              <a:pathLst>
                <a:path w="245" h="64">
                  <a:moveTo>
                    <a:pt x="245" y="44"/>
                  </a:moveTo>
                  <a:lnTo>
                    <a:pt x="4" y="64"/>
                  </a:lnTo>
                  <a:lnTo>
                    <a:pt x="0" y="21"/>
                  </a:lnTo>
                  <a:lnTo>
                    <a:pt x="242" y="0"/>
                  </a:lnTo>
                  <a:lnTo>
                    <a:pt x="245"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45" name="Freeform 134">
              <a:extLst>
                <a:ext uri="{FF2B5EF4-FFF2-40B4-BE49-F238E27FC236}">
                  <a16:creationId xmlns:a16="http://schemas.microsoft.com/office/drawing/2014/main" id="{032896D0-A850-F247-9A2C-F44B04E2E469}"/>
                </a:ext>
              </a:extLst>
            </p:cNvPr>
            <p:cNvSpPr>
              <a:spLocks/>
            </p:cNvSpPr>
            <p:nvPr/>
          </p:nvSpPr>
          <p:spPr bwMode="auto">
            <a:xfrm>
              <a:off x="7700963" y="3389313"/>
              <a:ext cx="130175" cy="36513"/>
            </a:xfrm>
            <a:custGeom>
              <a:avLst/>
              <a:gdLst>
                <a:gd name="T0" fmla="*/ 246 w 246"/>
                <a:gd name="T1" fmla="*/ 44 h 71"/>
                <a:gd name="T2" fmla="*/ 5 w 246"/>
                <a:gd name="T3" fmla="*/ 71 h 71"/>
                <a:gd name="T4" fmla="*/ 0 w 246"/>
                <a:gd name="T5" fmla="*/ 27 h 71"/>
                <a:gd name="T6" fmla="*/ 242 w 246"/>
                <a:gd name="T7" fmla="*/ 0 h 71"/>
                <a:gd name="T8" fmla="*/ 246 w 246"/>
                <a:gd name="T9" fmla="*/ 44 h 71"/>
              </a:gdLst>
              <a:ahLst/>
              <a:cxnLst>
                <a:cxn ang="0">
                  <a:pos x="T0" y="T1"/>
                </a:cxn>
                <a:cxn ang="0">
                  <a:pos x="T2" y="T3"/>
                </a:cxn>
                <a:cxn ang="0">
                  <a:pos x="T4" y="T5"/>
                </a:cxn>
                <a:cxn ang="0">
                  <a:pos x="T6" y="T7"/>
                </a:cxn>
                <a:cxn ang="0">
                  <a:pos x="T8" y="T9"/>
                </a:cxn>
              </a:cxnLst>
              <a:rect l="0" t="0" r="r" b="b"/>
              <a:pathLst>
                <a:path w="246" h="71">
                  <a:moveTo>
                    <a:pt x="246" y="44"/>
                  </a:moveTo>
                  <a:lnTo>
                    <a:pt x="5" y="71"/>
                  </a:lnTo>
                  <a:lnTo>
                    <a:pt x="0" y="27"/>
                  </a:lnTo>
                  <a:lnTo>
                    <a:pt x="242" y="0"/>
                  </a:lnTo>
                  <a:lnTo>
                    <a:pt x="24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46" name="Freeform 135">
              <a:extLst>
                <a:ext uri="{FF2B5EF4-FFF2-40B4-BE49-F238E27FC236}">
                  <a16:creationId xmlns:a16="http://schemas.microsoft.com/office/drawing/2014/main" id="{69288FDD-0648-FE47-974F-64C981875B13}"/>
                </a:ext>
              </a:extLst>
            </p:cNvPr>
            <p:cNvSpPr>
              <a:spLocks/>
            </p:cNvSpPr>
            <p:nvPr/>
          </p:nvSpPr>
          <p:spPr bwMode="auto">
            <a:xfrm>
              <a:off x="7697788" y="3343276"/>
              <a:ext cx="130175" cy="39688"/>
            </a:xfrm>
            <a:custGeom>
              <a:avLst/>
              <a:gdLst>
                <a:gd name="T0" fmla="*/ 246 w 246"/>
                <a:gd name="T1" fmla="*/ 44 h 77"/>
                <a:gd name="T2" fmla="*/ 5 w 246"/>
                <a:gd name="T3" fmla="*/ 77 h 77"/>
                <a:gd name="T4" fmla="*/ 0 w 246"/>
                <a:gd name="T5" fmla="*/ 33 h 77"/>
                <a:gd name="T6" fmla="*/ 240 w 246"/>
                <a:gd name="T7" fmla="*/ 0 h 77"/>
                <a:gd name="T8" fmla="*/ 246 w 246"/>
                <a:gd name="T9" fmla="*/ 44 h 77"/>
              </a:gdLst>
              <a:ahLst/>
              <a:cxnLst>
                <a:cxn ang="0">
                  <a:pos x="T0" y="T1"/>
                </a:cxn>
                <a:cxn ang="0">
                  <a:pos x="T2" y="T3"/>
                </a:cxn>
                <a:cxn ang="0">
                  <a:pos x="T4" y="T5"/>
                </a:cxn>
                <a:cxn ang="0">
                  <a:pos x="T6" y="T7"/>
                </a:cxn>
                <a:cxn ang="0">
                  <a:pos x="T8" y="T9"/>
                </a:cxn>
              </a:cxnLst>
              <a:rect l="0" t="0" r="r" b="b"/>
              <a:pathLst>
                <a:path w="246" h="77">
                  <a:moveTo>
                    <a:pt x="246" y="44"/>
                  </a:moveTo>
                  <a:lnTo>
                    <a:pt x="5" y="77"/>
                  </a:lnTo>
                  <a:lnTo>
                    <a:pt x="0" y="33"/>
                  </a:lnTo>
                  <a:lnTo>
                    <a:pt x="240" y="0"/>
                  </a:lnTo>
                  <a:lnTo>
                    <a:pt x="24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47" name="Freeform 136">
              <a:extLst>
                <a:ext uri="{FF2B5EF4-FFF2-40B4-BE49-F238E27FC236}">
                  <a16:creationId xmlns:a16="http://schemas.microsoft.com/office/drawing/2014/main" id="{2AEFB89C-0C28-614D-93C9-E3968822789C}"/>
                </a:ext>
              </a:extLst>
            </p:cNvPr>
            <p:cNvSpPr>
              <a:spLocks/>
            </p:cNvSpPr>
            <p:nvPr/>
          </p:nvSpPr>
          <p:spPr bwMode="auto">
            <a:xfrm>
              <a:off x="7691438" y="3297238"/>
              <a:ext cx="130175" cy="42863"/>
            </a:xfrm>
            <a:custGeom>
              <a:avLst/>
              <a:gdLst>
                <a:gd name="T0" fmla="*/ 246 w 246"/>
                <a:gd name="T1" fmla="*/ 44 h 83"/>
                <a:gd name="T2" fmla="*/ 6 w 246"/>
                <a:gd name="T3" fmla="*/ 83 h 83"/>
                <a:gd name="T4" fmla="*/ 0 w 246"/>
                <a:gd name="T5" fmla="*/ 40 h 83"/>
                <a:gd name="T6" fmla="*/ 240 w 246"/>
                <a:gd name="T7" fmla="*/ 0 h 83"/>
                <a:gd name="T8" fmla="*/ 246 w 246"/>
                <a:gd name="T9" fmla="*/ 44 h 83"/>
              </a:gdLst>
              <a:ahLst/>
              <a:cxnLst>
                <a:cxn ang="0">
                  <a:pos x="T0" y="T1"/>
                </a:cxn>
                <a:cxn ang="0">
                  <a:pos x="T2" y="T3"/>
                </a:cxn>
                <a:cxn ang="0">
                  <a:pos x="T4" y="T5"/>
                </a:cxn>
                <a:cxn ang="0">
                  <a:pos x="T6" y="T7"/>
                </a:cxn>
                <a:cxn ang="0">
                  <a:pos x="T8" y="T9"/>
                </a:cxn>
              </a:cxnLst>
              <a:rect l="0" t="0" r="r" b="b"/>
              <a:pathLst>
                <a:path w="246" h="83">
                  <a:moveTo>
                    <a:pt x="246" y="44"/>
                  </a:moveTo>
                  <a:lnTo>
                    <a:pt x="6" y="83"/>
                  </a:lnTo>
                  <a:lnTo>
                    <a:pt x="0" y="40"/>
                  </a:lnTo>
                  <a:lnTo>
                    <a:pt x="240" y="0"/>
                  </a:lnTo>
                  <a:lnTo>
                    <a:pt x="24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48" name="Freeform 137">
              <a:extLst>
                <a:ext uri="{FF2B5EF4-FFF2-40B4-BE49-F238E27FC236}">
                  <a16:creationId xmlns:a16="http://schemas.microsoft.com/office/drawing/2014/main" id="{4413E0B0-99D2-714A-9768-A70C438FC3B2}"/>
                </a:ext>
              </a:extLst>
            </p:cNvPr>
            <p:cNvSpPr>
              <a:spLocks/>
            </p:cNvSpPr>
            <p:nvPr/>
          </p:nvSpPr>
          <p:spPr bwMode="auto">
            <a:xfrm>
              <a:off x="7685088" y="3251201"/>
              <a:ext cx="130175" cy="46038"/>
            </a:xfrm>
            <a:custGeom>
              <a:avLst/>
              <a:gdLst>
                <a:gd name="T0" fmla="*/ 246 w 246"/>
                <a:gd name="T1" fmla="*/ 42 h 88"/>
                <a:gd name="T2" fmla="*/ 8 w 246"/>
                <a:gd name="T3" fmla="*/ 88 h 88"/>
                <a:gd name="T4" fmla="*/ 0 w 246"/>
                <a:gd name="T5" fmla="*/ 46 h 88"/>
                <a:gd name="T6" fmla="*/ 238 w 246"/>
                <a:gd name="T7" fmla="*/ 0 h 88"/>
                <a:gd name="T8" fmla="*/ 246 w 246"/>
                <a:gd name="T9" fmla="*/ 42 h 88"/>
              </a:gdLst>
              <a:ahLst/>
              <a:cxnLst>
                <a:cxn ang="0">
                  <a:pos x="T0" y="T1"/>
                </a:cxn>
                <a:cxn ang="0">
                  <a:pos x="T2" y="T3"/>
                </a:cxn>
                <a:cxn ang="0">
                  <a:pos x="T4" y="T5"/>
                </a:cxn>
                <a:cxn ang="0">
                  <a:pos x="T6" y="T7"/>
                </a:cxn>
                <a:cxn ang="0">
                  <a:pos x="T8" y="T9"/>
                </a:cxn>
              </a:cxnLst>
              <a:rect l="0" t="0" r="r" b="b"/>
              <a:pathLst>
                <a:path w="246" h="88">
                  <a:moveTo>
                    <a:pt x="246" y="42"/>
                  </a:moveTo>
                  <a:lnTo>
                    <a:pt x="8" y="88"/>
                  </a:lnTo>
                  <a:lnTo>
                    <a:pt x="0" y="46"/>
                  </a:lnTo>
                  <a:lnTo>
                    <a:pt x="238" y="0"/>
                  </a:lnTo>
                  <a:lnTo>
                    <a:pt x="2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49" name="Freeform 138">
              <a:extLst>
                <a:ext uri="{FF2B5EF4-FFF2-40B4-BE49-F238E27FC236}">
                  <a16:creationId xmlns:a16="http://schemas.microsoft.com/office/drawing/2014/main" id="{DCC8E7AC-E1E0-3443-B717-7F6CC6C16040}"/>
                </a:ext>
              </a:extLst>
            </p:cNvPr>
            <p:cNvSpPr>
              <a:spLocks/>
            </p:cNvSpPr>
            <p:nvPr/>
          </p:nvSpPr>
          <p:spPr bwMode="auto">
            <a:xfrm>
              <a:off x="7677151" y="3205163"/>
              <a:ext cx="130175" cy="50800"/>
            </a:xfrm>
            <a:custGeom>
              <a:avLst/>
              <a:gdLst>
                <a:gd name="T0" fmla="*/ 246 w 246"/>
                <a:gd name="T1" fmla="*/ 42 h 95"/>
                <a:gd name="T2" fmla="*/ 9 w 246"/>
                <a:gd name="T3" fmla="*/ 95 h 95"/>
                <a:gd name="T4" fmla="*/ 0 w 246"/>
                <a:gd name="T5" fmla="*/ 51 h 95"/>
                <a:gd name="T6" fmla="*/ 237 w 246"/>
                <a:gd name="T7" fmla="*/ 0 h 95"/>
                <a:gd name="T8" fmla="*/ 246 w 246"/>
                <a:gd name="T9" fmla="*/ 42 h 95"/>
              </a:gdLst>
              <a:ahLst/>
              <a:cxnLst>
                <a:cxn ang="0">
                  <a:pos x="T0" y="T1"/>
                </a:cxn>
                <a:cxn ang="0">
                  <a:pos x="T2" y="T3"/>
                </a:cxn>
                <a:cxn ang="0">
                  <a:pos x="T4" y="T5"/>
                </a:cxn>
                <a:cxn ang="0">
                  <a:pos x="T6" y="T7"/>
                </a:cxn>
                <a:cxn ang="0">
                  <a:pos x="T8" y="T9"/>
                </a:cxn>
              </a:cxnLst>
              <a:rect l="0" t="0" r="r" b="b"/>
              <a:pathLst>
                <a:path w="246" h="95">
                  <a:moveTo>
                    <a:pt x="246" y="42"/>
                  </a:moveTo>
                  <a:lnTo>
                    <a:pt x="9" y="95"/>
                  </a:lnTo>
                  <a:lnTo>
                    <a:pt x="0" y="51"/>
                  </a:lnTo>
                  <a:lnTo>
                    <a:pt x="237" y="0"/>
                  </a:lnTo>
                  <a:lnTo>
                    <a:pt x="2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50" name="Freeform 139">
              <a:extLst>
                <a:ext uri="{FF2B5EF4-FFF2-40B4-BE49-F238E27FC236}">
                  <a16:creationId xmlns:a16="http://schemas.microsoft.com/office/drawing/2014/main" id="{D08BD244-A80C-F440-9C43-C03D5DC42F1E}"/>
                </a:ext>
              </a:extLst>
            </p:cNvPr>
            <p:cNvSpPr>
              <a:spLocks/>
            </p:cNvSpPr>
            <p:nvPr/>
          </p:nvSpPr>
          <p:spPr bwMode="auto">
            <a:xfrm>
              <a:off x="7669213" y="3160713"/>
              <a:ext cx="130175" cy="52388"/>
            </a:xfrm>
            <a:custGeom>
              <a:avLst/>
              <a:gdLst>
                <a:gd name="T0" fmla="*/ 246 w 246"/>
                <a:gd name="T1" fmla="*/ 43 h 100"/>
                <a:gd name="T2" fmla="*/ 11 w 246"/>
                <a:gd name="T3" fmla="*/ 100 h 100"/>
                <a:gd name="T4" fmla="*/ 0 w 246"/>
                <a:gd name="T5" fmla="*/ 59 h 100"/>
                <a:gd name="T6" fmla="*/ 236 w 246"/>
                <a:gd name="T7" fmla="*/ 0 h 100"/>
                <a:gd name="T8" fmla="*/ 246 w 246"/>
                <a:gd name="T9" fmla="*/ 43 h 100"/>
              </a:gdLst>
              <a:ahLst/>
              <a:cxnLst>
                <a:cxn ang="0">
                  <a:pos x="T0" y="T1"/>
                </a:cxn>
                <a:cxn ang="0">
                  <a:pos x="T2" y="T3"/>
                </a:cxn>
                <a:cxn ang="0">
                  <a:pos x="T4" y="T5"/>
                </a:cxn>
                <a:cxn ang="0">
                  <a:pos x="T6" y="T7"/>
                </a:cxn>
                <a:cxn ang="0">
                  <a:pos x="T8" y="T9"/>
                </a:cxn>
              </a:cxnLst>
              <a:rect l="0" t="0" r="r" b="b"/>
              <a:pathLst>
                <a:path w="246" h="100">
                  <a:moveTo>
                    <a:pt x="246" y="43"/>
                  </a:moveTo>
                  <a:lnTo>
                    <a:pt x="11" y="100"/>
                  </a:lnTo>
                  <a:lnTo>
                    <a:pt x="0" y="59"/>
                  </a:lnTo>
                  <a:lnTo>
                    <a:pt x="236" y="0"/>
                  </a:lnTo>
                  <a:lnTo>
                    <a:pt x="246"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51" name="Freeform 140">
              <a:extLst>
                <a:ext uri="{FF2B5EF4-FFF2-40B4-BE49-F238E27FC236}">
                  <a16:creationId xmlns:a16="http://schemas.microsoft.com/office/drawing/2014/main" id="{83586527-6DB0-E945-A4E3-CBD3A6DDF99B}"/>
                </a:ext>
              </a:extLst>
            </p:cNvPr>
            <p:cNvSpPr>
              <a:spLocks/>
            </p:cNvSpPr>
            <p:nvPr/>
          </p:nvSpPr>
          <p:spPr bwMode="auto">
            <a:xfrm>
              <a:off x="7659688" y="3114676"/>
              <a:ext cx="128588" cy="57150"/>
            </a:xfrm>
            <a:custGeom>
              <a:avLst/>
              <a:gdLst>
                <a:gd name="T0" fmla="*/ 245 w 245"/>
                <a:gd name="T1" fmla="*/ 43 h 108"/>
                <a:gd name="T2" fmla="*/ 11 w 245"/>
                <a:gd name="T3" fmla="*/ 108 h 108"/>
                <a:gd name="T4" fmla="*/ 0 w 245"/>
                <a:gd name="T5" fmla="*/ 66 h 108"/>
                <a:gd name="T6" fmla="*/ 234 w 245"/>
                <a:gd name="T7" fmla="*/ 0 h 108"/>
                <a:gd name="T8" fmla="*/ 245 w 245"/>
                <a:gd name="T9" fmla="*/ 43 h 108"/>
              </a:gdLst>
              <a:ahLst/>
              <a:cxnLst>
                <a:cxn ang="0">
                  <a:pos x="T0" y="T1"/>
                </a:cxn>
                <a:cxn ang="0">
                  <a:pos x="T2" y="T3"/>
                </a:cxn>
                <a:cxn ang="0">
                  <a:pos x="T4" y="T5"/>
                </a:cxn>
                <a:cxn ang="0">
                  <a:pos x="T6" y="T7"/>
                </a:cxn>
                <a:cxn ang="0">
                  <a:pos x="T8" y="T9"/>
                </a:cxn>
              </a:cxnLst>
              <a:rect l="0" t="0" r="r" b="b"/>
              <a:pathLst>
                <a:path w="245" h="108">
                  <a:moveTo>
                    <a:pt x="245" y="43"/>
                  </a:moveTo>
                  <a:lnTo>
                    <a:pt x="11" y="108"/>
                  </a:lnTo>
                  <a:lnTo>
                    <a:pt x="0" y="66"/>
                  </a:lnTo>
                  <a:lnTo>
                    <a:pt x="234" y="0"/>
                  </a:lnTo>
                  <a:lnTo>
                    <a:pt x="245"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52" name="Freeform 141">
              <a:extLst>
                <a:ext uri="{FF2B5EF4-FFF2-40B4-BE49-F238E27FC236}">
                  <a16:creationId xmlns:a16="http://schemas.microsoft.com/office/drawing/2014/main" id="{F2307B07-D37A-B242-A456-8D9877A0677A}"/>
                </a:ext>
              </a:extLst>
            </p:cNvPr>
            <p:cNvSpPr>
              <a:spLocks/>
            </p:cNvSpPr>
            <p:nvPr/>
          </p:nvSpPr>
          <p:spPr bwMode="auto">
            <a:xfrm>
              <a:off x="7648576" y="3070226"/>
              <a:ext cx="128588" cy="60325"/>
            </a:xfrm>
            <a:custGeom>
              <a:avLst/>
              <a:gdLst>
                <a:gd name="T0" fmla="*/ 243 w 243"/>
                <a:gd name="T1" fmla="*/ 42 h 113"/>
                <a:gd name="T2" fmla="*/ 11 w 243"/>
                <a:gd name="T3" fmla="*/ 113 h 113"/>
                <a:gd name="T4" fmla="*/ 0 w 243"/>
                <a:gd name="T5" fmla="*/ 72 h 113"/>
                <a:gd name="T6" fmla="*/ 232 w 243"/>
                <a:gd name="T7" fmla="*/ 0 h 113"/>
                <a:gd name="T8" fmla="*/ 243 w 243"/>
                <a:gd name="T9" fmla="*/ 42 h 113"/>
              </a:gdLst>
              <a:ahLst/>
              <a:cxnLst>
                <a:cxn ang="0">
                  <a:pos x="T0" y="T1"/>
                </a:cxn>
                <a:cxn ang="0">
                  <a:pos x="T2" y="T3"/>
                </a:cxn>
                <a:cxn ang="0">
                  <a:pos x="T4" y="T5"/>
                </a:cxn>
                <a:cxn ang="0">
                  <a:pos x="T6" y="T7"/>
                </a:cxn>
                <a:cxn ang="0">
                  <a:pos x="T8" y="T9"/>
                </a:cxn>
              </a:cxnLst>
              <a:rect l="0" t="0" r="r" b="b"/>
              <a:pathLst>
                <a:path w="243" h="113">
                  <a:moveTo>
                    <a:pt x="243" y="42"/>
                  </a:moveTo>
                  <a:lnTo>
                    <a:pt x="11" y="113"/>
                  </a:lnTo>
                  <a:lnTo>
                    <a:pt x="0" y="72"/>
                  </a:lnTo>
                  <a:lnTo>
                    <a:pt x="232" y="0"/>
                  </a:lnTo>
                  <a:lnTo>
                    <a:pt x="24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53" name="Freeform 142">
              <a:extLst>
                <a:ext uri="{FF2B5EF4-FFF2-40B4-BE49-F238E27FC236}">
                  <a16:creationId xmlns:a16="http://schemas.microsoft.com/office/drawing/2014/main" id="{D2C1E4E0-E056-5847-A5CC-451D01909600}"/>
                </a:ext>
              </a:extLst>
            </p:cNvPr>
            <p:cNvSpPr>
              <a:spLocks/>
            </p:cNvSpPr>
            <p:nvPr/>
          </p:nvSpPr>
          <p:spPr bwMode="auto">
            <a:xfrm>
              <a:off x="7635876" y="3025776"/>
              <a:ext cx="128588" cy="61913"/>
            </a:xfrm>
            <a:custGeom>
              <a:avLst/>
              <a:gdLst>
                <a:gd name="T0" fmla="*/ 243 w 243"/>
                <a:gd name="T1" fmla="*/ 41 h 117"/>
                <a:gd name="T2" fmla="*/ 14 w 243"/>
                <a:gd name="T3" fmla="*/ 117 h 117"/>
                <a:gd name="T4" fmla="*/ 0 w 243"/>
                <a:gd name="T5" fmla="*/ 76 h 117"/>
                <a:gd name="T6" fmla="*/ 230 w 243"/>
                <a:gd name="T7" fmla="*/ 0 h 117"/>
                <a:gd name="T8" fmla="*/ 243 w 243"/>
                <a:gd name="T9" fmla="*/ 41 h 117"/>
              </a:gdLst>
              <a:ahLst/>
              <a:cxnLst>
                <a:cxn ang="0">
                  <a:pos x="T0" y="T1"/>
                </a:cxn>
                <a:cxn ang="0">
                  <a:pos x="T2" y="T3"/>
                </a:cxn>
                <a:cxn ang="0">
                  <a:pos x="T4" y="T5"/>
                </a:cxn>
                <a:cxn ang="0">
                  <a:pos x="T6" y="T7"/>
                </a:cxn>
                <a:cxn ang="0">
                  <a:pos x="T8" y="T9"/>
                </a:cxn>
              </a:cxnLst>
              <a:rect l="0" t="0" r="r" b="b"/>
              <a:pathLst>
                <a:path w="243" h="117">
                  <a:moveTo>
                    <a:pt x="243" y="41"/>
                  </a:moveTo>
                  <a:lnTo>
                    <a:pt x="14" y="117"/>
                  </a:lnTo>
                  <a:lnTo>
                    <a:pt x="0" y="76"/>
                  </a:lnTo>
                  <a:lnTo>
                    <a:pt x="230" y="0"/>
                  </a:lnTo>
                  <a:lnTo>
                    <a:pt x="243"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54" name="Freeform 143">
              <a:extLst>
                <a:ext uri="{FF2B5EF4-FFF2-40B4-BE49-F238E27FC236}">
                  <a16:creationId xmlns:a16="http://schemas.microsoft.com/office/drawing/2014/main" id="{D152F70A-0096-1744-B2D9-943E7B0EBEBF}"/>
                </a:ext>
              </a:extLst>
            </p:cNvPr>
            <p:cNvSpPr>
              <a:spLocks/>
            </p:cNvSpPr>
            <p:nvPr/>
          </p:nvSpPr>
          <p:spPr bwMode="auto">
            <a:xfrm>
              <a:off x="7623176" y="2981326"/>
              <a:ext cx="128588" cy="66675"/>
            </a:xfrm>
            <a:custGeom>
              <a:avLst/>
              <a:gdLst>
                <a:gd name="T0" fmla="*/ 242 w 242"/>
                <a:gd name="T1" fmla="*/ 40 h 125"/>
                <a:gd name="T2" fmla="*/ 14 w 242"/>
                <a:gd name="T3" fmla="*/ 125 h 125"/>
                <a:gd name="T4" fmla="*/ 0 w 242"/>
                <a:gd name="T5" fmla="*/ 84 h 125"/>
                <a:gd name="T6" fmla="*/ 228 w 242"/>
                <a:gd name="T7" fmla="*/ 0 h 125"/>
                <a:gd name="T8" fmla="*/ 242 w 242"/>
                <a:gd name="T9" fmla="*/ 40 h 125"/>
              </a:gdLst>
              <a:ahLst/>
              <a:cxnLst>
                <a:cxn ang="0">
                  <a:pos x="T0" y="T1"/>
                </a:cxn>
                <a:cxn ang="0">
                  <a:pos x="T2" y="T3"/>
                </a:cxn>
                <a:cxn ang="0">
                  <a:pos x="T4" y="T5"/>
                </a:cxn>
                <a:cxn ang="0">
                  <a:pos x="T6" y="T7"/>
                </a:cxn>
                <a:cxn ang="0">
                  <a:pos x="T8" y="T9"/>
                </a:cxn>
              </a:cxnLst>
              <a:rect l="0" t="0" r="r" b="b"/>
              <a:pathLst>
                <a:path w="242" h="125">
                  <a:moveTo>
                    <a:pt x="242" y="40"/>
                  </a:moveTo>
                  <a:lnTo>
                    <a:pt x="14" y="125"/>
                  </a:lnTo>
                  <a:lnTo>
                    <a:pt x="0" y="84"/>
                  </a:lnTo>
                  <a:lnTo>
                    <a:pt x="228" y="0"/>
                  </a:lnTo>
                  <a:lnTo>
                    <a:pt x="242"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55" name="Freeform 144">
              <a:extLst>
                <a:ext uri="{FF2B5EF4-FFF2-40B4-BE49-F238E27FC236}">
                  <a16:creationId xmlns:a16="http://schemas.microsoft.com/office/drawing/2014/main" id="{085A5F99-740A-D448-9571-806795C582F8}"/>
                </a:ext>
              </a:extLst>
            </p:cNvPr>
            <p:cNvSpPr>
              <a:spLocks/>
            </p:cNvSpPr>
            <p:nvPr/>
          </p:nvSpPr>
          <p:spPr bwMode="auto">
            <a:xfrm>
              <a:off x="7608888" y="2938463"/>
              <a:ext cx="128588" cy="68263"/>
            </a:xfrm>
            <a:custGeom>
              <a:avLst/>
              <a:gdLst>
                <a:gd name="T0" fmla="*/ 242 w 242"/>
                <a:gd name="T1" fmla="*/ 41 h 129"/>
                <a:gd name="T2" fmla="*/ 15 w 242"/>
                <a:gd name="T3" fmla="*/ 129 h 129"/>
                <a:gd name="T4" fmla="*/ 0 w 242"/>
                <a:gd name="T5" fmla="*/ 90 h 129"/>
                <a:gd name="T6" fmla="*/ 226 w 242"/>
                <a:gd name="T7" fmla="*/ 0 h 129"/>
                <a:gd name="T8" fmla="*/ 242 w 242"/>
                <a:gd name="T9" fmla="*/ 41 h 129"/>
              </a:gdLst>
              <a:ahLst/>
              <a:cxnLst>
                <a:cxn ang="0">
                  <a:pos x="T0" y="T1"/>
                </a:cxn>
                <a:cxn ang="0">
                  <a:pos x="T2" y="T3"/>
                </a:cxn>
                <a:cxn ang="0">
                  <a:pos x="T4" y="T5"/>
                </a:cxn>
                <a:cxn ang="0">
                  <a:pos x="T6" y="T7"/>
                </a:cxn>
                <a:cxn ang="0">
                  <a:pos x="T8" y="T9"/>
                </a:cxn>
              </a:cxnLst>
              <a:rect l="0" t="0" r="r" b="b"/>
              <a:pathLst>
                <a:path w="242" h="129">
                  <a:moveTo>
                    <a:pt x="242" y="41"/>
                  </a:moveTo>
                  <a:lnTo>
                    <a:pt x="15" y="129"/>
                  </a:lnTo>
                  <a:lnTo>
                    <a:pt x="0" y="90"/>
                  </a:lnTo>
                  <a:lnTo>
                    <a:pt x="226" y="0"/>
                  </a:lnTo>
                  <a:lnTo>
                    <a:pt x="242"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56" name="Freeform 145">
              <a:extLst>
                <a:ext uri="{FF2B5EF4-FFF2-40B4-BE49-F238E27FC236}">
                  <a16:creationId xmlns:a16="http://schemas.microsoft.com/office/drawing/2014/main" id="{756CD86C-325B-7C4F-80AA-844E4FFBA9F1}"/>
                </a:ext>
              </a:extLst>
            </p:cNvPr>
            <p:cNvSpPr>
              <a:spLocks/>
            </p:cNvSpPr>
            <p:nvPr/>
          </p:nvSpPr>
          <p:spPr bwMode="auto">
            <a:xfrm>
              <a:off x="7594601" y="2894013"/>
              <a:ext cx="127000" cy="73025"/>
            </a:xfrm>
            <a:custGeom>
              <a:avLst/>
              <a:gdLst>
                <a:gd name="T0" fmla="*/ 240 w 240"/>
                <a:gd name="T1" fmla="*/ 41 h 136"/>
                <a:gd name="T2" fmla="*/ 17 w 240"/>
                <a:gd name="T3" fmla="*/ 136 h 136"/>
                <a:gd name="T4" fmla="*/ 0 w 240"/>
                <a:gd name="T5" fmla="*/ 96 h 136"/>
                <a:gd name="T6" fmla="*/ 225 w 240"/>
                <a:gd name="T7" fmla="*/ 0 h 136"/>
                <a:gd name="T8" fmla="*/ 240 w 240"/>
                <a:gd name="T9" fmla="*/ 41 h 136"/>
              </a:gdLst>
              <a:ahLst/>
              <a:cxnLst>
                <a:cxn ang="0">
                  <a:pos x="T0" y="T1"/>
                </a:cxn>
                <a:cxn ang="0">
                  <a:pos x="T2" y="T3"/>
                </a:cxn>
                <a:cxn ang="0">
                  <a:pos x="T4" y="T5"/>
                </a:cxn>
                <a:cxn ang="0">
                  <a:pos x="T6" y="T7"/>
                </a:cxn>
                <a:cxn ang="0">
                  <a:pos x="T8" y="T9"/>
                </a:cxn>
              </a:cxnLst>
              <a:rect l="0" t="0" r="r" b="b"/>
              <a:pathLst>
                <a:path w="240" h="136">
                  <a:moveTo>
                    <a:pt x="240" y="41"/>
                  </a:moveTo>
                  <a:lnTo>
                    <a:pt x="17" y="136"/>
                  </a:lnTo>
                  <a:lnTo>
                    <a:pt x="0" y="96"/>
                  </a:lnTo>
                  <a:lnTo>
                    <a:pt x="225" y="0"/>
                  </a:lnTo>
                  <a:lnTo>
                    <a:pt x="24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57" name="Freeform 146">
              <a:extLst>
                <a:ext uri="{FF2B5EF4-FFF2-40B4-BE49-F238E27FC236}">
                  <a16:creationId xmlns:a16="http://schemas.microsoft.com/office/drawing/2014/main" id="{4F59B324-367F-DE4E-BA54-9196774BFD9B}"/>
                </a:ext>
              </a:extLst>
            </p:cNvPr>
            <p:cNvSpPr>
              <a:spLocks/>
            </p:cNvSpPr>
            <p:nvPr/>
          </p:nvSpPr>
          <p:spPr bwMode="auto">
            <a:xfrm>
              <a:off x="7578726" y="2851151"/>
              <a:ext cx="125413" cy="74613"/>
            </a:xfrm>
            <a:custGeom>
              <a:avLst/>
              <a:gdLst>
                <a:gd name="T0" fmla="*/ 239 w 239"/>
                <a:gd name="T1" fmla="*/ 40 h 141"/>
                <a:gd name="T2" fmla="*/ 18 w 239"/>
                <a:gd name="T3" fmla="*/ 141 h 141"/>
                <a:gd name="T4" fmla="*/ 0 w 239"/>
                <a:gd name="T5" fmla="*/ 101 h 141"/>
                <a:gd name="T6" fmla="*/ 221 w 239"/>
                <a:gd name="T7" fmla="*/ 0 h 141"/>
                <a:gd name="T8" fmla="*/ 239 w 239"/>
                <a:gd name="T9" fmla="*/ 40 h 141"/>
              </a:gdLst>
              <a:ahLst/>
              <a:cxnLst>
                <a:cxn ang="0">
                  <a:pos x="T0" y="T1"/>
                </a:cxn>
                <a:cxn ang="0">
                  <a:pos x="T2" y="T3"/>
                </a:cxn>
                <a:cxn ang="0">
                  <a:pos x="T4" y="T5"/>
                </a:cxn>
                <a:cxn ang="0">
                  <a:pos x="T6" y="T7"/>
                </a:cxn>
                <a:cxn ang="0">
                  <a:pos x="T8" y="T9"/>
                </a:cxn>
              </a:cxnLst>
              <a:rect l="0" t="0" r="r" b="b"/>
              <a:pathLst>
                <a:path w="239" h="141">
                  <a:moveTo>
                    <a:pt x="239" y="40"/>
                  </a:moveTo>
                  <a:lnTo>
                    <a:pt x="18" y="141"/>
                  </a:lnTo>
                  <a:lnTo>
                    <a:pt x="0" y="101"/>
                  </a:lnTo>
                  <a:lnTo>
                    <a:pt x="221" y="0"/>
                  </a:lnTo>
                  <a:lnTo>
                    <a:pt x="23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58" name="Freeform 147">
              <a:extLst>
                <a:ext uri="{FF2B5EF4-FFF2-40B4-BE49-F238E27FC236}">
                  <a16:creationId xmlns:a16="http://schemas.microsoft.com/office/drawing/2014/main" id="{2941D50C-1C81-FF44-B15E-2C6D34B7B14B}"/>
                </a:ext>
              </a:extLst>
            </p:cNvPr>
            <p:cNvSpPr>
              <a:spLocks/>
            </p:cNvSpPr>
            <p:nvPr/>
          </p:nvSpPr>
          <p:spPr bwMode="auto">
            <a:xfrm>
              <a:off x="7561263" y="2809876"/>
              <a:ext cx="125413" cy="77788"/>
            </a:xfrm>
            <a:custGeom>
              <a:avLst/>
              <a:gdLst>
                <a:gd name="T0" fmla="*/ 237 w 237"/>
                <a:gd name="T1" fmla="*/ 38 h 146"/>
                <a:gd name="T2" fmla="*/ 18 w 237"/>
                <a:gd name="T3" fmla="*/ 146 h 146"/>
                <a:gd name="T4" fmla="*/ 0 w 237"/>
                <a:gd name="T5" fmla="*/ 106 h 146"/>
                <a:gd name="T6" fmla="*/ 217 w 237"/>
                <a:gd name="T7" fmla="*/ 0 h 146"/>
                <a:gd name="T8" fmla="*/ 237 w 237"/>
                <a:gd name="T9" fmla="*/ 38 h 146"/>
              </a:gdLst>
              <a:ahLst/>
              <a:cxnLst>
                <a:cxn ang="0">
                  <a:pos x="T0" y="T1"/>
                </a:cxn>
                <a:cxn ang="0">
                  <a:pos x="T2" y="T3"/>
                </a:cxn>
                <a:cxn ang="0">
                  <a:pos x="T4" y="T5"/>
                </a:cxn>
                <a:cxn ang="0">
                  <a:pos x="T6" y="T7"/>
                </a:cxn>
                <a:cxn ang="0">
                  <a:pos x="T8" y="T9"/>
                </a:cxn>
              </a:cxnLst>
              <a:rect l="0" t="0" r="r" b="b"/>
              <a:pathLst>
                <a:path w="237" h="146">
                  <a:moveTo>
                    <a:pt x="237" y="38"/>
                  </a:moveTo>
                  <a:lnTo>
                    <a:pt x="18" y="146"/>
                  </a:lnTo>
                  <a:lnTo>
                    <a:pt x="0" y="106"/>
                  </a:lnTo>
                  <a:lnTo>
                    <a:pt x="217" y="0"/>
                  </a:lnTo>
                  <a:lnTo>
                    <a:pt x="23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59" name="Freeform 148">
              <a:extLst>
                <a:ext uri="{FF2B5EF4-FFF2-40B4-BE49-F238E27FC236}">
                  <a16:creationId xmlns:a16="http://schemas.microsoft.com/office/drawing/2014/main" id="{FB4E93E3-C07A-C14B-932F-D7E72C54F067}"/>
                </a:ext>
              </a:extLst>
            </p:cNvPr>
            <p:cNvSpPr>
              <a:spLocks/>
            </p:cNvSpPr>
            <p:nvPr/>
          </p:nvSpPr>
          <p:spPr bwMode="auto">
            <a:xfrm>
              <a:off x="7542213" y="2767013"/>
              <a:ext cx="125413" cy="80963"/>
            </a:xfrm>
            <a:custGeom>
              <a:avLst/>
              <a:gdLst>
                <a:gd name="T0" fmla="*/ 236 w 236"/>
                <a:gd name="T1" fmla="*/ 39 h 151"/>
                <a:gd name="T2" fmla="*/ 21 w 236"/>
                <a:gd name="T3" fmla="*/ 151 h 151"/>
                <a:gd name="T4" fmla="*/ 0 w 236"/>
                <a:gd name="T5" fmla="*/ 113 h 151"/>
                <a:gd name="T6" fmla="*/ 217 w 236"/>
                <a:gd name="T7" fmla="*/ 0 h 151"/>
                <a:gd name="T8" fmla="*/ 236 w 236"/>
                <a:gd name="T9" fmla="*/ 39 h 151"/>
              </a:gdLst>
              <a:ahLst/>
              <a:cxnLst>
                <a:cxn ang="0">
                  <a:pos x="T0" y="T1"/>
                </a:cxn>
                <a:cxn ang="0">
                  <a:pos x="T2" y="T3"/>
                </a:cxn>
                <a:cxn ang="0">
                  <a:pos x="T4" y="T5"/>
                </a:cxn>
                <a:cxn ang="0">
                  <a:pos x="T6" y="T7"/>
                </a:cxn>
                <a:cxn ang="0">
                  <a:pos x="T8" y="T9"/>
                </a:cxn>
              </a:cxnLst>
              <a:rect l="0" t="0" r="r" b="b"/>
              <a:pathLst>
                <a:path w="236" h="151">
                  <a:moveTo>
                    <a:pt x="236" y="39"/>
                  </a:moveTo>
                  <a:lnTo>
                    <a:pt x="21" y="151"/>
                  </a:lnTo>
                  <a:lnTo>
                    <a:pt x="0" y="113"/>
                  </a:lnTo>
                  <a:lnTo>
                    <a:pt x="217" y="0"/>
                  </a:lnTo>
                  <a:lnTo>
                    <a:pt x="236"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60" name="Freeform 149">
              <a:extLst>
                <a:ext uri="{FF2B5EF4-FFF2-40B4-BE49-F238E27FC236}">
                  <a16:creationId xmlns:a16="http://schemas.microsoft.com/office/drawing/2014/main" id="{539E3F46-1C09-D342-92EE-7A1D734DBD90}"/>
                </a:ext>
              </a:extLst>
            </p:cNvPr>
            <p:cNvSpPr>
              <a:spLocks/>
            </p:cNvSpPr>
            <p:nvPr/>
          </p:nvSpPr>
          <p:spPr bwMode="auto">
            <a:xfrm>
              <a:off x="7523163" y="2725738"/>
              <a:ext cx="123825" cy="82550"/>
            </a:xfrm>
            <a:custGeom>
              <a:avLst/>
              <a:gdLst>
                <a:gd name="T0" fmla="*/ 233 w 233"/>
                <a:gd name="T1" fmla="*/ 38 h 156"/>
                <a:gd name="T2" fmla="*/ 21 w 233"/>
                <a:gd name="T3" fmla="*/ 156 h 156"/>
                <a:gd name="T4" fmla="*/ 0 w 233"/>
                <a:gd name="T5" fmla="*/ 119 h 156"/>
                <a:gd name="T6" fmla="*/ 213 w 233"/>
                <a:gd name="T7" fmla="*/ 0 h 156"/>
                <a:gd name="T8" fmla="*/ 233 w 233"/>
                <a:gd name="T9" fmla="*/ 38 h 156"/>
              </a:gdLst>
              <a:ahLst/>
              <a:cxnLst>
                <a:cxn ang="0">
                  <a:pos x="T0" y="T1"/>
                </a:cxn>
                <a:cxn ang="0">
                  <a:pos x="T2" y="T3"/>
                </a:cxn>
                <a:cxn ang="0">
                  <a:pos x="T4" y="T5"/>
                </a:cxn>
                <a:cxn ang="0">
                  <a:pos x="T6" y="T7"/>
                </a:cxn>
                <a:cxn ang="0">
                  <a:pos x="T8" y="T9"/>
                </a:cxn>
              </a:cxnLst>
              <a:rect l="0" t="0" r="r" b="b"/>
              <a:pathLst>
                <a:path w="233" h="156">
                  <a:moveTo>
                    <a:pt x="233" y="38"/>
                  </a:moveTo>
                  <a:lnTo>
                    <a:pt x="21" y="156"/>
                  </a:lnTo>
                  <a:lnTo>
                    <a:pt x="0" y="119"/>
                  </a:lnTo>
                  <a:lnTo>
                    <a:pt x="213" y="0"/>
                  </a:lnTo>
                  <a:lnTo>
                    <a:pt x="233"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61" name="Freeform 150">
              <a:extLst>
                <a:ext uri="{FF2B5EF4-FFF2-40B4-BE49-F238E27FC236}">
                  <a16:creationId xmlns:a16="http://schemas.microsoft.com/office/drawing/2014/main" id="{6E12C7A0-9CF2-C547-AED7-DEEA6CBD46FF}"/>
                </a:ext>
              </a:extLst>
            </p:cNvPr>
            <p:cNvSpPr>
              <a:spLocks/>
            </p:cNvSpPr>
            <p:nvPr/>
          </p:nvSpPr>
          <p:spPr bwMode="auto">
            <a:xfrm>
              <a:off x="7504113" y="2686051"/>
              <a:ext cx="122238" cy="85725"/>
            </a:xfrm>
            <a:custGeom>
              <a:avLst/>
              <a:gdLst>
                <a:gd name="T0" fmla="*/ 232 w 232"/>
                <a:gd name="T1" fmla="*/ 37 h 162"/>
                <a:gd name="T2" fmla="*/ 21 w 232"/>
                <a:gd name="T3" fmla="*/ 162 h 162"/>
                <a:gd name="T4" fmla="*/ 0 w 232"/>
                <a:gd name="T5" fmla="*/ 124 h 162"/>
                <a:gd name="T6" fmla="*/ 210 w 232"/>
                <a:gd name="T7" fmla="*/ 0 h 162"/>
                <a:gd name="T8" fmla="*/ 232 w 232"/>
                <a:gd name="T9" fmla="*/ 37 h 162"/>
              </a:gdLst>
              <a:ahLst/>
              <a:cxnLst>
                <a:cxn ang="0">
                  <a:pos x="T0" y="T1"/>
                </a:cxn>
                <a:cxn ang="0">
                  <a:pos x="T2" y="T3"/>
                </a:cxn>
                <a:cxn ang="0">
                  <a:pos x="T4" y="T5"/>
                </a:cxn>
                <a:cxn ang="0">
                  <a:pos x="T6" y="T7"/>
                </a:cxn>
                <a:cxn ang="0">
                  <a:pos x="T8" y="T9"/>
                </a:cxn>
              </a:cxnLst>
              <a:rect l="0" t="0" r="r" b="b"/>
              <a:pathLst>
                <a:path w="232" h="162">
                  <a:moveTo>
                    <a:pt x="232" y="37"/>
                  </a:moveTo>
                  <a:lnTo>
                    <a:pt x="21" y="162"/>
                  </a:lnTo>
                  <a:lnTo>
                    <a:pt x="0" y="124"/>
                  </a:lnTo>
                  <a:lnTo>
                    <a:pt x="210" y="0"/>
                  </a:lnTo>
                  <a:lnTo>
                    <a:pt x="23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62" name="Freeform 151">
              <a:extLst>
                <a:ext uri="{FF2B5EF4-FFF2-40B4-BE49-F238E27FC236}">
                  <a16:creationId xmlns:a16="http://schemas.microsoft.com/office/drawing/2014/main" id="{AED30754-4BE1-CC42-A64C-7F384E03D923}"/>
                </a:ext>
              </a:extLst>
            </p:cNvPr>
            <p:cNvSpPr>
              <a:spLocks/>
            </p:cNvSpPr>
            <p:nvPr/>
          </p:nvSpPr>
          <p:spPr bwMode="auto">
            <a:xfrm>
              <a:off x="7481888" y="2646363"/>
              <a:ext cx="122238" cy="87313"/>
            </a:xfrm>
            <a:custGeom>
              <a:avLst/>
              <a:gdLst>
                <a:gd name="T0" fmla="*/ 229 w 229"/>
                <a:gd name="T1" fmla="*/ 35 h 166"/>
                <a:gd name="T2" fmla="*/ 23 w 229"/>
                <a:gd name="T3" fmla="*/ 166 h 166"/>
                <a:gd name="T4" fmla="*/ 0 w 229"/>
                <a:gd name="T5" fmla="*/ 129 h 166"/>
                <a:gd name="T6" fmla="*/ 206 w 229"/>
                <a:gd name="T7" fmla="*/ 0 h 166"/>
                <a:gd name="T8" fmla="*/ 229 w 229"/>
                <a:gd name="T9" fmla="*/ 35 h 166"/>
              </a:gdLst>
              <a:ahLst/>
              <a:cxnLst>
                <a:cxn ang="0">
                  <a:pos x="T0" y="T1"/>
                </a:cxn>
                <a:cxn ang="0">
                  <a:pos x="T2" y="T3"/>
                </a:cxn>
                <a:cxn ang="0">
                  <a:pos x="T4" y="T5"/>
                </a:cxn>
                <a:cxn ang="0">
                  <a:pos x="T6" y="T7"/>
                </a:cxn>
                <a:cxn ang="0">
                  <a:pos x="T8" y="T9"/>
                </a:cxn>
              </a:cxnLst>
              <a:rect l="0" t="0" r="r" b="b"/>
              <a:pathLst>
                <a:path w="229" h="166">
                  <a:moveTo>
                    <a:pt x="229" y="35"/>
                  </a:moveTo>
                  <a:lnTo>
                    <a:pt x="23" y="166"/>
                  </a:lnTo>
                  <a:lnTo>
                    <a:pt x="0" y="129"/>
                  </a:lnTo>
                  <a:lnTo>
                    <a:pt x="206" y="0"/>
                  </a:lnTo>
                  <a:lnTo>
                    <a:pt x="229"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63" name="Freeform 152">
              <a:extLst>
                <a:ext uri="{FF2B5EF4-FFF2-40B4-BE49-F238E27FC236}">
                  <a16:creationId xmlns:a16="http://schemas.microsoft.com/office/drawing/2014/main" id="{51F6024D-73FF-F541-979F-44C03C47255B}"/>
                </a:ext>
              </a:extLst>
            </p:cNvPr>
            <p:cNvSpPr>
              <a:spLocks/>
            </p:cNvSpPr>
            <p:nvPr/>
          </p:nvSpPr>
          <p:spPr bwMode="auto">
            <a:xfrm>
              <a:off x="7461251" y="2605088"/>
              <a:ext cx="119063" cy="92075"/>
            </a:xfrm>
            <a:custGeom>
              <a:avLst/>
              <a:gdLst>
                <a:gd name="T0" fmla="*/ 225 w 225"/>
                <a:gd name="T1" fmla="*/ 37 h 172"/>
                <a:gd name="T2" fmla="*/ 23 w 225"/>
                <a:gd name="T3" fmla="*/ 172 h 172"/>
                <a:gd name="T4" fmla="*/ 0 w 225"/>
                <a:gd name="T5" fmla="*/ 136 h 172"/>
                <a:gd name="T6" fmla="*/ 202 w 225"/>
                <a:gd name="T7" fmla="*/ 0 h 172"/>
                <a:gd name="T8" fmla="*/ 225 w 225"/>
                <a:gd name="T9" fmla="*/ 37 h 172"/>
              </a:gdLst>
              <a:ahLst/>
              <a:cxnLst>
                <a:cxn ang="0">
                  <a:pos x="T0" y="T1"/>
                </a:cxn>
                <a:cxn ang="0">
                  <a:pos x="T2" y="T3"/>
                </a:cxn>
                <a:cxn ang="0">
                  <a:pos x="T4" y="T5"/>
                </a:cxn>
                <a:cxn ang="0">
                  <a:pos x="T6" y="T7"/>
                </a:cxn>
                <a:cxn ang="0">
                  <a:pos x="T8" y="T9"/>
                </a:cxn>
              </a:cxnLst>
              <a:rect l="0" t="0" r="r" b="b"/>
              <a:pathLst>
                <a:path w="225" h="172">
                  <a:moveTo>
                    <a:pt x="225" y="37"/>
                  </a:moveTo>
                  <a:lnTo>
                    <a:pt x="23" y="172"/>
                  </a:lnTo>
                  <a:lnTo>
                    <a:pt x="0" y="136"/>
                  </a:lnTo>
                  <a:lnTo>
                    <a:pt x="202" y="0"/>
                  </a:lnTo>
                  <a:lnTo>
                    <a:pt x="22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64" name="Freeform 153">
              <a:extLst>
                <a:ext uri="{FF2B5EF4-FFF2-40B4-BE49-F238E27FC236}">
                  <a16:creationId xmlns:a16="http://schemas.microsoft.com/office/drawing/2014/main" id="{68820804-E57D-FA42-8EE6-1DEEAB33436E}"/>
                </a:ext>
              </a:extLst>
            </p:cNvPr>
            <p:cNvSpPr>
              <a:spLocks/>
            </p:cNvSpPr>
            <p:nvPr/>
          </p:nvSpPr>
          <p:spPr bwMode="auto">
            <a:xfrm>
              <a:off x="7437438" y="2566988"/>
              <a:ext cx="119063" cy="93663"/>
            </a:xfrm>
            <a:custGeom>
              <a:avLst/>
              <a:gdLst>
                <a:gd name="T0" fmla="*/ 225 w 225"/>
                <a:gd name="T1" fmla="*/ 36 h 177"/>
                <a:gd name="T2" fmla="*/ 25 w 225"/>
                <a:gd name="T3" fmla="*/ 177 h 177"/>
                <a:gd name="T4" fmla="*/ 0 w 225"/>
                <a:gd name="T5" fmla="*/ 141 h 177"/>
                <a:gd name="T6" fmla="*/ 200 w 225"/>
                <a:gd name="T7" fmla="*/ 0 h 177"/>
                <a:gd name="T8" fmla="*/ 225 w 225"/>
                <a:gd name="T9" fmla="*/ 36 h 177"/>
              </a:gdLst>
              <a:ahLst/>
              <a:cxnLst>
                <a:cxn ang="0">
                  <a:pos x="T0" y="T1"/>
                </a:cxn>
                <a:cxn ang="0">
                  <a:pos x="T2" y="T3"/>
                </a:cxn>
                <a:cxn ang="0">
                  <a:pos x="T4" y="T5"/>
                </a:cxn>
                <a:cxn ang="0">
                  <a:pos x="T6" y="T7"/>
                </a:cxn>
                <a:cxn ang="0">
                  <a:pos x="T8" y="T9"/>
                </a:cxn>
              </a:cxnLst>
              <a:rect l="0" t="0" r="r" b="b"/>
              <a:pathLst>
                <a:path w="225" h="177">
                  <a:moveTo>
                    <a:pt x="225" y="36"/>
                  </a:moveTo>
                  <a:lnTo>
                    <a:pt x="25" y="177"/>
                  </a:lnTo>
                  <a:lnTo>
                    <a:pt x="0" y="141"/>
                  </a:lnTo>
                  <a:lnTo>
                    <a:pt x="200" y="0"/>
                  </a:lnTo>
                  <a:lnTo>
                    <a:pt x="225"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65" name="Freeform 154">
              <a:extLst>
                <a:ext uri="{FF2B5EF4-FFF2-40B4-BE49-F238E27FC236}">
                  <a16:creationId xmlns:a16="http://schemas.microsoft.com/office/drawing/2014/main" id="{92E2ACEB-DF5B-1144-9E11-023F5CB5FC34}"/>
                </a:ext>
              </a:extLst>
            </p:cNvPr>
            <p:cNvSpPr>
              <a:spLocks/>
            </p:cNvSpPr>
            <p:nvPr/>
          </p:nvSpPr>
          <p:spPr bwMode="auto">
            <a:xfrm>
              <a:off x="7413626" y="2528888"/>
              <a:ext cx="117475" cy="95250"/>
            </a:xfrm>
            <a:custGeom>
              <a:avLst/>
              <a:gdLst>
                <a:gd name="T0" fmla="*/ 220 w 220"/>
                <a:gd name="T1" fmla="*/ 35 h 181"/>
                <a:gd name="T2" fmla="*/ 25 w 220"/>
                <a:gd name="T3" fmla="*/ 181 h 181"/>
                <a:gd name="T4" fmla="*/ 0 w 220"/>
                <a:gd name="T5" fmla="*/ 145 h 181"/>
                <a:gd name="T6" fmla="*/ 194 w 220"/>
                <a:gd name="T7" fmla="*/ 0 h 181"/>
                <a:gd name="T8" fmla="*/ 220 w 220"/>
                <a:gd name="T9" fmla="*/ 35 h 181"/>
              </a:gdLst>
              <a:ahLst/>
              <a:cxnLst>
                <a:cxn ang="0">
                  <a:pos x="T0" y="T1"/>
                </a:cxn>
                <a:cxn ang="0">
                  <a:pos x="T2" y="T3"/>
                </a:cxn>
                <a:cxn ang="0">
                  <a:pos x="T4" y="T5"/>
                </a:cxn>
                <a:cxn ang="0">
                  <a:pos x="T6" y="T7"/>
                </a:cxn>
                <a:cxn ang="0">
                  <a:pos x="T8" y="T9"/>
                </a:cxn>
              </a:cxnLst>
              <a:rect l="0" t="0" r="r" b="b"/>
              <a:pathLst>
                <a:path w="220" h="181">
                  <a:moveTo>
                    <a:pt x="220" y="35"/>
                  </a:moveTo>
                  <a:lnTo>
                    <a:pt x="25" y="181"/>
                  </a:lnTo>
                  <a:lnTo>
                    <a:pt x="0" y="145"/>
                  </a:lnTo>
                  <a:lnTo>
                    <a:pt x="194" y="0"/>
                  </a:lnTo>
                  <a:lnTo>
                    <a:pt x="22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66" name="Freeform 155">
              <a:extLst>
                <a:ext uri="{FF2B5EF4-FFF2-40B4-BE49-F238E27FC236}">
                  <a16:creationId xmlns:a16="http://schemas.microsoft.com/office/drawing/2014/main" id="{40B39A0B-8E42-8445-91AF-AF5A0974ABD7}"/>
                </a:ext>
              </a:extLst>
            </p:cNvPr>
            <p:cNvSpPr>
              <a:spLocks/>
            </p:cNvSpPr>
            <p:nvPr/>
          </p:nvSpPr>
          <p:spPr bwMode="auto">
            <a:xfrm>
              <a:off x="7388226" y="2490788"/>
              <a:ext cx="115888" cy="98425"/>
            </a:xfrm>
            <a:custGeom>
              <a:avLst/>
              <a:gdLst>
                <a:gd name="T0" fmla="*/ 218 w 218"/>
                <a:gd name="T1" fmla="*/ 35 h 186"/>
                <a:gd name="T2" fmla="*/ 27 w 218"/>
                <a:gd name="T3" fmla="*/ 186 h 186"/>
                <a:gd name="T4" fmla="*/ 0 w 218"/>
                <a:gd name="T5" fmla="*/ 152 h 186"/>
                <a:gd name="T6" fmla="*/ 192 w 218"/>
                <a:gd name="T7" fmla="*/ 0 h 186"/>
                <a:gd name="T8" fmla="*/ 218 w 218"/>
                <a:gd name="T9" fmla="*/ 35 h 186"/>
              </a:gdLst>
              <a:ahLst/>
              <a:cxnLst>
                <a:cxn ang="0">
                  <a:pos x="T0" y="T1"/>
                </a:cxn>
                <a:cxn ang="0">
                  <a:pos x="T2" y="T3"/>
                </a:cxn>
                <a:cxn ang="0">
                  <a:pos x="T4" y="T5"/>
                </a:cxn>
                <a:cxn ang="0">
                  <a:pos x="T6" y="T7"/>
                </a:cxn>
                <a:cxn ang="0">
                  <a:pos x="T8" y="T9"/>
                </a:cxn>
              </a:cxnLst>
              <a:rect l="0" t="0" r="r" b="b"/>
              <a:pathLst>
                <a:path w="218" h="186">
                  <a:moveTo>
                    <a:pt x="218" y="35"/>
                  </a:moveTo>
                  <a:lnTo>
                    <a:pt x="27" y="186"/>
                  </a:lnTo>
                  <a:lnTo>
                    <a:pt x="0" y="152"/>
                  </a:lnTo>
                  <a:lnTo>
                    <a:pt x="192" y="0"/>
                  </a:lnTo>
                  <a:lnTo>
                    <a:pt x="218"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67" name="Freeform 156">
              <a:extLst>
                <a:ext uri="{FF2B5EF4-FFF2-40B4-BE49-F238E27FC236}">
                  <a16:creationId xmlns:a16="http://schemas.microsoft.com/office/drawing/2014/main" id="{6165B299-E2A7-5F40-8880-8A6BD9DF3DB9}"/>
                </a:ext>
              </a:extLst>
            </p:cNvPr>
            <p:cNvSpPr>
              <a:spLocks/>
            </p:cNvSpPr>
            <p:nvPr/>
          </p:nvSpPr>
          <p:spPr bwMode="auto">
            <a:xfrm>
              <a:off x="7362826" y="2454276"/>
              <a:ext cx="114300" cy="100013"/>
            </a:xfrm>
            <a:custGeom>
              <a:avLst/>
              <a:gdLst>
                <a:gd name="T0" fmla="*/ 216 w 216"/>
                <a:gd name="T1" fmla="*/ 33 h 190"/>
                <a:gd name="T2" fmla="*/ 29 w 216"/>
                <a:gd name="T3" fmla="*/ 190 h 190"/>
                <a:gd name="T4" fmla="*/ 0 w 216"/>
                <a:gd name="T5" fmla="*/ 156 h 190"/>
                <a:gd name="T6" fmla="*/ 189 w 216"/>
                <a:gd name="T7" fmla="*/ 0 h 190"/>
                <a:gd name="T8" fmla="*/ 216 w 216"/>
                <a:gd name="T9" fmla="*/ 33 h 190"/>
              </a:gdLst>
              <a:ahLst/>
              <a:cxnLst>
                <a:cxn ang="0">
                  <a:pos x="T0" y="T1"/>
                </a:cxn>
                <a:cxn ang="0">
                  <a:pos x="T2" y="T3"/>
                </a:cxn>
                <a:cxn ang="0">
                  <a:pos x="T4" y="T5"/>
                </a:cxn>
                <a:cxn ang="0">
                  <a:pos x="T6" y="T7"/>
                </a:cxn>
                <a:cxn ang="0">
                  <a:pos x="T8" y="T9"/>
                </a:cxn>
              </a:cxnLst>
              <a:rect l="0" t="0" r="r" b="b"/>
              <a:pathLst>
                <a:path w="216" h="190">
                  <a:moveTo>
                    <a:pt x="216" y="33"/>
                  </a:moveTo>
                  <a:lnTo>
                    <a:pt x="29" y="190"/>
                  </a:lnTo>
                  <a:lnTo>
                    <a:pt x="0" y="156"/>
                  </a:lnTo>
                  <a:lnTo>
                    <a:pt x="189" y="0"/>
                  </a:lnTo>
                  <a:lnTo>
                    <a:pt x="21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68" name="Freeform 157">
              <a:extLst>
                <a:ext uri="{FF2B5EF4-FFF2-40B4-BE49-F238E27FC236}">
                  <a16:creationId xmlns:a16="http://schemas.microsoft.com/office/drawing/2014/main" id="{6BF53469-C819-1C47-B57D-A4C84470A85F}"/>
                </a:ext>
              </a:extLst>
            </p:cNvPr>
            <p:cNvSpPr>
              <a:spLocks/>
            </p:cNvSpPr>
            <p:nvPr/>
          </p:nvSpPr>
          <p:spPr bwMode="auto">
            <a:xfrm>
              <a:off x="7335838" y="2417763"/>
              <a:ext cx="112713" cy="103188"/>
            </a:xfrm>
            <a:custGeom>
              <a:avLst/>
              <a:gdLst>
                <a:gd name="T0" fmla="*/ 213 w 213"/>
                <a:gd name="T1" fmla="*/ 32 h 194"/>
                <a:gd name="T2" fmla="*/ 29 w 213"/>
                <a:gd name="T3" fmla="*/ 194 h 194"/>
                <a:gd name="T4" fmla="*/ 0 w 213"/>
                <a:gd name="T5" fmla="*/ 160 h 194"/>
                <a:gd name="T6" fmla="*/ 185 w 213"/>
                <a:gd name="T7" fmla="*/ 0 h 194"/>
                <a:gd name="T8" fmla="*/ 213 w 213"/>
                <a:gd name="T9" fmla="*/ 32 h 194"/>
              </a:gdLst>
              <a:ahLst/>
              <a:cxnLst>
                <a:cxn ang="0">
                  <a:pos x="T0" y="T1"/>
                </a:cxn>
                <a:cxn ang="0">
                  <a:pos x="T2" y="T3"/>
                </a:cxn>
                <a:cxn ang="0">
                  <a:pos x="T4" y="T5"/>
                </a:cxn>
                <a:cxn ang="0">
                  <a:pos x="T6" y="T7"/>
                </a:cxn>
                <a:cxn ang="0">
                  <a:pos x="T8" y="T9"/>
                </a:cxn>
              </a:cxnLst>
              <a:rect l="0" t="0" r="r" b="b"/>
              <a:pathLst>
                <a:path w="213" h="194">
                  <a:moveTo>
                    <a:pt x="213" y="32"/>
                  </a:moveTo>
                  <a:lnTo>
                    <a:pt x="29" y="194"/>
                  </a:lnTo>
                  <a:lnTo>
                    <a:pt x="0" y="160"/>
                  </a:lnTo>
                  <a:lnTo>
                    <a:pt x="185" y="0"/>
                  </a:lnTo>
                  <a:lnTo>
                    <a:pt x="213"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69" name="Freeform 211">
              <a:extLst>
                <a:ext uri="{FF2B5EF4-FFF2-40B4-BE49-F238E27FC236}">
                  <a16:creationId xmlns:a16="http://schemas.microsoft.com/office/drawing/2014/main" id="{E6143189-F23E-FB49-B512-8D21A0E1633D}"/>
                </a:ext>
              </a:extLst>
            </p:cNvPr>
            <p:cNvSpPr>
              <a:spLocks/>
            </p:cNvSpPr>
            <p:nvPr/>
          </p:nvSpPr>
          <p:spPr bwMode="auto">
            <a:xfrm>
              <a:off x="4725988" y="2435225"/>
              <a:ext cx="117475" cy="96838"/>
            </a:xfrm>
            <a:custGeom>
              <a:avLst/>
              <a:gdLst>
                <a:gd name="T0" fmla="*/ 26 w 220"/>
                <a:gd name="T1" fmla="*/ 0 h 183"/>
                <a:gd name="T2" fmla="*/ 220 w 220"/>
                <a:gd name="T3" fmla="*/ 149 h 183"/>
                <a:gd name="T4" fmla="*/ 193 w 220"/>
                <a:gd name="T5" fmla="*/ 183 h 183"/>
                <a:gd name="T6" fmla="*/ 0 w 220"/>
                <a:gd name="T7" fmla="*/ 35 h 183"/>
                <a:gd name="T8" fmla="*/ 26 w 220"/>
                <a:gd name="T9" fmla="*/ 0 h 183"/>
              </a:gdLst>
              <a:ahLst/>
              <a:cxnLst>
                <a:cxn ang="0">
                  <a:pos x="T0" y="T1"/>
                </a:cxn>
                <a:cxn ang="0">
                  <a:pos x="T2" y="T3"/>
                </a:cxn>
                <a:cxn ang="0">
                  <a:pos x="T4" y="T5"/>
                </a:cxn>
                <a:cxn ang="0">
                  <a:pos x="T6" y="T7"/>
                </a:cxn>
                <a:cxn ang="0">
                  <a:pos x="T8" y="T9"/>
                </a:cxn>
              </a:cxnLst>
              <a:rect l="0" t="0" r="r" b="b"/>
              <a:pathLst>
                <a:path w="220" h="183">
                  <a:moveTo>
                    <a:pt x="26" y="0"/>
                  </a:moveTo>
                  <a:lnTo>
                    <a:pt x="220" y="149"/>
                  </a:lnTo>
                  <a:lnTo>
                    <a:pt x="193" y="183"/>
                  </a:lnTo>
                  <a:lnTo>
                    <a:pt x="0" y="35"/>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70" name="Freeform 212">
              <a:extLst>
                <a:ext uri="{FF2B5EF4-FFF2-40B4-BE49-F238E27FC236}">
                  <a16:creationId xmlns:a16="http://schemas.microsoft.com/office/drawing/2014/main" id="{9564588B-0F92-F440-962A-42A2B67B5ACA}"/>
                </a:ext>
              </a:extLst>
            </p:cNvPr>
            <p:cNvSpPr>
              <a:spLocks/>
            </p:cNvSpPr>
            <p:nvPr/>
          </p:nvSpPr>
          <p:spPr bwMode="auto">
            <a:xfrm>
              <a:off x="4699000" y="2471738"/>
              <a:ext cx="117475" cy="95250"/>
            </a:xfrm>
            <a:custGeom>
              <a:avLst/>
              <a:gdLst>
                <a:gd name="T0" fmla="*/ 24 w 222"/>
                <a:gd name="T1" fmla="*/ 0 h 179"/>
                <a:gd name="T2" fmla="*/ 222 w 222"/>
                <a:gd name="T3" fmla="*/ 144 h 179"/>
                <a:gd name="T4" fmla="*/ 196 w 222"/>
                <a:gd name="T5" fmla="*/ 179 h 179"/>
                <a:gd name="T6" fmla="*/ 0 w 222"/>
                <a:gd name="T7" fmla="*/ 35 h 179"/>
                <a:gd name="T8" fmla="*/ 24 w 222"/>
                <a:gd name="T9" fmla="*/ 0 h 179"/>
              </a:gdLst>
              <a:ahLst/>
              <a:cxnLst>
                <a:cxn ang="0">
                  <a:pos x="T0" y="T1"/>
                </a:cxn>
                <a:cxn ang="0">
                  <a:pos x="T2" y="T3"/>
                </a:cxn>
                <a:cxn ang="0">
                  <a:pos x="T4" y="T5"/>
                </a:cxn>
                <a:cxn ang="0">
                  <a:pos x="T6" y="T7"/>
                </a:cxn>
                <a:cxn ang="0">
                  <a:pos x="T8" y="T9"/>
                </a:cxn>
              </a:cxnLst>
              <a:rect l="0" t="0" r="r" b="b"/>
              <a:pathLst>
                <a:path w="222" h="179">
                  <a:moveTo>
                    <a:pt x="24" y="0"/>
                  </a:moveTo>
                  <a:lnTo>
                    <a:pt x="222" y="144"/>
                  </a:lnTo>
                  <a:lnTo>
                    <a:pt x="196" y="179"/>
                  </a:lnTo>
                  <a:lnTo>
                    <a:pt x="0" y="35"/>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71" name="Freeform 213">
              <a:extLst>
                <a:ext uri="{FF2B5EF4-FFF2-40B4-BE49-F238E27FC236}">
                  <a16:creationId xmlns:a16="http://schemas.microsoft.com/office/drawing/2014/main" id="{7209CA9B-FED3-B642-8DC7-6AE846B39A4F}"/>
                </a:ext>
              </a:extLst>
            </p:cNvPr>
            <p:cNvSpPr>
              <a:spLocks/>
            </p:cNvSpPr>
            <p:nvPr/>
          </p:nvSpPr>
          <p:spPr bwMode="auto">
            <a:xfrm>
              <a:off x="4672013" y="2508250"/>
              <a:ext cx="119063" cy="93663"/>
            </a:xfrm>
            <a:custGeom>
              <a:avLst/>
              <a:gdLst>
                <a:gd name="T0" fmla="*/ 24 w 224"/>
                <a:gd name="T1" fmla="*/ 0 h 175"/>
                <a:gd name="T2" fmla="*/ 224 w 224"/>
                <a:gd name="T3" fmla="*/ 139 h 175"/>
                <a:gd name="T4" fmla="*/ 201 w 224"/>
                <a:gd name="T5" fmla="*/ 175 h 175"/>
                <a:gd name="T6" fmla="*/ 0 w 224"/>
                <a:gd name="T7" fmla="*/ 36 h 175"/>
                <a:gd name="T8" fmla="*/ 24 w 224"/>
                <a:gd name="T9" fmla="*/ 0 h 175"/>
              </a:gdLst>
              <a:ahLst/>
              <a:cxnLst>
                <a:cxn ang="0">
                  <a:pos x="T0" y="T1"/>
                </a:cxn>
                <a:cxn ang="0">
                  <a:pos x="T2" y="T3"/>
                </a:cxn>
                <a:cxn ang="0">
                  <a:pos x="T4" y="T5"/>
                </a:cxn>
                <a:cxn ang="0">
                  <a:pos x="T6" y="T7"/>
                </a:cxn>
                <a:cxn ang="0">
                  <a:pos x="T8" y="T9"/>
                </a:cxn>
              </a:cxnLst>
              <a:rect l="0" t="0" r="r" b="b"/>
              <a:pathLst>
                <a:path w="224" h="175">
                  <a:moveTo>
                    <a:pt x="24" y="0"/>
                  </a:moveTo>
                  <a:lnTo>
                    <a:pt x="224" y="139"/>
                  </a:lnTo>
                  <a:lnTo>
                    <a:pt x="201" y="175"/>
                  </a:lnTo>
                  <a:lnTo>
                    <a:pt x="0" y="36"/>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72" name="Freeform 214">
              <a:extLst>
                <a:ext uri="{FF2B5EF4-FFF2-40B4-BE49-F238E27FC236}">
                  <a16:creationId xmlns:a16="http://schemas.microsoft.com/office/drawing/2014/main" id="{8D207974-5CFB-954D-9B19-EB5AD3EC2733}"/>
                </a:ext>
              </a:extLst>
            </p:cNvPr>
            <p:cNvSpPr>
              <a:spLocks/>
            </p:cNvSpPr>
            <p:nvPr/>
          </p:nvSpPr>
          <p:spPr bwMode="auto">
            <a:xfrm>
              <a:off x="4646613" y="2546350"/>
              <a:ext cx="119063" cy="90488"/>
            </a:xfrm>
            <a:custGeom>
              <a:avLst/>
              <a:gdLst>
                <a:gd name="T0" fmla="*/ 23 w 227"/>
                <a:gd name="T1" fmla="*/ 0 h 171"/>
                <a:gd name="T2" fmla="*/ 227 w 227"/>
                <a:gd name="T3" fmla="*/ 134 h 171"/>
                <a:gd name="T4" fmla="*/ 204 w 227"/>
                <a:gd name="T5" fmla="*/ 171 h 171"/>
                <a:gd name="T6" fmla="*/ 0 w 227"/>
                <a:gd name="T7" fmla="*/ 38 h 171"/>
                <a:gd name="T8" fmla="*/ 23 w 227"/>
                <a:gd name="T9" fmla="*/ 0 h 171"/>
              </a:gdLst>
              <a:ahLst/>
              <a:cxnLst>
                <a:cxn ang="0">
                  <a:pos x="T0" y="T1"/>
                </a:cxn>
                <a:cxn ang="0">
                  <a:pos x="T2" y="T3"/>
                </a:cxn>
                <a:cxn ang="0">
                  <a:pos x="T4" y="T5"/>
                </a:cxn>
                <a:cxn ang="0">
                  <a:pos x="T6" y="T7"/>
                </a:cxn>
                <a:cxn ang="0">
                  <a:pos x="T8" y="T9"/>
                </a:cxn>
              </a:cxnLst>
              <a:rect l="0" t="0" r="r" b="b"/>
              <a:pathLst>
                <a:path w="227" h="171">
                  <a:moveTo>
                    <a:pt x="23" y="0"/>
                  </a:moveTo>
                  <a:lnTo>
                    <a:pt x="227" y="134"/>
                  </a:lnTo>
                  <a:lnTo>
                    <a:pt x="204" y="171"/>
                  </a:lnTo>
                  <a:lnTo>
                    <a:pt x="0" y="38"/>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73" name="Freeform 215">
              <a:extLst>
                <a:ext uri="{FF2B5EF4-FFF2-40B4-BE49-F238E27FC236}">
                  <a16:creationId xmlns:a16="http://schemas.microsoft.com/office/drawing/2014/main" id="{A4902EA6-9651-FC43-BA0C-72CEA4117E6A}"/>
                </a:ext>
              </a:extLst>
            </p:cNvPr>
            <p:cNvSpPr>
              <a:spLocks/>
            </p:cNvSpPr>
            <p:nvPr/>
          </p:nvSpPr>
          <p:spPr bwMode="auto">
            <a:xfrm>
              <a:off x="4621213" y="2584450"/>
              <a:ext cx="122238" cy="88900"/>
            </a:xfrm>
            <a:custGeom>
              <a:avLst/>
              <a:gdLst>
                <a:gd name="T0" fmla="*/ 23 w 230"/>
                <a:gd name="T1" fmla="*/ 0 h 166"/>
                <a:gd name="T2" fmla="*/ 230 w 230"/>
                <a:gd name="T3" fmla="*/ 129 h 166"/>
                <a:gd name="T4" fmla="*/ 207 w 230"/>
                <a:gd name="T5" fmla="*/ 166 h 166"/>
                <a:gd name="T6" fmla="*/ 0 w 230"/>
                <a:gd name="T7" fmla="*/ 38 h 166"/>
                <a:gd name="T8" fmla="*/ 23 w 230"/>
                <a:gd name="T9" fmla="*/ 0 h 166"/>
              </a:gdLst>
              <a:ahLst/>
              <a:cxnLst>
                <a:cxn ang="0">
                  <a:pos x="T0" y="T1"/>
                </a:cxn>
                <a:cxn ang="0">
                  <a:pos x="T2" y="T3"/>
                </a:cxn>
                <a:cxn ang="0">
                  <a:pos x="T4" y="T5"/>
                </a:cxn>
                <a:cxn ang="0">
                  <a:pos x="T6" y="T7"/>
                </a:cxn>
                <a:cxn ang="0">
                  <a:pos x="T8" y="T9"/>
                </a:cxn>
              </a:cxnLst>
              <a:rect l="0" t="0" r="r" b="b"/>
              <a:pathLst>
                <a:path w="230" h="166">
                  <a:moveTo>
                    <a:pt x="23" y="0"/>
                  </a:moveTo>
                  <a:lnTo>
                    <a:pt x="230" y="129"/>
                  </a:lnTo>
                  <a:lnTo>
                    <a:pt x="207" y="166"/>
                  </a:lnTo>
                  <a:lnTo>
                    <a:pt x="0" y="38"/>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74" name="Freeform 216">
              <a:extLst>
                <a:ext uri="{FF2B5EF4-FFF2-40B4-BE49-F238E27FC236}">
                  <a16:creationId xmlns:a16="http://schemas.microsoft.com/office/drawing/2014/main" id="{C936A25C-4843-E441-A1C8-A50E85219F20}"/>
                </a:ext>
              </a:extLst>
            </p:cNvPr>
            <p:cNvSpPr>
              <a:spLocks/>
            </p:cNvSpPr>
            <p:nvPr/>
          </p:nvSpPr>
          <p:spPr bwMode="auto">
            <a:xfrm>
              <a:off x="4597400" y="2624138"/>
              <a:ext cx="122238" cy="85725"/>
            </a:xfrm>
            <a:custGeom>
              <a:avLst/>
              <a:gdLst>
                <a:gd name="T0" fmla="*/ 22 w 232"/>
                <a:gd name="T1" fmla="*/ 0 h 160"/>
                <a:gd name="T2" fmla="*/ 232 w 232"/>
                <a:gd name="T3" fmla="*/ 122 h 160"/>
                <a:gd name="T4" fmla="*/ 211 w 232"/>
                <a:gd name="T5" fmla="*/ 160 h 160"/>
                <a:gd name="T6" fmla="*/ 0 w 232"/>
                <a:gd name="T7" fmla="*/ 37 h 160"/>
                <a:gd name="T8" fmla="*/ 22 w 232"/>
                <a:gd name="T9" fmla="*/ 0 h 160"/>
              </a:gdLst>
              <a:ahLst/>
              <a:cxnLst>
                <a:cxn ang="0">
                  <a:pos x="T0" y="T1"/>
                </a:cxn>
                <a:cxn ang="0">
                  <a:pos x="T2" y="T3"/>
                </a:cxn>
                <a:cxn ang="0">
                  <a:pos x="T4" y="T5"/>
                </a:cxn>
                <a:cxn ang="0">
                  <a:pos x="T6" y="T7"/>
                </a:cxn>
                <a:cxn ang="0">
                  <a:pos x="T8" y="T9"/>
                </a:cxn>
              </a:cxnLst>
              <a:rect l="0" t="0" r="r" b="b"/>
              <a:pathLst>
                <a:path w="232" h="160">
                  <a:moveTo>
                    <a:pt x="22" y="0"/>
                  </a:moveTo>
                  <a:lnTo>
                    <a:pt x="232" y="122"/>
                  </a:lnTo>
                  <a:lnTo>
                    <a:pt x="211" y="160"/>
                  </a:lnTo>
                  <a:lnTo>
                    <a:pt x="0" y="37"/>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75" name="Freeform 217">
              <a:extLst>
                <a:ext uri="{FF2B5EF4-FFF2-40B4-BE49-F238E27FC236}">
                  <a16:creationId xmlns:a16="http://schemas.microsoft.com/office/drawing/2014/main" id="{36341BC6-AA07-F948-B271-0A4B2134F3BF}"/>
                </a:ext>
              </a:extLst>
            </p:cNvPr>
            <p:cNvSpPr>
              <a:spLocks/>
            </p:cNvSpPr>
            <p:nvPr/>
          </p:nvSpPr>
          <p:spPr bwMode="auto">
            <a:xfrm>
              <a:off x="4575175" y="2663825"/>
              <a:ext cx="123825" cy="82550"/>
            </a:xfrm>
            <a:custGeom>
              <a:avLst/>
              <a:gdLst>
                <a:gd name="T0" fmla="*/ 20 w 234"/>
                <a:gd name="T1" fmla="*/ 0 h 155"/>
                <a:gd name="T2" fmla="*/ 234 w 234"/>
                <a:gd name="T3" fmla="*/ 117 h 155"/>
                <a:gd name="T4" fmla="*/ 213 w 234"/>
                <a:gd name="T5" fmla="*/ 155 h 155"/>
                <a:gd name="T6" fmla="*/ 0 w 234"/>
                <a:gd name="T7" fmla="*/ 39 h 155"/>
                <a:gd name="T8" fmla="*/ 20 w 234"/>
                <a:gd name="T9" fmla="*/ 0 h 155"/>
              </a:gdLst>
              <a:ahLst/>
              <a:cxnLst>
                <a:cxn ang="0">
                  <a:pos x="T0" y="T1"/>
                </a:cxn>
                <a:cxn ang="0">
                  <a:pos x="T2" y="T3"/>
                </a:cxn>
                <a:cxn ang="0">
                  <a:pos x="T4" y="T5"/>
                </a:cxn>
                <a:cxn ang="0">
                  <a:pos x="T6" y="T7"/>
                </a:cxn>
                <a:cxn ang="0">
                  <a:pos x="T8" y="T9"/>
                </a:cxn>
              </a:cxnLst>
              <a:rect l="0" t="0" r="r" b="b"/>
              <a:pathLst>
                <a:path w="234" h="155">
                  <a:moveTo>
                    <a:pt x="20" y="0"/>
                  </a:moveTo>
                  <a:lnTo>
                    <a:pt x="234" y="117"/>
                  </a:lnTo>
                  <a:lnTo>
                    <a:pt x="213" y="155"/>
                  </a:lnTo>
                  <a:lnTo>
                    <a:pt x="0" y="39"/>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76" name="Freeform 218">
              <a:extLst>
                <a:ext uri="{FF2B5EF4-FFF2-40B4-BE49-F238E27FC236}">
                  <a16:creationId xmlns:a16="http://schemas.microsoft.com/office/drawing/2014/main" id="{54C5763B-DDAD-5D4F-9BAB-0BD7D8C69DE5}"/>
                </a:ext>
              </a:extLst>
            </p:cNvPr>
            <p:cNvSpPr>
              <a:spLocks/>
            </p:cNvSpPr>
            <p:nvPr/>
          </p:nvSpPr>
          <p:spPr bwMode="auto">
            <a:xfrm>
              <a:off x="4552950" y="2705100"/>
              <a:ext cx="125413" cy="79375"/>
            </a:xfrm>
            <a:custGeom>
              <a:avLst/>
              <a:gdLst>
                <a:gd name="T0" fmla="*/ 20 w 236"/>
                <a:gd name="T1" fmla="*/ 0 h 150"/>
                <a:gd name="T2" fmla="*/ 236 w 236"/>
                <a:gd name="T3" fmla="*/ 112 h 150"/>
                <a:gd name="T4" fmla="*/ 217 w 236"/>
                <a:gd name="T5" fmla="*/ 150 h 150"/>
                <a:gd name="T6" fmla="*/ 0 w 236"/>
                <a:gd name="T7" fmla="*/ 40 h 150"/>
                <a:gd name="T8" fmla="*/ 20 w 236"/>
                <a:gd name="T9" fmla="*/ 0 h 150"/>
              </a:gdLst>
              <a:ahLst/>
              <a:cxnLst>
                <a:cxn ang="0">
                  <a:pos x="T0" y="T1"/>
                </a:cxn>
                <a:cxn ang="0">
                  <a:pos x="T2" y="T3"/>
                </a:cxn>
                <a:cxn ang="0">
                  <a:pos x="T4" y="T5"/>
                </a:cxn>
                <a:cxn ang="0">
                  <a:pos x="T6" y="T7"/>
                </a:cxn>
                <a:cxn ang="0">
                  <a:pos x="T8" y="T9"/>
                </a:cxn>
              </a:cxnLst>
              <a:rect l="0" t="0" r="r" b="b"/>
              <a:pathLst>
                <a:path w="236" h="150">
                  <a:moveTo>
                    <a:pt x="20" y="0"/>
                  </a:moveTo>
                  <a:lnTo>
                    <a:pt x="236" y="112"/>
                  </a:lnTo>
                  <a:lnTo>
                    <a:pt x="217" y="150"/>
                  </a:lnTo>
                  <a:lnTo>
                    <a:pt x="0" y="40"/>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77" name="Freeform 219">
              <a:extLst>
                <a:ext uri="{FF2B5EF4-FFF2-40B4-BE49-F238E27FC236}">
                  <a16:creationId xmlns:a16="http://schemas.microsoft.com/office/drawing/2014/main" id="{A6316DAA-4252-DE40-8A6F-E0D449F89992}"/>
                </a:ext>
              </a:extLst>
            </p:cNvPr>
            <p:cNvSpPr>
              <a:spLocks/>
            </p:cNvSpPr>
            <p:nvPr/>
          </p:nvSpPr>
          <p:spPr bwMode="auto">
            <a:xfrm>
              <a:off x="4532313" y="2746375"/>
              <a:ext cx="125413" cy="76200"/>
            </a:xfrm>
            <a:custGeom>
              <a:avLst/>
              <a:gdLst>
                <a:gd name="T0" fmla="*/ 18 w 237"/>
                <a:gd name="T1" fmla="*/ 0 h 145"/>
                <a:gd name="T2" fmla="*/ 237 w 237"/>
                <a:gd name="T3" fmla="*/ 105 h 145"/>
                <a:gd name="T4" fmla="*/ 219 w 237"/>
                <a:gd name="T5" fmla="*/ 145 h 145"/>
                <a:gd name="T6" fmla="*/ 0 w 237"/>
                <a:gd name="T7" fmla="*/ 40 h 145"/>
                <a:gd name="T8" fmla="*/ 18 w 237"/>
                <a:gd name="T9" fmla="*/ 0 h 145"/>
              </a:gdLst>
              <a:ahLst/>
              <a:cxnLst>
                <a:cxn ang="0">
                  <a:pos x="T0" y="T1"/>
                </a:cxn>
                <a:cxn ang="0">
                  <a:pos x="T2" y="T3"/>
                </a:cxn>
                <a:cxn ang="0">
                  <a:pos x="T4" y="T5"/>
                </a:cxn>
                <a:cxn ang="0">
                  <a:pos x="T6" y="T7"/>
                </a:cxn>
                <a:cxn ang="0">
                  <a:pos x="T8" y="T9"/>
                </a:cxn>
              </a:cxnLst>
              <a:rect l="0" t="0" r="r" b="b"/>
              <a:pathLst>
                <a:path w="237" h="145">
                  <a:moveTo>
                    <a:pt x="18" y="0"/>
                  </a:moveTo>
                  <a:lnTo>
                    <a:pt x="237" y="105"/>
                  </a:lnTo>
                  <a:lnTo>
                    <a:pt x="219" y="145"/>
                  </a:lnTo>
                  <a:lnTo>
                    <a:pt x="0" y="40"/>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78" name="Freeform 220">
              <a:extLst>
                <a:ext uri="{FF2B5EF4-FFF2-40B4-BE49-F238E27FC236}">
                  <a16:creationId xmlns:a16="http://schemas.microsoft.com/office/drawing/2014/main" id="{B2F707E7-9E1B-424F-8C16-72BA0C0C0BF3}"/>
                </a:ext>
              </a:extLst>
            </p:cNvPr>
            <p:cNvSpPr>
              <a:spLocks/>
            </p:cNvSpPr>
            <p:nvPr/>
          </p:nvSpPr>
          <p:spPr bwMode="auto">
            <a:xfrm>
              <a:off x="4513263" y="2787650"/>
              <a:ext cx="125413" cy="73025"/>
            </a:xfrm>
            <a:custGeom>
              <a:avLst/>
              <a:gdLst>
                <a:gd name="T0" fmla="*/ 16 w 239"/>
                <a:gd name="T1" fmla="*/ 0 h 140"/>
                <a:gd name="T2" fmla="*/ 239 w 239"/>
                <a:gd name="T3" fmla="*/ 100 h 140"/>
                <a:gd name="T4" fmla="*/ 221 w 239"/>
                <a:gd name="T5" fmla="*/ 140 h 140"/>
                <a:gd name="T6" fmla="*/ 0 w 239"/>
                <a:gd name="T7" fmla="*/ 40 h 140"/>
                <a:gd name="T8" fmla="*/ 16 w 239"/>
                <a:gd name="T9" fmla="*/ 0 h 140"/>
              </a:gdLst>
              <a:ahLst/>
              <a:cxnLst>
                <a:cxn ang="0">
                  <a:pos x="T0" y="T1"/>
                </a:cxn>
                <a:cxn ang="0">
                  <a:pos x="T2" y="T3"/>
                </a:cxn>
                <a:cxn ang="0">
                  <a:pos x="T4" y="T5"/>
                </a:cxn>
                <a:cxn ang="0">
                  <a:pos x="T6" y="T7"/>
                </a:cxn>
                <a:cxn ang="0">
                  <a:pos x="T8" y="T9"/>
                </a:cxn>
              </a:cxnLst>
              <a:rect l="0" t="0" r="r" b="b"/>
              <a:pathLst>
                <a:path w="239" h="140">
                  <a:moveTo>
                    <a:pt x="16" y="0"/>
                  </a:moveTo>
                  <a:lnTo>
                    <a:pt x="239" y="100"/>
                  </a:lnTo>
                  <a:lnTo>
                    <a:pt x="221" y="140"/>
                  </a:lnTo>
                  <a:lnTo>
                    <a:pt x="0" y="4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79" name="Freeform 221">
              <a:extLst>
                <a:ext uri="{FF2B5EF4-FFF2-40B4-BE49-F238E27FC236}">
                  <a16:creationId xmlns:a16="http://schemas.microsoft.com/office/drawing/2014/main" id="{BFF8B79A-C0FB-F44F-B40A-C755125D3B9A}"/>
                </a:ext>
              </a:extLst>
            </p:cNvPr>
            <p:cNvSpPr>
              <a:spLocks/>
            </p:cNvSpPr>
            <p:nvPr/>
          </p:nvSpPr>
          <p:spPr bwMode="auto">
            <a:xfrm>
              <a:off x="4494213" y="2828925"/>
              <a:ext cx="127000" cy="71438"/>
            </a:xfrm>
            <a:custGeom>
              <a:avLst/>
              <a:gdLst>
                <a:gd name="T0" fmla="*/ 15 w 240"/>
                <a:gd name="T1" fmla="*/ 0 h 134"/>
                <a:gd name="T2" fmla="*/ 240 w 240"/>
                <a:gd name="T3" fmla="*/ 93 h 134"/>
                <a:gd name="T4" fmla="*/ 224 w 240"/>
                <a:gd name="T5" fmla="*/ 134 h 134"/>
                <a:gd name="T6" fmla="*/ 0 w 240"/>
                <a:gd name="T7" fmla="*/ 41 h 134"/>
                <a:gd name="T8" fmla="*/ 15 w 240"/>
                <a:gd name="T9" fmla="*/ 0 h 134"/>
              </a:gdLst>
              <a:ahLst/>
              <a:cxnLst>
                <a:cxn ang="0">
                  <a:pos x="T0" y="T1"/>
                </a:cxn>
                <a:cxn ang="0">
                  <a:pos x="T2" y="T3"/>
                </a:cxn>
                <a:cxn ang="0">
                  <a:pos x="T4" y="T5"/>
                </a:cxn>
                <a:cxn ang="0">
                  <a:pos x="T6" y="T7"/>
                </a:cxn>
                <a:cxn ang="0">
                  <a:pos x="T8" y="T9"/>
                </a:cxn>
              </a:cxnLst>
              <a:rect l="0" t="0" r="r" b="b"/>
              <a:pathLst>
                <a:path w="240" h="134">
                  <a:moveTo>
                    <a:pt x="15" y="0"/>
                  </a:moveTo>
                  <a:lnTo>
                    <a:pt x="240" y="93"/>
                  </a:lnTo>
                  <a:lnTo>
                    <a:pt x="224" y="134"/>
                  </a:lnTo>
                  <a:lnTo>
                    <a:pt x="0" y="41"/>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80" name="Freeform 222">
              <a:extLst>
                <a:ext uri="{FF2B5EF4-FFF2-40B4-BE49-F238E27FC236}">
                  <a16:creationId xmlns:a16="http://schemas.microsoft.com/office/drawing/2014/main" id="{D49154A4-4255-4847-B222-43A7B764E210}"/>
                </a:ext>
              </a:extLst>
            </p:cNvPr>
            <p:cNvSpPr>
              <a:spLocks/>
            </p:cNvSpPr>
            <p:nvPr/>
          </p:nvSpPr>
          <p:spPr bwMode="auto">
            <a:xfrm>
              <a:off x="4476750" y="2871788"/>
              <a:ext cx="128588" cy="68263"/>
            </a:xfrm>
            <a:custGeom>
              <a:avLst/>
              <a:gdLst>
                <a:gd name="T0" fmla="*/ 15 w 242"/>
                <a:gd name="T1" fmla="*/ 0 h 128"/>
                <a:gd name="T2" fmla="*/ 242 w 242"/>
                <a:gd name="T3" fmla="*/ 87 h 128"/>
                <a:gd name="T4" fmla="*/ 226 w 242"/>
                <a:gd name="T5" fmla="*/ 128 h 128"/>
                <a:gd name="T6" fmla="*/ 0 w 242"/>
                <a:gd name="T7" fmla="*/ 41 h 128"/>
                <a:gd name="T8" fmla="*/ 15 w 242"/>
                <a:gd name="T9" fmla="*/ 0 h 128"/>
              </a:gdLst>
              <a:ahLst/>
              <a:cxnLst>
                <a:cxn ang="0">
                  <a:pos x="T0" y="T1"/>
                </a:cxn>
                <a:cxn ang="0">
                  <a:pos x="T2" y="T3"/>
                </a:cxn>
                <a:cxn ang="0">
                  <a:pos x="T4" y="T5"/>
                </a:cxn>
                <a:cxn ang="0">
                  <a:pos x="T6" y="T7"/>
                </a:cxn>
                <a:cxn ang="0">
                  <a:pos x="T8" y="T9"/>
                </a:cxn>
              </a:cxnLst>
              <a:rect l="0" t="0" r="r" b="b"/>
              <a:pathLst>
                <a:path w="242" h="128">
                  <a:moveTo>
                    <a:pt x="15" y="0"/>
                  </a:moveTo>
                  <a:lnTo>
                    <a:pt x="242" y="87"/>
                  </a:lnTo>
                  <a:lnTo>
                    <a:pt x="226" y="128"/>
                  </a:lnTo>
                  <a:lnTo>
                    <a:pt x="0" y="41"/>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81" name="Freeform 223">
              <a:extLst>
                <a:ext uri="{FF2B5EF4-FFF2-40B4-BE49-F238E27FC236}">
                  <a16:creationId xmlns:a16="http://schemas.microsoft.com/office/drawing/2014/main" id="{9C7DEA66-D31D-0A44-BC2F-57D9E486C7D6}"/>
                </a:ext>
              </a:extLst>
            </p:cNvPr>
            <p:cNvSpPr>
              <a:spLocks/>
            </p:cNvSpPr>
            <p:nvPr/>
          </p:nvSpPr>
          <p:spPr bwMode="auto">
            <a:xfrm>
              <a:off x="4460875" y="2916238"/>
              <a:ext cx="127000" cy="63500"/>
            </a:xfrm>
            <a:custGeom>
              <a:avLst/>
              <a:gdLst>
                <a:gd name="T0" fmla="*/ 14 w 242"/>
                <a:gd name="T1" fmla="*/ 0 h 121"/>
                <a:gd name="T2" fmla="*/ 242 w 242"/>
                <a:gd name="T3" fmla="*/ 80 h 121"/>
                <a:gd name="T4" fmla="*/ 228 w 242"/>
                <a:gd name="T5" fmla="*/ 121 h 121"/>
                <a:gd name="T6" fmla="*/ 0 w 242"/>
                <a:gd name="T7" fmla="*/ 41 h 121"/>
                <a:gd name="T8" fmla="*/ 14 w 242"/>
                <a:gd name="T9" fmla="*/ 0 h 121"/>
              </a:gdLst>
              <a:ahLst/>
              <a:cxnLst>
                <a:cxn ang="0">
                  <a:pos x="T0" y="T1"/>
                </a:cxn>
                <a:cxn ang="0">
                  <a:pos x="T2" y="T3"/>
                </a:cxn>
                <a:cxn ang="0">
                  <a:pos x="T4" y="T5"/>
                </a:cxn>
                <a:cxn ang="0">
                  <a:pos x="T6" y="T7"/>
                </a:cxn>
                <a:cxn ang="0">
                  <a:pos x="T8" y="T9"/>
                </a:cxn>
              </a:cxnLst>
              <a:rect l="0" t="0" r="r" b="b"/>
              <a:pathLst>
                <a:path w="242" h="121">
                  <a:moveTo>
                    <a:pt x="14" y="0"/>
                  </a:moveTo>
                  <a:lnTo>
                    <a:pt x="242" y="80"/>
                  </a:lnTo>
                  <a:lnTo>
                    <a:pt x="228" y="121"/>
                  </a:lnTo>
                  <a:lnTo>
                    <a:pt x="0" y="41"/>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82" name="Freeform 224">
              <a:extLst>
                <a:ext uri="{FF2B5EF4-FFF2-40B4-BE49-F238E27FC236}">
                  <a16:creationId xmlns:a16="http://schemas.microsoft.com/office/drawing/2014/main" id="{497AFF1B-EBF7-9E47-B14F-782C58E93343}"/>
                </a:ext>
              </a:extLst>
            </p:cNvPr>
            <p:cNvSpPr>
              <a:spLocks/>
            </p:cNvSpPr>
            <p:nvPr/>
          </p:nvSpPr>
          <p:spPr bwMode="auto">
            <a:xfrm>
              <a:off x="4445000" y="2959100"/>
              <a:ext cx="128588" cy="61913"/>
            </a:xfrm>
            <a:custGeom>
              <a:avLst/>
              <a:gdLst>
                <a:gd name="T0" fmla="*/ 13 w 245"/>
                <a:gd name="T1" fmla="*/ 0 h 116"/>
                <a:gd name="T2" fmla="*/ 245 w 245"/>
                <a:gd name="T3" fmla="*/ 75 h 116"/>
                <a:gd name="T4" fmla="*/ 232 w 245"/>
                <a:gd name="T5" fmla="*/ 116 h 116"/>
                <a:gd name="T6" fmla="*/ 0 w 245"/>
                <a:gd name="T7" fmla="*/ 41 h 116"/>
                <a:gd name="T8" fmla="*/ 13 w 245"/>
                <a:gd name="T9" fmla="*/ 0 h 116"/>
              </a:gdLst>
              <a:ahLst/>
              <a:cxnLst>
                <a:cxn ang="0">
                  <a:pos x="T0" y="T1"/>
                </a:cxn>
                <a:cxn ang="0">
                  <a:pos x="T2" y="T3"/>
                </a:cxn>
                <a:cxn ang="0">
                  <a:pos x="T4" y="T5"/>
                </a:cxn>
                <a:cxn ang="0">
                  <a:pos x="T6" y="T7"/>
                </a:cxn>
                <a:cxn ang="0">
                  <a:pos x="T8" y="T9"/>
                </a:cxn>
              </a:cxnLst>
              <a:rect l="0" t="0" r="r" b="b"/>
              <a:pathLst>
                <a:path w="245" h="116">
                  <a:moveTo>
                    <a:pt x="13" y="0"/>
                  </a:moveTo>
                  <a:lnTo>
                    <a:pt x="245" y="75"/>
                  </a:lnTo>
                  <a:lnTo>
                    <a:pt x="232" y="116"/>
                  </a:lnTo>
                  <a:lnTo>
                    <a:pt x="0" y="41"/>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83" name="Freeform 225">
              <a:extLst>
                <a:ext uri="{FF2B5EF4-FFF2-40B4-BE49-F238E27FC236}">
                  <a16:creationId xmlns:a16="http://schemas.microsoft.com/office/drawing/2014/main" id="{C4867401-F8B6-2843-925C-E3D1763634B0}"/>
                </a:ext>
              </a:extLst>
            </p:cNvPr>
            <p:cNvSpPr>
              <a:spLocks/>
            </p:cNvSpPr>
            <p:nvPr/>
          </p:nvSpPr>
          <p:spPr bwMode="auto">
            <a:xfrm>
              <a:off x="4430713" y="3003550"/>
              <a:ext cx="130175" cy="57150"/>
            </a:xfrm>
            <a:custGeom>
              <a:avLst/>
              <a:gdLst>
                <a:gd name="T0" fmla="*/ 12 w 246"/>
                <a:gd name="T1" fmla="*/ 0 h 110"/>
                <a:gd name="T2" fmla="*/ 246 w 246"/>
                <a:gd name="T3" fmla="*/ 69 h 110"/>
                <a:gd name="T4" fmla="*/ 233 w 246"/>
                <a:gd name="T5" fmla="*/ 110 h 110"/>
                <a:gd name="T6" fmla="*/ 0 w 246"/>
                <a:gd name="T7" fmla="*/ 41 h 110"/>
                <a:gd name="T8" fmla="*/ 12 w 246"/>
                <a:gd name="T9" fmla="*/ 0 h 110"/>
              </a:gdLst>
              <a:ahLst/>
              <a:cxnLst>
                <a:cxn ang="0">
                  <a:pos x="T0" y="T1"/>
                </a:cxn>
                <a:cxn ang="0">
                  <a:pos x="T2" y="T3"/>
                </a:cxn>
                <a:cxn ang="0">
                  <a:pos x="T4" y="T5"/>
                </a:cxn>
                <a:cxn ang="0">
                  <a:pos x="T6" y="T7"/>
                </a:cxn>
                <a:cxn ang="0">
                  <a:pos x="T8" y="T9"/>
                </a:cxn>
              </a:cxnLst>
              <a:rect l="0" t="0" r="r" b="b"/>
              <a:pathLst>
                <a:path w="246" h="110">
                  <a:moveTo>
                    <a:pt x="12" y="0"/>
                  </a:moveTo>
                  <a:lnTo>
                    <a:pt x="246" y="69"/>
                  </a:lnTo>
                  <a:lnTo>
                    <a:pt x="233" y="110"/>
                  </a:lnTo>
                  <a:lnTo>
                    <a:pt x="0" y="4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84" name="Freeform 226">
              <a:extLst>
                <a:ext uri="{FF2B5EF4-FFF2-40B4-BE49-F238E27FC236}">
                  <a16:creationId xmlns:a16="http://schemas.microsoft.com/office/drawing/2014/main" id="{6A061A44-C017-7B42-8783-65F17A2F40AE}"/>
                </a:ext>
              </a:extLst>
            </p:cNvPr>
            <p:cNvSpPr>
              <a:spLocks/>
            </p:cNvSpPr>
            <p:nvPr/>
          </p:nvSpPr>
          <p:spPr bwMode="auto">
            <a:xfrm>
              <a:off x="4418013" y="3046413"/>
              <a:ext cx="130175" cy="55563"/>
            </a:xfrm>
            <a:custGeom>
              <a:avLst/>
              <a:gdLst>
                <a:gd name="T0" fmla="*/ 12 w 246"/>
                <a:gd name="T1" fmla="*/ 0 h 105"/>
                <a:gd name="T2" fmla="*/ 246 w 246"/>
                <a:gd name="T3" fmla="*/ 63 h 105"/>
                <a:gd name="T4" fmla="*/ 235 w 246"/>
                <a:gd name="T5" fmla="*/ 105 h 105"/>
                <a:gd name="T6" fmla="*/ 0 w 246"/>
                <a:gd name="T7" fmla="*/ 43 h 105"/>
                <a:gd name="T8" fmla="*/ 12 w 246"/>
                <a:gd name="T9" fmla="*/ 0 h 105"/>
              </a:gdLst>
              <a:ahLst/>
              <a:cxnLst>
                <a:cxn ang="0">
                  <a:pos x="T0" y="T1"/>
                </a:cxn>
                <a:cxn ang="0">
                  <a:pos x="T2" y="T3"/>
                </a:cxn>
                <a:cxn ang="0">
                  <a:pos x="T4" y="T5"/>
                </a:cxn>
                <a:cxn ang="0">
                  <a:pos x="T6" y="T7"/>
                </a:cxn>
                <a:cxn ang="0">
                  <a:pos x="T8" y="T9"/>
                </a:cxn>
              </a:cxnLst>
              <a:rect l="0" t="0" r="r" b="b"/>
              <a:pathLst>
                <a:path w="246" h="105">
                  <a:moveTo>
                    <a:pt x="12" y="0"/>
                  </a:moveTo>
                  <a:lnTo>
                    <a:pt x="246" y="63"/>
                  </a:lnTo>
                  <a:lnTo>
                    <a:pt x="235" y="105"/>
                  </a:lnTo>
                  <a:lnTo>
                    <a:pt x="0" y="4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85" name="Freeform 227">
              <a:extLst>
                <a:ext uri="{FF2B5EF4-FFF2-40B4-BE49-F238E27FC236}">
                  <a16:creationId xmlns:a16="http://schemas.microsoft.com/office/drawing/2014/main" id="{BE7E8AC5-37FB-1A44-BACD-F93CCDC6B5C1}"/>
                </a:ext>
              </a:extLst>
            </p:cNvPr>
            <p:cNvSpPr>
              <a:spLocks/>
            </p:cNvSpPr>
            <p:nvPr/>
          </p:nvSpPr>
          <p:spPr bwMode="auto">
            <a:xfrm>
              <a:off x="4405313" y="3092450"/>
              <a:ext cx="130175" cy="52388"/>
            </a:xfrm>
            <a:custGeom>
              <a:avLst/>
              <a:gdLst>
                <a:gd name="T0" fmla="*/ 11 w 246"/>
                <a:gd name="T1" fmla="*/ 0 h 99"/>
                <a:gd name="T2" fmla="*/ 246 w 246"/>
                <a:gd name="T3" fmla="*/ 56 h 99"/>
                <a:gd name="T4" fmla="*/ 236 w 246"/>
                <a:gd name="T5" fmla="*/ 99 h 99"/>
                <a:gd name="T6" fmla="*/ 0 w 246"/>
                <a:gd name="T7" fmla="*/ 42 h 99"/>
                <a:gd name="T8" fmla="*/ 11 w 246"/>
                <a:gd name="T9" fmla="*/ 0 h 99"/>
              </a:gdLst>
              <a:ahLst/>
              <a:cxnLst>
                <a:cxn ang="0">
                  <a:pos x="T0" y="T1"/>
                </a:cxn>
                <a:cxn ang="0">
                  <a:pos x="T2" y="T3"/>
                </a:cxn>
                <a:cxn ang="0">
                  <a:pos x="T4" y="T5"/>
                </a:cxn>
                <a:cxn ang="0">
                  <a:pos x="T6" y="T7"/>
                </a:cxn>
                <a:cxn ang="0">
                  <a:pos x="T8" y="T9"/>
                </a:cxn>
              </a:cxnLst>
              <a:rect l="0" t="0" r="r" b="b"/>
              <a:pathLst>
                <a:path w="246" h="99">
                  <a:moveTo>
                    <a:pt x="11" y="0"/>
                  </a:moveTo>
                  <a:lnTo>
                    <a:pt x="246" y="56"/>
                  </a:lnTo>
                  <a:lnTo>
                    <a:pt x="236" y="99"/>
                  </a:lnTo>
                  <a:lnTo>
                    <a:pt x="0" y="4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86" name="Freeform 228">
              <a:extLst>
                <a:ext uri="{FF2B5EF4-FFF2-40B4-BE49-F238E27FC236}">
                  <a16:creationId xmlns:a16="http://schemas.microsoft.com/office/drawing/2014/main" id="{5906A5FD-831B-4045-BB96-AA98CC3CF9E2}"/>
                </a:ext>
              </a:extLst>
            </p:cNvPr>
            <p:cNvSpPr>
              <a:spLocks/>
            </p:cNvSpPr>
            <p:nvPr/>
          </p:nvSpPr>
          <p:spPr bwMode="auto">
            <a:xfrm>
              <a:off x="4395788" y="3136900"/>
              <a:ext cx="130175" cy="49213"/>
            </a:xfrm>
            <a:custGeom>
              <a:avLst/>
              <a:gdLst>
                <a:gd name="T0" fmla="*/ 9 w 246"/>
                <a:gd name="T1" fmla="*/ 0 h 94"/>
                <a:gd name="T2" fmla="*/ 246 w 246"/>
                <a:gd name="T3" fmla="*/ 50 h 94"/>
                <a:gd name="T4" fmla="*/ 238 w 246"/>
                <a:gd name="T5" fmla="*/ 94 h 94"/>
                <a:gd name="T6" fmla="*/ 0 w 246"/>
                <a:gd name="T7" fmla="*/ 43 h 94"/>
                <a:gd name="T8" fmla="*/ 9 w 246"/>
                <a:gd name="T9" fmla="*/ 0 h 94"/>
              </a:gdLst>
              <a:ahLst/>
              <a:cxnLst>
                <a:cxn ang="0">
                  <a:pos x="T0" y="T1"/>
                </a:cxn>
                <a:cxn ang="0">
                  <a:pos x="T2" y="T3"/>
                </a:cxn>
                <a:cxn ang="0">
                  <a:pos x="T4" y="T5"/>
                </a:cxn>
                <a:cxn ang="0">
                  <a:pos x="T6" y="T7"/>
                </a:cxn>
                <a:cxn ang="0">
                  <a:pos x="T8" y="T9"/>
                </a:cxn>
              </a:cxnLst>
              <a:rect l="0" t="0" r="r" b="b"/>
              <a:pathLst>
                <a:path w="246" h="94">
                  <a:moveTo>
                    <a:pt x="9" y="0"/>
                  </a:moveTo>
                  <a:lnTo>
                    <a:pt x="246" y="50"/>
                  </a:lnTo>
                  <a:lnTo>
                    <a:pt x="238" y="94"/>
                  </a:lnTo>
                  <a:lnTo>
                    <a:pt x="0" y="4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87" name="Freeform 229">
              <a:extLst>
                <a:ext uri="{FF2B5EF4-FFF2-40B4-BE49-F238E27FC236}">
                  <a16:creationId xmlns:a16="http://schemas.microsoft.com/office/drawing/2014/main" id="{58065D1A-E837-7744-A46B-2891FAB38C87}"/>
                </a:ext>
              </a:extLst>
            </p:cNvPr>
            <p:cNvSpPr>
              <a:spLocks/>
            </p:cNvSpPr>
            <p:nvPr/>
          </p:nvSpPr>
          <p:spPr bwMode="auto">
            <a:xfrm>
              <a:off x="4386263" y="3181350"/>
              <a:ext cx="130175" cy="46038"/>
            </a:xfrm>
            <a:custGeom>
              <a:avLst/>
              <a:gdLst>
                <a:gd name="T0" fmla="*/ 8 w 246"/>
                <a:gd name="T1" fmla="*/ 0 h 86"/>
                <a:gd name="T2" fmla="*/ 246 w 246"/>
                <a:gd name="T3" fmla="*/ 44 h 86"/>
                <a:gd name="T4" fmla="*/ 240 w 246"/>
                <a:gd name="T5" fmla="*/ 86 h 86"/>
                <a:gd name="T6" fmla="*/ 0 w 246"/>
                <a:gd name="T7" fmla="*/ 43 h 86"/>
                <a:gd name="T8" fmla="*/ 8 w 246"/>
                <a:gd name="T9" fmla="*/ 0 h 86"/>
              </a:gdLst>
              <a:ahLst/>
              <a:cxnLst>
                <a:cxn ang="0">
                  <a:pos x="T0" y="T1"/>
                </a:cxn>
                <a:cxn ang="0">
                  <a:pos x="T2" y="T3"/>
                </a:cxn>
                <a:cxn ang="0">
                  <a:pos x="T4" y="T5"/>
                </a:cxn>
                <a:cxn ang="0">
                  <a:pos x="T6" y="T7"/>
                </a:cxn>
                <a:cxn ang="0">
                  <a:pos x="T8" y="T9"/>
                </a:cxn>
              </a:cxnLst>
              <a:rect l="0" t="0" r="r" b="b"/>
              <a:pathLst>
                <a:path w="246" h="86">
                  <a:moveTo>
                    <a:pt x="8" y="0"/>
                  </a:moveTo>
                  <a:lnTo>
                    <a:pt x="246" y="44"/>
                  </a:lnTo>
                  <a:lnTo>
                    <a:pt x="240" y="86"/>
                  </a:lnTo>
                  <a:lnTo>
                    <a:pt x="0" y="43"/>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88" name="Freeform 230">
              <a:extLst>
                <a:ext uri="{FF2B5EF4-FFF2-40B4-BE49-F238E27FC236}">
                  <a16:creationId xmlns:a16="http://schemas.microsoft.com/office/drawing/2014/main" id="{E87AA907-A9F5-7C46-B4D6-6B33504BA497}"/>
                </a:ext>
              </a:extLst>
            </p:cNvPr>
            <p:cNvSpPr>
              <a:spLocks/>
            </p:cNvSpPr>
            <p:nvPr/>
          </p:nvSpPr>
          <p:spPr bwMode="auto">
            <a:xfrm>
              <a:off x="4378325" y="3227388"/>
              <a:ext cx="130175" cy="42863"/>
            </a:xfrm>
            <a:custGeom>
              <a:avLst/>
              <a:gdLst>
                <a:gd name="T0" fmla="*/ 6 w 246"/>
                <a:gd name="T1" fmla="*/ 0 h 81"/>
                <a:gd name="T2" fmla="*/ 246 w 246"/>
                <a:gd name="T3" fmla="*/ 37 h 81"/>
                <a:gd name="T4" fmla="*/ 239 w 246"/>
                <a:gd name="T5" fmla="*/ 81 h 81"/>
                <a:gd name="T6" fmla="*/ 0 w 246"/>
                <a:gd name="T7" fmla="*/ 44 h 81"/>
                <a:gd name="T8" fmla="*/ 6 w 246"/>
                <a:gd name="T9" fmla="*/ 0 h 81"/>
              </a:gdLst>
              <a:ahLst/>
              <a:cxnLst>
                <a:cxn ang="0">
                  <a:pos x="T0" y="T1"/>
                </a:cxn>
                <a:cxn ang="0">
                  <a:pos x="T2" y="T3"/>
                </a:cxn>
                <a:cxn ang="0">
                  <a:pos x="T4" y="T5"/>
                </a:cxn>
                <a:cxn ang="0">
                  <a:pos x="T6" y="T7"/>
                </a:cxn>
                <a:cxn ang="0">
                  <a:pos x="T8" y="T9"/>
                </a:cxn>
              </a:cxnLst>
              <a:rect l="0" t="0" r="r" b="b"/>
              <a:pathLst>
                <a:path w="246" h="81">
                  <a:moveTo>
                    <a:pt x="6" y="0"/>
                  </a:moveTo>
                  <a:lnTo>
                    <a:pt x="246" y="37"/>
                  </a:lnTo>
                  <a:lnTo>
                    <a:pt x="239" y="81"/>
                  </a:lnTo>
                  <a:lnTo>
                    <a:pt x="0" y="44"/>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89" name="Freeform 231">
              <a:extLst>
                <a:ext uri="{FF2B5EF4-FFF2-40B4-BE49-F238E27FC236}">
                  <a16:creationId xmlns:a16="http://schemas.microsoft.com/office/drawing/2014/main" id="{DADFF92B-C6A5-664F-B995-6D8A903BFE74}"/>
                </a:ext>
              </a:extLst>
            </p:cNvPr>
            <p:cNvSpPr>
              <a:spLocks/>
            </p:cNvSpPr>
            <p:nvPr/>
          </p:nvSpPr>
          <p:spPr bwMode="auto">
            <a:xfrm>
              <a:off x="4370388" y="3273425"/>
              <a:ext cx="130175" cy="38100"/>
            </a:xfrm>
            <a:custGeom>
              <a:avLst/>
              <a:gdLst>
                <a:gd name="T0" fmla="*/ 7 w 246"/>
                <a:gd name="T1" fmla="*/ 0 h 74"/>
                <a:gd name="T2" fmla="*/ 246 w 246"/>
                <a:gd name="T3" fmla="*/ 32 h 74"/>
                <a:gd name="T4" fmla="*/ 241 w 246"/>
                <a:gd name="T5" fmla="*/ 74 h 74"/>
                <a:gd name="T6" fmla="*/ 0 w 246"/>
                <a:gd name="T7" fmla="*/ 44 h 74"/>
                <a:gd name="T8" fmla="*/ 7 w 246"/>
                <a:gd name="T9" fmla="*/ 0 h 74"/>
              </a:gdLst>
              <a:ahLst/>
              <a:cxnLst>
                <a:cxn ang="0">
                  <a:pos x="T0" y="T1"/>
                </a:cxn>
                <a:cxn ang="0">
                  <a:pos x="T2" y="T3"/>
                </a:cxn>
                <a:cxn ang="0">
                  <a:pos x="T4" y="T5"/>
                </a:cxn>
                <a:cxn ang="0">
                  <a:pos x="T6" y="T7"/>
                </a:cxn>
                <a:cxn ang="0">
                  <a:pos x="T8" y="T9"/>
                </a:cxn>
              </a:cxnLst>
              <a:rect l="0" t="0" r="r" b="b"/>
              <a:pathLst>
                <a:path w="246" h="74">
                  <a:moveTo>
                    <a:pt x="7" y="0"/>
                  </a:moveTo>
                  <a:lnTo>
                    <a:pt x="246" y="32"/>
                  </a:lnTo>
                  <a:lnTo>
                    <a:pt x="241" y="74"/>
                  </a:lnTo>
                  <a:lnTo>
                    <a:pt x="0" y="44"/>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90" name="Freeform 232">
              <a:extLst>
                <a:ext uri="{FF2B5EF4-FFF2-40B4-BE49-F238E27FC236}">
                  <a16:creationId xmlns:a16="http://schemas.microsoft.com/office/drawing/2014/main" id="{B633AA9C-844E-D943-8F78-BC1B53C2767C}"/>
                </a:ext>
              </a:extLst>
            </p:cNvPr>
            <p:cNvSpPr>
              <a:spLocks/>
            </p:cNvSpPr>
            <p:nvPr/>
          </p:nvSpPr>
          <p:spPr bwMode="auto">
            <a:xfrm>
              <a:off x="4364038" y="3319463"/>
              <a:ext cx="130175" cy="34925"/>
            </a:xfrm>
            <a:custGeom>
              <a:avLst/>
              <a:gdLst>
                <a:gd name="T0" fmla="*/ 4 w 245"/>
                <a:gd name="T1" fmla="*/ 0 h 68"/>
                <a:gd name="T2" fmla="*/ 245 w 245"/>
                <a:gd name="T3" fmla="*/ 25 h 68"/>
                <a:gd name="T4" fmla="*/ 241 w 245"/>
                <a:gd name="T5" fmla="*/ 68 h 68"/>
                <a:gd name="T6" fmla="*/ 0 w 245"/>
                <a:gd name="T7" fmla="*/ 44 h 68"/>
                <a:gd name="T8" fmla="*/ 4 w 245"/>
                <a:gd name="T9" fmla="*/ 0 h 68"/>
              </a:gdLst>
              <a:ahLst/>
              <a:cxnLst>
                <a:cxn ang="0">
                  <a:pos x="T0" y="T1"/>
                </a:cxn>
                <a:cxn ang="0">
                  <a:pos x="T2" y="T3"/>
                </a:cxn>
                <a:cxn ang="0">
                  <a:pos x="T4" y="T5"/>
                </a:cxn>
                <a:cxn ang="0">
                  <a:pos x="T6" y="T7"/>
                </a:cxn>
                <a:cxn ang="0">
                  <a:pos x="T8" y="T9"/>
                </a:cxn>
              </a:cxnLst>
              <a:rect l="0" t="0" r="r" b="b"/>
              <a:pathLst>
                <a:path w="245" h="68">
                  <a:moveTo>
                    <a:pt x="4" y="0"/>
                  </a:moveTo>
                  <a:lnTo>
                    <a:pt x="245" y="25"/>
                  </a:lnTo>
                  <a:lnTo>
                    <a:pt x="241" y="68"/>
                  </a:lnTo>
                  <a:lnTo>
                    <a:pt x="0" y="44"/>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91" name="Freeform 233">
              <a:extLst>
                <a:ext uri="{FF2B5EF4-FFF2-40B4-BE49-F238E27FC236}">
                  <a16:creationId xmlns:a16="http://schemas.microsoft.com/office/drawing/2014/main" id="{E461C2CD-FF77-734B-94CF-4358ECBDE714}"/>
                </a:ext>
              </a:extLst>
            </p:cNvPr>
            <p:cNvSpPr>
              <a:spLocks/>
            </p:cNvSpPr>
            <p:nvPr/>
          </p:nvSpPr>
          <p:spPr bwMode="auto">
            <a:xfrm>
              <a:off x="4359275" y="3365500"/>
              <a:ext cx="130175" cy="31750"/>
            </a:xfrm>
            <a:custGeom>
              <a:avLst/>
              <a:gdLst>
                <a:gd name="T0" fmla="*/ 3 w 245"/>
                <a:gd name="T1" fmla="*/ 0 h 62"/>
                <a:gd name="T2" fmla="*/ 245 w 245"/>
                <a:gd name="T3" fmla="*/ 18 h 62"/>
                <a:gd name="T4" fmla="*/ 241 w 245"/>
                <a:gd name="T5" fmla="*/ 62 h 62"/>
                <a:gd name="T6" fmla="*/ 0 w 245"/>
                <a:gd name="T7" fmla="*/ 44 h 62"/>
                <a:gd name="T8" fmla="*/ 3 w 245"/>
                <a:gd name="T9" fmla="*/ 0 h 62"/>
              </a:gdLst>
              <a:ahLst/>
              <a:cxnLst>
                <a:cxn ang="0">
                  <a:pos x="T0" y="T1"/>
                </a:cxn>
                <a:cxn ang="0">
                  <a:pos x="T2" y="T3"/>
                </a:cxn>
                <a:cxn ang="0">
                  <a:pos x="T4" y="T5"/>
                </a:cxn>
                <a:cxn ang="0">
                  <a:pos x="T6" y="T7"/>
                </a:cxn>
                <a:cxn ang="0">
                  <a:pos x="T8" y="T9"/>
                </a:cxn>
              </a:cxnLst>
              <a:rect l="0" t="0" r="r" b="b"/>
              <a:pathLst>
                <a:path w="245" h="62">
                  <a:moveTo>
                    <a:pt x="3" y="0"/>
                  </a:moveTo>
                  <a:lnTo>
                    <a:pt x="245" y="18"/>
                  </a:lnTo>
                  <a:lnTo>
                    <a:pt x="241" y="62"/>
                  </a:lnTo>
                  <a:lnTo>
                    <a:pt x="0" y="4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92" name="Freeform 234">
              <a:extLst>
                <a:ext uri="{FF2B5EF4-FFF2-40B4-BE49-F238E27FC236}">
                  <a16:creationId xmlns:a16="http://schemas.microsoft.com/office/drawing/2014/main" id="{694C362B-75E5-AE46-BCDA-E12931A5770F}"/>
                </a:ext>
              </a:extLst>
            </p:cNvPr>
            <p:cNvSpPr>
              <a:spLocks/>
            </p:cNvSpPr>
            <p:nvPr/>
          </p:nvSpPr>
          <p:spPr bwMode="auto">
            <a:xfrm>
              <a:off x="4356100" y="3411538"/>
              <a:ext cx="128588" cy="28575"/>
            </a:xfrm>
            <a:custGeom>
              <a:avLst/>
              <a:gdLst>
                <a:gd name="T0" fmla="*/ 2 w 244"/>
                <a:gd name="T1" fmla="*/ 0 h 55"/>
                <a:gd name="T2" fmla="*/ 244 w 244"/>
                <a:gd name="T3" fmla="*/ 11 h 55"/>
                <a:gd name="T4" fmla="*/ 242 w 244"/>
                <a:gd name="T5" fmla="*/ 55 h 55"/>
                <a:gd name="T6" fmla="*/ 0 w 244"/>
                <a:gd name="T7" fmla="*/ 43 h 55"/>
                <a:gd name="T8" fmla="*/ 2 w 244"/>
                <a:gd name="T9" fmla="*/ 0 h 55"/>
              </a:gdLst>
              <a:ahLst/>
              <a:cxnLst>
                <a:cxn ang="0">
                  <a:pos x="T0" y="T1"/>
                </a:cxn>
                <a:cxn ang="0">
                  <a:pos x="T2" y="T3"/>
                </a:cxn>
                <a:cxn ang="0">
                  <a:pos x="T4" y="T5"/>
                </a:cxn>
                <a:cxn ang="0">
                  <a:pos x="T6" y="T7"/>
                </a:cxn>
                <a:cxn ang="0">
                  <a:pos x="T8" y="T9"/>
                </a:cxn>
              </a:cxnLst>
              <a:rect l="0" t="0" r="r" b="b"/>
              <a:pathLst>
                <a:path w="244" h="55">
                  <a:moveTo>
                    <a:pt x="2" y="0"/>
                  </a:moveTo>
                  <a:lnTo>
                    <a:pt x="244" y="11"/>
                  </a:lnTo>
                  <a:lnTo>
                    <a:pt x="242" y="55"/>
                  </a:lnTo>
                  <a:lnTo>
                    <a:pt x="0" y="4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93" name="Freeform 235">
              <a:extLst>
                <a:ext uri="{FF2B5EF4-FFF2-40B4-BE49-F238E27FC236}">
                  <a16:creationId xmlns:a16="http://schemas.microsoft.com/office/drawing/2014/main" id="{FB382B28-33D2-C349-8A18-E9018CC97F3C}"/>
                </a:ext>
              </a:extLst>
            </p:cNvPr>
            <p:cNvSpPr>
              <a:spLocks/>
            </p:cNvSpPr>
            <p:nvPr/>
          </p:nvSpPr>
          <p:spPr bwMode="auto">
            <a:xfrm>
              <a:off x="4354513" y="3457575"/>
              <a:ext cx="128588" cy="25400"/>
            </a:xfrm>
            <a:custGeom>
              <a:avLst/>
              <a:gdLst>
                <a:gd name="T0" fmla="*/ 0 w 243"/>
                <a:gd name="T1" fmla="*/ 0 h 48"/>
                <a:gd name="T2" fmla="*/ 243 w 243"/>
                <a:gd name="T3" fmla="*/ 6 h 48"/>
                <a:gd name="T4" fmla="*/ 242 w 243"/>
                <a:gd name="T5" fmla="*/ 48 h 48"/>
                <a:gd name="T6" fmla="*/ 0 w 243"/>
                <a:gd name="T7" fmla="*/ 43 h 48"/>
                <a:gd name="T8" fmla="*/ 0 w 243"/>
                <a:gd name="T9" fmla="*/ 0 h 48"/>
              </a:gdLst>
              <a:ahLst/>
              <a:cxnLst>
                <a:cxn ang="0">
                  <a:pos x="T0" y="T1"/>
                </a:cxn>
                <a:cxn ang="0">
                  <a:pos x="T2" y="T3"/>
                </a:cxn>
                <a:cxn ang="0">
                  <a:pos x="T4" y="T5"/>
                </a:cxn>
                <a:cxn ang="0">
                  <a:pos x="T6" y="T7"/>
                </a:cxn>
                <a:cxn ang="0">
                  <a:pos x="T8" y="T9"/>
                </a:cxn>
              </a:cxnLst>
              <a:rect l="0" t="0" r="r" b="b"/>
              <a:pathLst>
                <a:path w="243" h="48">
                  <a:moveTo>
                    <a:pt x="0" y="0"/>
                  </a:moveTo>
                  <a:lnTo>
                    <a:pt x="243" y="6"/>
                  </a:lnTo>
                  <a:lnTo>
                    <a:pt x="242" y="48"/>
                  </a:lnTo>
                  <a:lnTo>
                    <a:pt x="0" y="4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94" name="Freeform 236">
              <a:extLst>
                <a:ext uri="{FF2B5EF4-FFF2-40B4-BE49-F238E27FC236}">
                  <a16:creationId xmlns:a16="http://schemas.microsoft.com/office/drawing/2014/main" id="{AA77C467-B9C6-2343-95BE-9A9F7B4A761C}"/>
                </a:ext>
              </a:extLst>
            </p:cNvPr>
            <p:cNvSpPr>
              <a:spLocks/>
            </p:cNvSpPr>
            <p:nvPr/>
          </p:nvSpPr>
          <p:spPr bwMode="auto">
            <a:xfrm>
              <a:off x="4352925" y="3503613"/>
              <a:ext cx="127000" cy="23813"/>
            </a:xfrm>
            <a:custGeom>
              <a:avLst/>
              <a:gdLst>
                <a:gd name="T0" fmla="*/ 0 w 242"/>
                <a:gd name="T1" fmla="*/ 1 h 45"/>
                <a:gd name="T2" fmla="*/ 242 w 242"/>
                <a:gd name="T3" fmla="*/ 0 h 45"/>
                <a:gd name="T4" fmla="*/ 242 w 242"/>
                <a:gd name="T5" fmla="*/ 43 h 45"/>
                <a:gd name="T6" fmla="*/ 0 w 242"/>
                <a:gd name="T7" fmla="*/ 45 h 45"/>
                <a:gd name="T8" fmla="*/ 0 w 242"/>
                <a:gd name="T9" fmla="*/ 1 h 45"/>
              </a:gdLst>
              <a:ahLst/>
              <a:cxnLst>
                <a:cxn ang="0">
                  <a:pos x="T0" y="T1"/>
                </a:cxn>
                <a:cxn ang="0">
                  <a:pos x="T2" y="T3"/>
                </a:cxn>
                <a:cxn ang="0">
                  <a:pos x="T4" y="T5"/>
                </a:cxn>
                <a:cxn ang="0">
                  <a:pos x="T6" y="T7"/>
                </a:cxn>
                <a:cxn ang="0">
                  <a:pos x="T8" y="T9"/>
                </a:cxn>
              </a:cxnLst>
              <a:rect l="0" t="0" r="r" b="b"/>
              <a:pathLst>
                <a:path w="242" h="45">
                  <a:moveTo>
                    <a:pt x="0" y="1"/>
                  </a:moveTo>
                  <a:lnTo>
                    <a:pt x="242" y="0"/>
                  </a:lnTo>
                  <a:lnTo>
                    <a:pt x="242" y="43"/>
                  </a:lnTo>
                  <a:lnTo>
                    <a:pt x="0" y="45"/>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95" name="Freeform 237">
              <a:extLst>
                <a:ext uri="{FF2B5EF4-FFF2-40B4-BE49-F238E27FC236}">
                  <a16:creationId xmlns:a16="http://schemas.microsoft.com/office/drawing/2014/main" id="{94EF54AB-6283-1543-8D56-9709B0173403}"/>
                </a:ext>
              </a:extLst>
            </p:cNvPr>
            <p:cNvSpPr>
              <a:spLocks/>
            </p:cNvSpPr>
            <p:nvPr/>
          </p:nvSpPr>
          <p:spPr bwMode="auto">
            <a:xfrm>
              <a:off x="4351338" y="3546475"/>
              <a:ext cx="128588" cy="26988"/>
            </a:xfrm>
            <a:custGeom>
              <a:avLst/>
              <a:gdLst>
                <a:gd name="T0" fmla="*/ 0 w 243"/>
                <a:gd name="T1" fmla="*/ 7 h 51"/>
                <a:gd name="T2" fmla="*/ 242 w 243"/>
                <a:gd name="T3" fmla="*/ 0 h 51"/>
                <a:gd name="T4" fmla="*/ 243 w 243"/>
                <a:gd name="T5" fmla="*/ 43 h 51"/>
                <a:gd name="T6" fmla="*/ 1 w 243"/>
                <a:gd name="T7" fmla="*/ 51 h 51"/>
                <a:gd name="T8" fmla="*/ 0 w 243"/>
                <a:gd name="T9" fmla="*/ 7 h 51"/>
              </a:gdLst>
              <a:ahLst/>
              <a:cxnLst>
                <a:cxn ang="0">
                  <a:pos x="T0" y="T1"/>
                </a:cxn>
                <a:cxn ang="0">
                  <a:pos x="T2" y="T3"/>
                </a:cxn>
                <a:cxn ang="0">
                  <a:pos x="T4" y="T5"/>
                </a:cxn>
                <a:cxn ang="0">
                  <a:pos x="T6" y="T7"/>
                </a:cxn>
                <a:cxn ang="0">
                  <a:pos x="T8" y="T9"/>
                </a:cxn>
              </a:cxnLst>
              <a:rect l="0" t="0" r="r" b="b"/>
              <a:pathLst>
                <a:path w="243" h="51">
                  <a:moveTo>
                    <a:pt x="0" y="7"/>
                  </a:moveTo>
                  <a:lnTo>
                    <a:pt x="242" y="0"/>
                  </a:lnTo>
                  <a:lnTo>
                    <a:pt x="243" y="43"/>
                  </a:lnTo>
                  <a:lnTo>
                    <a:pt x="1" y="51"/>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96" name="Freeform 238">
              <a:extLst>
                <a:ext uri="{FF2B5EF4-FFF2-40B4-BE49-F238E27FC236}">
                  <a16:creationId xmlns:a16="http://schemas.microsoft.com/office/drawing/2014/main" id="{F35ABB1B-5481-754B-9592-D29E1D9FD496}"/>
                </a:ext>
              </a:extLst>
            </p:cNvPr>
            <p:cNvSpPr>
              <a:spLocks/>
            </p:cNvSpPr>
            <p:nvPr/>
          </p:nvSpPr>
          <p:spPr bwMode="auto">
            <a:xfrm>
              <a:off x="4352925" y="3589338"/>
              <a:ext cx="128588" cy="30163"/>
            </a:xfrm>
            <a:custGeom>
              <a:avLst/>
              <a:gdLst>
                <a:gd name="T0" fmla="*/ 0 w 245"/>
                <a:gd name="T1" fmla="*/ 14 h 56"/>
                <a:gd name="T2" fmla="*/ 242 w 245"/>
                <a:gd name="T3" fmla="*/ 0 h 56"/>
                <a:gd name="T4" fmla="*/ 245 w 245"/>
                <a:gd name="T5" fmla="*/ 42 h 56"/>
                <a:gd name="T6" fmla="*/ 3 w 245"/>
                <a:gd name="T7" fmla="*/ 56 h 56"/>
                <a:gd name="T8" fmla="*/ 0 w 245"/>
                <a:gd name="T9" fmla="*/ 14 h 56"/>
              </a:gdLst>
              <a:ahLst/>
              <a:cxnLst>
                <a:cxn ang="0">
                  <a:pos x="T0" y="T1"/>
                </a:cxn>
                <a:cxn ang="0">
                  <a:pos x="T2" y="T3"/>
                </a:cxn>
                <a:cxn ang="0">
                  <a:pos x="T4" y="T5"/>
                </a:cxn>
                <a:cxn ang="0">
                  <a:pos x="T6" y="T7"/>
                </a:cxn>
                <a:cxn ang="0">
                  <a:pos x="T8" y="T9"/>
                </a:cxn>
              </a:cxnLst>
              <a:rect l="0" t="0" r="r" b="b"/>
              <a:pathLst>
                <a:path w="245" h="56">
                  <a:moveTo>
                    <a:pt x="0" y="14"/>
                  </a:moveTo>
                  <a:lnTo>
                    <a:pt x="242" y="0"/>
                  </a:lnTo>
                  <a:lnTo>
                    <a:pt x="245" y="42"/>
                  </a:lnTo>
                  <a:lnTo>
                    <a:pt x="3" y="56"/>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97" name="Freeform 239">
              <a:extLst>
                <a:ext uri="{FF2B5EF4-FFF2-40B4-BE49-F238E27FC236}">
                  <a16:creationId xmlns:a16="http://schemas.microsoft.com/office/drawing/2014/main" id="{83737CCD-1003-BE46-ACEA-524A69197294}"/>
                </a:ext>
              </a:extLst>
            </p:cNvPr>
            <p:cNvSpPr>
              <a:spLocks/>
            </p:cNvSpPr>
            <p:nvPr/>
          </p:nvSpPr>
          <p:spPr bwMode="auto">
            <a:xfrm>
              <a:off x="4354513" y="3632200"/>
              <a:ext cx="130175" cy="33338"/>
            </a:xfrm>
            <a:custGeom>
              <a:avLst/>
              <a:gdLst>
                <a:gd name="T0" fmla="*/ 0 w 246"/>
                <a:gd name="T1" fmla="*/ 21 h 64"/>
                <a:gd name="T2" fmla="*/ 242 w 246"/>
                <a:gd name="T3" fmla="*/ 0 h 64"/>
                <a:gd name="T4" fmla="*/ 246 w 246"/>
                <a:gd name="T5" fmla="*/ 44 h 64"/>
                <a:gd name="T6" fmla="*/ 4 w 246"/>
                <a:gd name="T7" fmla="*/ 64 h 64"/>
                <a:gd name="T8" fmla="*/ 0 w 246"/>
                <a:gd name="T9" fmla="*/ 21 h 64"/>
              </a:gdLst>
              <a:ahLst/>
              <a:cxnLst>
                <a:cxn ang="0">
                  <a:pos x="T0" y="T1"/>
                </a:cxn>
                <a:cxn ang="0">
                  <a:pos x="T2" y="T3"/>
                </a:cxn>
                <a:cxn ang="0">
                  <a:pos x="T4" y="T5"/>
                </a:cxn>
                <a:cxn ang="0">
                  <a:pos x="T6" y="T7"/>
                </a:cxn>
                <a:cxn ang="0">
                  <a:pos x="T8" y="T9"/>
                </a:cxn>
              </a:cxnLst>
              <a:rect l="0" t="0" r="r" b="b"/>
              <a:pathLst>
                <a:path w="246" h="64">
                  <a:moveTo>
                    <a:pt x="0" y="21"/>
                  </a:moveTo>
                  <a:lnTo>
                    <a:pt x="242" y="0"/>
                  </a:lnTo>
                  <a:lnTo>
                    <a:pt x="246" y="44"/>
                  </a:lnTo>
                  <a:lnTo>
                    <a:pt x="4" y="64"/>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98" name="Freeform 240">
              <a:extLst>
                <a:ext uri="{FF2B5EF4-FFF2-40B4-BE49-F238E27FC236}">
                  <a16:creationId xmlns:a16="http://schemas.microsoft.com/office/drawing/2014/main" id="{F66BB043-AD2D-B947-9A55-F7913C1F181E}"/>
                </a:ext>
              </a:extLst>
            </p:cNvPr>
            <p:cNvSpPr>
              <a:spLocks/>
            </p:cNvSpPr>
            <p:nvPr/>
          </p:nvSpPr>
          <p:spPr bwMode="auto">
            <a:xfrm>
              <a:off x="4357688" y="3675063"/>
              <a:ext cx="130175" cy="38100"/>
            </a:xfrm>
            <a:custGeom>
              <a:avLst/>
              <a:gdLst>
                <a:gd name="T0" fmla="*/ 0 w 246"/>
                <a:gd name="T1" fmla="*/ 27 h 71"/>
                <a:gd name="T2" fmla="*/ 241 w 246"/>
                <a:gd name="T3" fmla="*/ 0 h 71"/>
                <a:gd name="T4" fmla="*/ 246 w 246"/>
                <a:gd name="T5" fmla="*/ 44 h 71"/>
                <a:gd name="T6" fmla="*/ 4 w 246"/>
                <a:gd name="T7" fmla="*/ 71 h 71"/>
                <a:gd name="T8" fmla="*/ 0 w 246"/>
                <a:gd name="T9" fmla="*/ 27 h 71"/>
              </a:gdLst>
              <a:ahLst/>
              <a:cxnLst>
                <a:cxn ang="0">
                  <a:pos x="T0" y="T1"/>
                </a:cxn>
                <a:cxn ang="0">
                  <a:pos x="T2" y="T3"/>
                </a:cxn>
                <a:cxn ang="0">
                  <a:pos x="T4" y="T5"/>
                </a:cxn>
                <a:cxn ang="0">
                  <a:pos x="T6" y="T7"/>
                </a:cxn>
                <a:cxn ang="0">
                  <a:pos x="T8" y="T9"/>
                </a:cxn>
              </a:cxnLst>
              <a:rect l="0" t="0" r="r" b="b"/>
              <a:pathLst>
                <a:path w="246" h="71">
                  <a:moveTo>
                    <a:pt x="0" y="27"/>
                  </a:moveTo>
                  <a:lnTo>
                    <a:pt x="241" y="0"/>
                  </a:lnTo>
                  <a:lnTo>
                    <a:pt x="246" y="44"/>
                  </a:lnTo>
                  <a:lnTo>
                    <a:pt x="4" y="71"/>
                  </a:lnTo>
                  <a:lnTo>
                    <a:pt x="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99" name="Freeform 241">
              <a:extLst>
                <a:ext uri="{FF2B5EF4-FFF2-40B4-BE49-F238E27FC236}">
                  <a16:creationId xmlns:a16="http://schemas.microsoft.com/office/drawing/2014/main" id="{49435665-6425-9745-BF90-505B379D0514}"/>
                </a:ext>
              </a:extLst>
            </p:cNvPr>
            <p:cNvSpPr>
              <a:spLocks/>
            </p:cNvSpPr>
            <p:nvPr/>
          </p:nvSpPr>
          <p:spPr bwMode="auto">
            <a:xfrm>
              <a:off x="4360863" y="3717925"/>
              <a:ext cx="130175" cy="41275"/>
            </a:xfrm>
            <a:custGeom>
              <a:avLst/>
              <a:gdLst>
                <a:gd name="T0" fmla="*/ 0 w 246"/>
                <a:gd name="T1" fmla="*/ 33 h 77"/>
                <a:gd name="T2" fmla="*/ 241 w 246"/>
                <a:gd name="T3" fmla="*/ 0 h 77"/>
                <a:gd name="T4" fmla="*/ 246 w 246"/>
                <a:gd name="T5" fmla="*/ 43 h 77"/>
                <a:gd name="T6" fmla="*/ 5 w 246"/>
                <a:gd name="T7" fmla="*/ 77 h 77"/>
                <a:gd name="T8" fmla="*/ 0 w 246"/>
                <a:gd name="T9" fmla="*/ 33 h 77"/>
              </a:gdLst>
              <a:ahLst/>
              <a:cxnLst>
                <a:cxn ang="0">
                  <a:pos x="T0" y="T1"/>
                </a:cxn>
                <a:cxn ang="0">
                  <a:pos x="T2" y="T3"/>
                </a:cxn>
                <a:cxn ang="0">
                  <a:pos x="T4" y="T5"/>
                </a:cxn>
                <a:cxn ang="0">
                  <a:pos x="T6" y="T7"/>
                </a:cxn>
                <a:cxn ang="0">
                  <a:pos x="T8" y="T9"/>
                </a:cxn>
              </a:cxnLst>
              <a:rect l="0" t="0" r="r" b="b"/>
              <a:pathLst>
                <a:path w="246" h="77">
                  <a:moveTo>
                    <a:pt x="0" y="33"/>
                  </a:moveTo>
                  <a:lnTo>
                    <a:pt x="241" y="0"/>
                  </a:lnTo>
                  <a:lnTo>
                    <a:pt x="246" y="43"/>
                  </a:lnTo>
                  <a:lnTo>
                    <a:pt x="5" y="77"/>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00" name="Freeform 242">
              <a:extLst>
                <a:ext uri="{FF2B5EF4-FFF2-40B4-BE49-F238E27FC236}">
                  <a16:creationId xmlns:a16="http://schemas.microsoft.com/office/drawing/2014/main" id="{39C506E7-76B8-D74F-BF12-7D6633ED73C7}"/>
                </a:ext>
              </a:extLst>
            </p:cNvPr>
            <p:cNvSpPr>
              <a:spLocks/>
            </p:cNvSpPr>
            <p:nvPr/>
          </p:nvSpPr>
          <p:spPr bwMode="auto">
            <a:xfrm>
              <a:off x="4367213" y="3760788"/>
              <a:ext cx="130175" cy="44450"/>
            </a:xfrm>
            <a:custGeom>
              <a:avLst/>
              <a:gdLst>
                <a:gd name="T0" fmla="*/ 0 w 246"/>
                <a:gd name="T1" fmla="*/ 39 h 83"/>
                <a:gd name="T2" fmla="*/ 240 w 246"/>
                <a:gd name="T3" fmla="*/ 0 h 83"/>
                <a:gd name="T4" fmla="*/ 246 w 246"/>
                <a:gd name="T5" fmla="*/ 43 h 83"/>
                <a:gd name="T6" fmla="*/ 6 w 246"/>
                <a:gd name="T7" fmla="*/ 83 h 83"/>
                <a:gd name="T8" fmla="*/ 0 w 246"/>
                <a:gd name="T9" fmla="*/ 39 h 83"/>
              </a:gdLst>
              <a:ahLst/>
              <a:cxnLst>
                <a:cxn ang="0">
                  <a:pos x="T0" y="T1"/>
                </a:cxn>
                <a:cxn ang="0">
                  <a:pos x="T2" y="T3"/>
                </a:cxn>
                <a:cxn ang="0">
                  <a:pos x="T4" y="T5"/>
                </a:cxn>
                <a:cxn ang="0">
                  <a:pos x="T6" y="T7"/>
                </a:cxn>
                <a:cxn ang="0">
                  <a:pos x="T8" y="T9"/>
                </a:cxn>
              </a:cxnLst>
              <a:rect l="0" t="0" r="r" b="b"/>
              <a:pathLst>
                <a:path w="246" h="83">
                  <a:moveTo>
                    <a:pt x="0" y="39"/>
                  </a:moveTo>
                  <a:lnTo>
                    <a:pt x="240" y="0"/>
                  </a:lnTo>
                  <a:lnTo>
                    <a:pt x="246" y="43"/>
                  </a:lnTo>
                  <a:lnTo>
                    <a:pt x="6" y="83"/>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01" name="Freeform 243">
              <a:extLst>
                <a:ext uri="{FF2B5EF4-FFF2-40B4-BE49-F238E27FC236}">
                  <a16:creationId xmlns:a16="http://schemas.microsoft.com/office/drawing/2014/main" id="{DCAB6795-87EB-984D-81E2-2AA6CF6CF0B1}"/>
                </a:ext>
              </a:extLst>
            </p:cNvPr>
            <p:cNvSpPr>
              <a:spLocks/>
            </p:cNvSpPr>
            <p:nvPr/>
          </p:nvSpPr>
          <p:spPr bwMode="auto">
            <a:xfrm>
              <a:off x="4373563" y="3803650"/>
              <a:ext cx="130175" cy="46038"/>
            </a:xfrm>
            <a:custGeom>
              <a:avLst/>
              <a:gdLst>
                <a:gd name="T0" fmla="*/ 0 w 246"/>
                <a:gd name="T1" fmla="*/ 46 h 89"/>
                <a:gd name="T2" fmla="*/ 237 w 246"/>
                <a:gd name="T3" fmla="*/ 0 h 89"/>
                <a:gd name="T4" fmla="*/ 246 w 246"/>
                <a:gd name="T5" fmla="*/ 43 h 89"/>
                <a:gd name="T6" fmla="*/ 8 w 246"/>
                <a:gd name="T7" fmla="*/ 89 h 89"/>
                <a:gd name="T8" fmla="*/ 0 w 246"/>
                <a:gd name="T9" fmla="*/ 46 h 89"/>
              </a:gdLst>
              <a:ahLst/>
              <a:cxnLst>
                <a:cxn ang="0">
                  <a:pos x="T0" y="T1"/>
                </a:cxn>
                <a:cxn ang="0">
                  <a:pos x="T2" y="T3"/>
                </a:cxn>
                <a:cxn ang="0">
                  <a:pos x="T4" y="T5"/>
                </a:cxn>
                <a:cxn ang="0">
                  <a:pos x="T6" y="T7"/>
                </a:cxn>
                <a:cxn ang="0">
                  <a:pos x="T8" y="T9"/>
                </a:cxn>
              </a:cxnLst>
              <a:rect l="0" t="0" r="r" b="b"/>
              <a:pathLst>
                <a:path w="246" h="89">
                  <a:moveTo>
                    <a:pt x="0" y="46"/>
                  </a:moveTo>
                  <a:lnTo>
                    <a:pt x="237" y="0"/>
                  </a:lnTo>
                  <a:lnTo>
                    <a:pt x="246" y="43"/>
                  </a:lnTo>
                  <a:lnTo>
                    <a:pt x="8" y="89"/>
                  </a:lnTo>
                  <a:lnTo>
                    <a:pt x="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02" name="Freeform 244">
              <a:extLst>
                <a:ext uri="{FF2B5EF4-FFF2-40B4-BE49-F238E27FC236}">
                  <a16:creationId xmlns:a16="http://schemas.microsoft.com/office/drawing/2014/main" id="{E52DD651-0DDE-C24A-B287-56ED8AA8FB3E}"/>
                </a:ext>
              </a:extLst>
            </p:cNvPr>
            <p:cNvSpPr>
              <a:spLocks/>
            </p:cNvSpPr>
            <p:nvPr/>
          </p:nvSpPr>
          <p:spPr bwMode="auto">
            <a:xfrm>
              <a:off x="4381500" y="3844925"/>
              <a:ext cx="130175" cy="50800"/>
            </a:xfrm>
            <a:custGeom>
              <a:avLst/>
              <a:gdLst>
                <a:gd name="T0" fmla="*/ 0 w 246"/>
                <a:gd name="T1" fmla="*/ 52 h 96"/>
                <a:gd name="T2" fmla="*/ 237 w 246"/>
                <a:gd name="T3" fmla="*/ 0 h 96"/>
                <a:gd name="T4" fmla="*/ 246 w 246"/>
                <a:gd name="T5" fmla="*/ 43 h 96"/>
                <a:gd name="T6" fmla="*/ 9 w 246"/>
                <a:gd name="T7" fmla="*/ 96 h 96"/>
                <a:gd name="T8" fmla="*/ 0 w 246"/>
                <a:gd name="T9" fmla="*/ 52 h 96"/>
              </a:gdLst>
              <a:ahLst/>
              <a:cxnLst>
                <a:cxn ang="0">
                  <a:pos x="T0" y="T1"/>
                </a:cxn>
                <a:cxn ang="0">
                  <a:pos x="T2" y="T3"/>
                </a:cxn>
                <a:cxn ang="0">
                  <a:pos x="T4" y="T5"/>
                </a:cxn>
                <a:cxn ang="0">
                  <a:pos x="T6" y="T7"/>
                </a:cxn>
                <a:cxn ang="0">
                  <a:pos x="T8" y="T9"/>
                </a:cxn>
              </a:cxnLst>
              <a:rect l="0" t="0" r="r" b="b"/>
              <a:pathLst>
                <a:path w="246" h="96">
                  <a:moveTo>
                    <a:pt x="0" y="52"/>
                  </a:moveTo>
                  <a:lnTo>
                    <a:pt x="237" y="0"/>
                  </a:lnTo>
                  <a:lnTo>
                    <a:pt x="246" y="43"/>
                  </a:lnTo>
                  <a:lnTo>
                    <a:pt x="9" y="96"/>
                  </a:lnTo>
                  <a:lnTo>
                    <a:pt x="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03" name="Freeform 245">
              <a:extLst>
                <a:ext uri="{FF2B5EF4-FFF2-40B4-BE49-F238E27FC236}">
                  <a16:creationId xmlns:a16="http://schemas.microsoft.com/office/drawing/2014/main" id="{1EE74B88-8C9D-1240-82E6-ACA6B0C99D65}"/>
                </a:ext>
              </a:extLst>
            </p:cNvPr>
            <p:cNvSpPr>
              <a:spLocks/>
            </p:cNvSpPr>
            <p:nvPr/>
          </p:nvSpPr>
          <p:spPr bwMode="auto">
            <a:xfrm>
              <a:off x="4389438" y="3887788"/>
              <a:ext cx="130175" cy="53975"/>
            </a:xfrm>
            <a:custGeom>
              <a:avLst/>
              <a:gdLst>
                <a:gd name="T0" fmla="*/ 0 w 246"/>
                <a:gd name="T1" fmla="*/ 57 h 100"/>
                <a:gd name="T2" fmla="*/ 235 w 246"/>
                <a:gd name="T3" fmla="*/ 0 h 100"/>
                <a:gd name="T4" fmla="*/ 246 w 246"/>
                <a:gd name="T5" fmla="*/ 42 h 100"/>
                <a:gd name="T6" fmla="*/ 10 w 246"/>
                <a:gd name="T7" fmla="*/ 100 h 100"/>
                <a:gd name="T8" fmla="*/ 0 w 246"/>
                <a:gd name="T9" fmla="*/ 57 h 100"/>
              </a:gdLst>
              <a:ahLst/>
              <a:cxnLst>
                <a:cxn ang="0">
                  <a:pos x="T0" y="T1"/>
                </a:cxn>
                <a:cxn ang="0">
                  <a:pos x="T2" y="T3"/>
                </a:cxn>
                <a:cxn ang="0">
                  <a:pos x="T4" y="T5"/>
                </a:cxn>
                <a:cxn ang="0">
                  <a:pos x="T6" y="T7"/>
                </a:cxn>
                <a:cxn ang="0">
                  <a:pos x="T8" y="T9"/>
                </a:cxn>
              </a:cxnLst>
              <a:rect l="0" t="0" r="r" b="b"/>
              <a:pathLst>
                <a:path w="246" h="100">
                  <a:moveTo>
                    <a:pt x="0" y="57"/>
                  </a:moveTo>
                  <a:lnTo>
                    <a:pt x="235" y="0"/>
                  </a:lnTo>
                  <a:lnTo>
                    <a:pt x="246" y="42"/>
                  </a:lnTo>
                  <a:lnTo>
                    <a:pt x="10" y="10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04" name="Freeform 246">
              <a:extLst>
                <a:ext uri="{FF2B5EF4-FFF2-40B4-BE49-F238E27FC236}">
                  <a16:creationId xmlns:a16="http://schemas.microsoft.com/office/drawing/2014/main" id="{CC12B0EE-46F6-9E4F-8308-D88269FCFC2B}"/>
                </a:ext>
              </a:extLst>
            </p:cNvPr>
            <p:cNvSpPr>
              <a:spLocks/>
            </p:cNvSpPr>
            <p:nvPr/>
          </p:nvSpPr>
          <p:spPr bwMode="auto">
            <a:xfrm>
              <a:off x="4400550" y="3930650"/>
              <a:ext cx="128588" cy="55563"/>
            </a:xfrm>
            <a:custGeom>
              <a:avLst/>
              <a:gdLst>
                <a:gd name="T0" fmla="*/ 0 w 245"/>
                <a:gd name="T1" fmla="*/ 64 h 106"/>
                <a:gd name="T2" fmla="*/ 233 w 245"/>
                <a:gd name="T3" fmla="*/ 0 h 106"/>
                <a:gd name="T4" fmla="*/ 245 w 245"/>
                <a:gd name="T5" fmla="*/ 41 h 106"/>
                <a:gd name="T6" fmla="*/ 11 w 245"/>
                <a:gd name="T7" fmla="*/ 106 h 106"/>
                <a:gd name="T8" fmla="*/ 0 w 245"/>
                <a:gd name="T9" fmla="*/ 64 h 106"/>
              </a:gdLst>
              <a:ahLst/>
              <a:cxnLst>
                <a:cxn ang="0">
                  <a:pos x="T0" y="T1"/>
                </a:cxn>
                <a:cxn ang="0">
                  <a:pos x="T2" y="T3"/>
                </a:cxn>
                <a:cxn ang="0">
                  <a:pos x="T4" y="T5"/>
                </a:cxn>
                <a:cxn ang="0">
                  <a:pos x="T6" y="T7"/>
                </a:cxn>
                <a:cxn ang="0">
                  <a:pos x="T8" y="T9"/>
                </a:cxn>
              </a:cxnLst>
              <a:rect l="0" t="0" r="r" b="b"/>
              <a:pathLst>
                <a:path w="245" h="106">
                  <a:moveTo>
                    <a:pt x="0" y="64"/>
                  </a:moveTo>
                  <a:lnTo>
                    <a:pt x="233" y="0"/>
                  </a:lnTo>
                  <a:lnTo>
                    <a:pt x="245" y="41"/>
                  </a:lnTo>
                  <a:lnTo>
                    <a:pt x="11" y="106"/>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05" name="Freeform 247">
              <a:extLst>
                <a:ext uri="{FF2B5EF4-FFF2-40B4-BE49-F238E27FC236}">
                  <a16:creationId xmlns:a16="http://schemas.microsoft.com/office/drawing/2014/main" id="{ED072768-BEB9-6149-B7C8-55DDAE1EFDA4}"/>
                </a:ext>
              </a:extLst>
            </p:cNvPr>
            <p:cNvSpPr>
              <a:spLocks/>
            </p:cNvSpPr>
            <p:nvPr/>
          </p:nvSpPr>
          <p:spPr bwMode="auto">
            <a:xfrm>
              <a:off x="4410075" y="3971925"/>
              <a:ext cx="130175" cy="58738"/>
            </a:xfrm>
            <a:custGeom>
              <a:avLst/>
              <a:gdLst>
                <a:gd name="T0" fmla="*/ 0 w 245"/>
                <a:gd name="T1" fmla="*/ 71 h 113"/>
                <a:gd name="T2" fmla="*/ 234 w 245"/>
                <a:gd name="T3" fmla="*/ 0 h 113"/>
                <a:gd name="T4" fmla="*/ 245 w 245"/>
                <a:gd name="T5" fmla="*/ 41 h 113"/>
                <a:gd name="T6" fmla="*/ 13 w 245"/>
                <a:gd name="T7" fmla="*/ 113 h 113"/>
                <a:gd name="T8" fmla="*/ 0 w 245"/>
                <a:gd name="T9" fmla="*/ 71 h 113"/>
              </a:gdLst>
              <a:ahLst/>
              <a:cxnLst>
                <a:cxn ang="0">
                  <a:pos x="T0" y="T1"/>
                </a:cxn>
                <a:cxn ang="0">
                  <a:pos x="T2" y="T3"/>
                </a:cxn>
                <a:cxn ang="0">
                  <a:pos x="T4" y="T5"/>
                </a:cxn>
                <a:cxn ang="0">
                  <a:pos x="T6" y="T7"/>
                </a:cxn>
                <a:cxn ang="0">
                  <a:pos x="T8" y="T9"/>
                </a:cxn>
              </a:cxnLst>
              <a:rect l="0" t="0" r="r" b="b"/>
              <a:pathLst>
                <a:path w="245" h="113">
                  <a:moveTo>
                    <a:pt x="0" y="71"/>
                  </a:moveTo>
                  <a:lnTo>
                    <a:pt x="234" y="0"/>
                  </a:lnTo>
                  <a:lnTo>
                    <a:pt x="245" y="41"/>
                  </a:lnTo>
                  <a:lnTo>
                    <a:pt x="13" y="113"/>
                  </a:lnTo>
                  <a:lnTo>
                    <a:pt x="0"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06" name="Freeform 248">
              <a:extLst>
                <a:ext uri="{FF2B5EF4-FFF2-40B4-BE49-F238E27FC236}">
                  <a16:creationId xmlns:a16="http://schemas.microsoft.com/office/drawing/2014/main" id="{64808EA6-AE5A-F145-B4AF-53FEB56331F2}"/>
                </a:ext>
              </a:extLst>
            </p:cNvPr>
            <p:cNvSpPr>
              <a:spLocks/>
            </p:cNvSpPr>
            <p:nvPr/>
          </p:nvSpPr>
          <p:spPr bwMode="auto">
            <a:xfrm>
              <a:off x="4424363" y="4013200"/>
              <a:ext cx="128588" cy="63500"/>
            </a:xfrm>
            <a:custGeom>
              <a:avLst/>
              <a:gdLst>
                <a:gd name="T0" fmla="*/ 0 w 243"/>
                <a:gd name="T1" fmla="*/ 77 h 120"/>
                <a:gd name="T2" fmla="*/ 229 w 243"/>
                <a:gd name="T3" fmla="*/ 0 h 120"/>
                <a:gd name="T4" fmla="*/ 243 w 243"/>
                <a:gd name="T5" fmla="*/ 41 h 120"/>
                <a:gd name="T6" fmla="*/ 13 w 243"/>
                <a:gd name="T7" fmla="*/ 120 h 120"/>
                <a:gd name="T8" fmla="*/ 0 w 243"/>
                <a:gd name="T9" fmla="*/ 77 h 120"/>
              </a:gdLst>
              <a:ahLst/>
              <a:cxnLst>
                <a:cxn ang="0">
                  <a:pos x="T0" y="T1"/>
                </a:cxn>
                <a:cxn ang="0">
                  <a:pos x="T2" y="T3"/>
                </a:cxn>
                <a:cxn ang="0">
                  <a:pos x="T4" y="T5"/>
                </a:cxn>
                <a:cxn ang="0">
                  <a:pos x="T6" y="T7"/>
                </a:cxn>
                <a:cxn ang="0">
                  <a:pos x="T8" y="T9"/>
                </a:cxn>
              </a:cxnLst>
              <a:rect l="0" t="0" r="r" b="b"/>
              <a:pathLst>
                <a:path w="243" h="120">
                  <a:moveTo>
                    <a:pt x="0" y="77"/>
                  </a:moveTo>
                  <a:lnTo>
                    <a:pt x="229" y="0"/>
                  </a:lnTo>
                  <a:lnTo>
                    <a:pt x="243" y="41"/>
                  </a:lnTo>
                  <a:lnTo>
                    <a:pt x="13" y="120"/>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07" name="Freeform 249">
              <a:extLst>
                <a:ext uri="{FF2B5EF4-FFF2-40B4-BE49-F238E27FC236}">
                  <a16:creationId xmlns:a16="http://schemas.microsoft.com/office/drawing/2014/main" id="{89C8BBA7-F688-584E-BBC3-B98608C13BBF}"/>
                </a:ext>
              </a:extLst>
            </p:cNvPr>
            <p:cNvSpPr>
              <a:spLocks/>
            </p:cNvSpPr>
            <p:nvPr/>
          </p:nvSpPr>
          <p:spPr bwMode="auto">
            <a:xfrm>
              <a:off x="4437063" y="4054475"/>
              <a:ext cx="128588" cy="65088"/>
            </a:xfrm>
            <a:custGeom>
              <a:avLst/>
              <a:gdLst>
                <a:gd name="T0" fmla="*/ 0 w 242"/>
                <a:gd name="T1" fmla="*/ 83 h 124"/>
                <a:gd name="T2" fmla="*/ 228 w 242"/>
                <a:gd name="T3" fmla="*/ 0 h 124"/>
                <a:gd name="T4" fmla="*/ 242 w 242"/>
                <a:gd name="T5" fmla="*/ 39 h 124"/>
                <a:gd name="T6" fmla="*/ 14 w 242"/>
                <a:gd name="T7" fmla="*/ 124 h 124"/>
                <a:gd name="T8" fmla="*/ 0 w 242"/>
                <a:gd name="T9" fmla="*/ 83 h 124"/>
              </a:gdLst>
              <a:ahLst/>
              <a:cxnLst>
                <a:cxn ang="0">
                  <a:pos x="T0" y="T1"/>
                </a:cxn>
                <a:cxn ang="0">
                  <a:pos x="T2" y="T3"/>
                </a:cxn>
                <a:cxn ang="0">
                  <a:pos x="T4" y="T5"/>
                </a:cxn>
                <a:cxn ang="0">
                  <a:pos x="T6" y="T7"/>
                </a:cxn>
                <a:cxn ang="0">
                  <a:pos x="T8" y="T9"/>
                </a:cxn>
              </a:cxnLst>
              <a:rect l="0" t="0" r="r" b="b"/>
              <a:pathLst>
                <a:path w="242" h="124">
                  <a:moveTo>
                    <a:pt x="0" y="83"/>
                  </a:moveTo>
                  <a:lnTo>
                    <a:pt x="228" y="0"/>
                  </a:lnTo>
                  <a:lnTo>
                    <a:pt x="242" y="39"/>
                  </a:lnTo>
                  <a:lnTo>
                    <a:pt x="14" y="124"/>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08" name="Freeform 250">
              <a:extLst>
                <a:ext uri="{FF2B5EF4-FFF2-40B4-BE49-F238E27FC236}">
                  <a16:creationId xmlns:a16="http://schemas.microsoft.com/office/drawing/2014/main" id="{0853D9F3-3227-514B-9784-006F097D4C17}"/>
                </a:ext>
              </a:extLst>
            </p:cNvPr>
            <p:cNvSpPr>
              <a:spLocks/>
            </p:cNvSpPr>
            <p:nvPr/>
          </p:nvSpPr>
          <p:spPr bwMode="auto">
            <a:xfrm>
              <a:off x="4451350" y="4094163"/>
              <a:ext cx="128588" cy="69850"/>
            </a:xfrm>
            <a:custGeom>
              <a:avLst/>
              <a:gdLst>
                <a:gd name="T0" fmla="*/ 0 w 242"/>
                <a:gd name="T1" fmla="*/ 89 h 130"/>
                <a:gd name="T2" fmla="*/ 227 w 242"/>
                <a:gd name="T3" fmla="*/ 0 h 130"/>
                <a:gd name="T4" fmla="*/ 242 w 242"/>
                <a:gd name="T5" fmla="*/ 40 h 130"/>
                <a:gd name="T6" fmla="*/ 16 w 242"/>
                <a:gd name="T7" fmla="*/ 130 h 130"/>
                <a:gd name="T8" fmla="*/ 0 w 242"/>
                <a:gd name="T9" fmla="*/ 89 h 130"/>
              </a:gdLst>
              <a:ahLst/>
              <a:cxnLst>
                <a:cxn ang="0">
                  <a:pos x="T0" y="T1"/>
                </a:cxn>
                <a:cxn ang="0">
                  <a:pos x="T2" y="T3"/>
                </a:cxn>
                <a:cxn ang="0">
                  <a:pos x="T4" y="T5"/>
                </a:cxn>
                <a:cxn ang="0">
                  <a:pos x="T6" y="T7"/>
                </a:cxn>
                <a:cxn ang="0">
                  <a:pos x="T8" y="T9"/>
                </a:cxn>
              </a:cxnLst>
              <a:rect l="0" t="0" r="r" b="b"/>
              <a:pathLst>
                <a:path w="242" h="130">
                  <a:moveTo>
                    <a:pt x="0" y="89"/>
                  </a:moveTo>
                  <a:lnTo>
                    <a:pt x="227" y="0"/>
                  </a:lnTo>
                  <a:lnTo>
                    <a:pt x="242" y="40"/>
                  </a:lnTo>
                  <a:lnTo>
                    <a:pt x="16" y="130"/>
                  </a:lnTo>
                  <a:lnTo>
                    <a:pt x="0"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09" name="Freeform 251">
              <a:extLst>
                <a:ext uri="{FF2B5EF4-FFF2-40B4-BE49-F238E27FC236}">
                  <a16:creationId xmlns:a16="http://schemas.microsoft.com/office/drawing/2014/main" id="{674E9FE9-CF81-694B-894F-090B20F17DA7}"/>
                </a:ext>
              </a:extLst>
            </p:cNvPr>
            <p:cNvSpPr>
              <a:spLocks/>
            </p:cNvSpPr>
            <p:nvPr/>
          </p:nvSpPr>
          <p:spPr bwMode="auto">
            <a:xfrm>
              <a:off x="4467225" y="4135438"/>
              <a:ext cx="127000" cy="71438"/>
            </a:xfrm>
            <a:custGeom>
              <a:avLst/>
              <a:gdLst>
                <a:gd name="T0" fmla="*/ 0 w 241"/>
                <a:gd name="T1" fmla="*/ 96 h 136"/>
                <a:gd name="T2" fmla="*/ 224 w 241"/>
                <a:gd name="T3" fmla="*/ 0 h 136"/>
                <a:gd name="T4" fmla="*/ 241 w 241"/>
                <a:gd name="T5" fmla="*/ 40 h 136"/>
                <a:gd name="T6" fmla="*/ 16 w 241"/>
                <a:gd name="T7" fmla="*/ 136 h 136"/>
                <a:gd name="T8" fmla="*/ 0 w 241"/>
                <a:gd name="T9" fmla="*/ 96 h 136"/>
              </a:gdLst>
              <a:ahLst/>
              <a:cxnLst>
                <a:cxn ang="0">
                  <a:pos x="T0" y="T1"/>
                </a:cxn>
                <a:cxn ang="0">
                  <a:pos x="T2" y="T3"/>
                </a:cxn>
                <a:cxn ang="0">
                  <a:pos x="T4" y="T5"/>
                </a:cxn>
                <a:cxn ang="0">
                  <a:pos x="T6" y="T7"/>
                </a:cxn>
                <a:cxn ang="0">
                  <a:pos x="T8" y="T9"/>
                </a:cxn>
              </a:cxnLst>
              <a:rect l="0" t="0" r="r" b="b"/>
              <a:pathLst>
                <a:path w="241" h="136">
                  <a:moveTo>
                    <a:pt x="0" y="96"/>
                  </a:moveTo>
                  <a:lnTo>
                    <a:pt x="224" y="0"/>
                  </a:lnTo>
                  <a:lnTo>
                    <a:pt x="241" y="40"/>
                  </a:lnTo>
                  <a:lnTo>
                    <a:pt x="16" y="136"/>
                  </a:lnTo>
                  <a:lnTo>
                    <a:pt x="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10" name="Freeform 252">
              <a:extLst>
                <a:ext uri="{FF2B5EF4-FFF2-40B4-BE49-F238E27FC236}">
                  <a16:creationId xmlns:a16="http://schemas.microsoft.com/office/drawing/2014/main" id="{2311A79E-669F-0C4F-91FD-7E216B88FB82}"/>
                </a:ext>
              </a:extLst>
            </p:cNvPr>
            <p:cNvSpPr>
              <a:spLocks/>
            </p:cNvSpPr>
            <p:nvPr/>
          </p:nvSpPr>
          <p:spPr bwMode="auto">
            <a:xfrm>
              <a:off x="4484688" y="4175125"/>
              <a:ext cx="125413" cy="74613"/>
            </a:xfrm>
            <a:custGeom>
              <a:avLst/>
              <a:gdLst>
                <a:gd name="T0" fmla="*/ 0 w 239"/>
                <a:gd name="T1" fmla="*/ 101 h 141"/>
                <a:gd name="T2" fmla="*/ 221 w 239"/>
                <a:gd name="T3" fmla="*/ 0 h 141"/>
                <a:gd name="T4" fmla="*/ 239 w 239"/>
                <a:gd name="T5" fmla="*/ 39 h 141"/>
                <a:gd name="T6" fmla="*/ 18 w 239"/>
                <a:gd name="T7" fmla="*/ 141 h 141"/>
                <a:gd name="T8" fmla="*/ 0 w 239"/>
                <a:gd name="T9" fmla="*/ 101 h 141"/>
              </a:gdLst>
              <a:ahLst/>
              <a:cxnLst>
                <a:cxn ang="0">
                  <a:pos x="T0" y="T1"/>
                </a:cxn>
                <a:cxn ang="0">
                  <a:pos x="T2" y="T3"/>
                </a:cxn>
                <a:cxn ang="0">
                  <a:pos x="T4" y="T5"/>
                </a:cxn>
                <a:cxn ang="0">
                  <a:pos x="T6" y="T7"/>
                </a:cxn>
                <a:cxn ang="0">
                  <a:pos x="T8" y="T9"/>
                </a:cxn>
              </a:cxnLst>
              <a:rect l="0" t="0" r="r" b="b"/>
              <a:pathLst>
                <a:path w="239" h="141">
                  <a:moveTo>
                    <a:pt x="0" y="101"/>
                  </a:moveTo>
                  <a:lnTo>
                    <a:pt x="221" y="0"/>
                  </a:lnTo>
                  <a:lnTo>
                    <a:pt x="239" y="39"/>
                  </a:lnTo>
                  <a:lnTo>
                    <a:pt x="18" y="141"/>
                  </a:lnTo>
                  <a:lnTo>
                    <a:pt x="0"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11" name="Freeform 253">
              <a:extLst>
                <a:ext uri="{FF2B5EF4-FFF2-40B4-BE49-F238E27FC236}">
                  <a16:creationId xmlns:a16="http://schemas.microsoft.com/office/drawing/2014/main" id="{85864BF0-4AD6-AC47-AC6F-5CE7B2D7D742}"/>
                </a:ext>
              </a:extLst>
            </p:cNvPr>
            <p:cNvSpPr>
              <a:spLocks/>
            </p:cNvSpPr>
            <p:nvPr/>
          </p:nvSpPr>
          <p:spPr bwMode="auto">
            <a:xfrm>
              <a:off x="4502150" y="4214813"/>
              <a:ext cx="125413" cy="77788"/>
            </a:xfrm>
            <a:custGeom>
              <a:avLst/>
              <a:gdLst>
                <a:gd name="T0" fmla="*/ 0 w 237"/>
                <a:gd name="T1" fmla="*/ 108 h 147"/>
                <a:gd name="T2" fmla="*/ 218 w 237"/>
                <a:gd name="T3" fmla="*/ 0 h 147"/>
                <a:gd name="T4" fmla="*/ 237 w 237"/>
                <a:gd name="T5" fmla="*/ 40 h 147"/>
                <a:gd name="T6" fmla="*/ 18 w 237"/>
                <a:gd name="T7" fmla="*/ 147 h 147"/>
                <a:gd name="T8" fmla="*/ 0 w 237"/>
                <a:gd name="T9" fmla="*/ 108 h 147"/>
              </a:gdLst>
              <a:ahLst/>
              <a:cxnLst>
                <a:cxn ang="0">
                  <a:pos x="T0" y="T1"/>
                </a:cxn>
                <a:cxn ang="0">
                  <a:pos x="T2" y="T3"/>
                </a:cxn>
                <a:cxn ang="0">
                  <a:pos x="T4" y="T5"/>
                </a:cxn>
                <a:cxn ang="0">
                  <a:pos x="T6" y="T7"/>
                </a:cxn>
                <a:cxn ang="0">
                  <a:pos x="T8" y="T9"/>
                </a:cxn>
              </a:cxnLst>
              <a:rect l="0" t="0" r="r" b="b"/>
              <a:pathLst>
                <a:path w="237" h="147">
                  <a:moveTo>
                    <a:pt x="0" y="108"/>
                  </a:moveTo>
                  <a:lnTo>
                    <a:pt x="218" y="0"/>
                  </a:lnTo>
                  <a:lnTo>
                    <a:pt x="237" y="40"/>
                  </a:lnTo>
                  <a:lnTo>
                    <a:pt x="18" y="147"/>
                  </a:lnTo>
                  <a:lnTo>
                    <a:pt x="0"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12" name="Freeform 254">
              <a:extLst>
                <a:ext uri="{FF2B5EF4-FFF2-40B4-BE49-F238E27FC236}">
                  <a16:creationId xmlns:a16="http://schemas.microsoft.com/office/drawing/2014/main" id="{CD55C6B7-E6B0-4C45-AA12-D2A78CBA5C1E}"/>
                </a:ext>
              </a:extLst>
            </p:cNvPr>
            <p:cNvSpPr>
              <a:spLocks/>
            </p:cNvSpPr>
            <p:nvPr/>
          </p:nvSpPr>
          <p:spPr bwMode="auto">
            <a:xfrm>
              <a:off x="4521200" y="4252913"/>
              <a:ext cx="125413" cy="80963"/>
            </a:xfrm>
            <a:custGeom>
              <a:avLst/>
              <a:gdLst>
                <a:gd name="T0" fmla="*/ 0 w 236"/>
                <a:gd name="T1" fmla="*/ 113 h 152"/>
                <a:gd name="T2" fmla="*/ 215 w 236"/>
                <a:gd name="T3" fmla="*/ 0 h 152"/>
                <a:gd name="T4" fmla="*/ 236 w 236"/>
                <a:gd name="T5" fmla="*/ 39 h 152"/>
                <a:gd name="T6" fmla="*/ 19 w 236"/>
                <a:gd name="T7" fmla="*/ 152 h 152"/>
                <a:gd name="T8" fmla="*/ 0 w 236"/>
                <a:gd name="T9" fmla="*/ 113 h 152"/>
              </a:gdLst>
              <a:ahLst/>
              <a:cxnLst>
                <a:cxn ang="0">
                  <a:pos x="T0" y="T1"/>
                </a:cxn>
                <a:cxn ang="0">
                  <a:pos x="T2" y="T3"/>
                </a:cxn>
                <a:cxn ang="0">
                  <a:pos x="T4" y="T5"/>
                </a:cxn>
                <a:cxn ang="0">
                  <a:pos x="T6" y="T7"/>
                </a:cxn>
                <a:cxn ang="0">
                  <a:pos x="T8" y="T9"/>
                </a:cxn>
              </a:cxnLst>
              <a:rect l="0" t="0" r="r" b="b"/>
              <a:pathLst>
                <a:path w="236" h="152">
                  <a:moveTo>
                    <a:pt x="0" y="113"/>
                  </a:moveTo>
                  <a:lnTo>
                    <a:pt x="215" y="0"/>
                  </a:lnTo>
                  <a:lnTo>
                    <a:pt x="236" y="39"/>
                  </a:lnTo>
                  <a:lnTo>
                    <a:pt x="19" y="152"/>
                  </a:lnTo>
                  <a:lnTo>
                    <a:pt x="0"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13" name="Freeform 255">
              <a:extLst>
                <a:ext uri="{FF2B5EF4-FFF2-40B4-BE49-F238E27FC236}">
                  <a16:creationId xmlns:a16="http://schemas.microsoft.com/office/drawing/2014/main" id="{D1E09E15-AD1C-814F-A8A0-4B2BA52F5774}"/>
                </a:ext>
              </a:extLst>
            </p:cNvPr>
            <p:cNvSpPr>
              <a:spLocks/>
            </p:cNvSpPr>
            <p:nvPr/>
          </p:nvSpPr>
          <p:spPr bwMode="auto">
            <a:xfrm>
              <a:off x="4541838" y="4292600"/>
              <a:ext cx="123825" cy="82550"/>
            </a:xfrm>
            <a:custGeom>
              <a:avLst/>
              <a:gdLst>
                <a:gd name="T0" fmla="*/ 0 w 233"/>
                <a:gd name="T1" fmla="*/ 120 h 157"/>
                <a:gd name="T2" fmla="*/ 212 w 233"/>
                <a:gd name="T3" fmla="*/ 0 h 157"/>
                <a:gd name="T4" fmla="*/ 233 w 233"/>
                <a:gd name="T5" fmla="*/ 39 h 157"/>
                <a:gd name="T6" fmla="*/ 20 w 233"/>
                <a:gd name="T7" fmla="*/ 157 h 157"/>
                <a:gd name="T8" fmla="*/ 0 w 233"/>
                <a:gd name="T9" fmla="*/ 120 h 157"/>
              </a:gdLst>
              <a:ahLst/>
              <a:cxnLst>
                <a:cxn ang="0">
                  <a:pos x="T0" y="T1"/>
                </a:cxn>
                <a:cxn ang="0">
                  <a:pos x="T2" y="T3"/>
                </a:cxn>
                <a:cxn ang="0">
                  <a:pos x="T4" y="T5"/>
                </a:cxn>
                <a:cxn ang="0">
                  <a:pos x="T6" y="T7"/>
                </a:cxn>
                <a:cxn ang="0">
                  <a:pos x="T8" y="T9"/>
                </a:cxn>
              </a:cxnLst>
              <a:rect l="0" t="0" r="r" b="b"/>
              <a:pathLst>
                <a:path w="233" h="157">
                  <a:moveTo>
                    <a:pt x="0" y="120"/>
                  </a:moveTo>
                  <a:lnTo>
                    <a:pt x="212" y="0"/>
                  </a:lnTo>
                  <a:lnTo>
                    <a:pt x="233" y="39"/>
                  </a:lnTo>
                  <a:lnTo>
                    <a:pt x="20" y="157"/>
                  </a:lnTo>
                  <a:lnTo>
                    <a:pt x="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14" name="Freeform 256">
              <a:extLst>
                <a:ext uri="{FF2B5EF4-FFF2-40B4-BE49-F238E27FC236}">
                  <a16:creationId xmlns:a16="http://schemas.microsoft.com/office/drawing/2014/main" id="{E2D632EE-DD0B-214C-A95F-5E904B439398}"/>
                </a:ext>
              </a:extLst>
            </p:cNvPr>
            <p:cNvSpPr>
              <a:spLocks/>
            </p:cNvSpPr>
            <p:nvPr/>
          </p:nvSpPr>
          <p:spPr bwMode="auto">
            <a:xfrm>
              <a:off x="4562475" y="4330700"/>
              <a:ext cx="122238" cy="85725"/>
            </a:xfrm>
            <a:custGeom>
              <a:avLst/>
              <a:gdLst>
                <a:gd name="T0" fmla="*/ 0 w 231"/>
                <a:gd name="T1" fmla="*/ 125 h 162"/>
                <a:gd name="T2" fmla="*/ 211 w 231"/>
                <a:gd name="T3" fmla="*/ 0 h 162"/>
                <a:gd name="T4" fmla="*/ 231 w 231"/>
                <a:gd name="T5" fmla="*/ 37 h 162"/>
                <a:gd name="T6" fmla="*/ 22 w 231"/>
                <a:gd name="T7" fmla="*/ 162 h 162"/>
                <a:gd name="T8" fmla="*/ 0 w 231"/>
                <a:gd name="T9" fmla="*/ 125 h 162"/>
              </a:gdLst>
              <a:ahLst/>
              <a:cxnLst>
                <a:cxn ang="0">
                  <a:pos x="T0" y="T1"/>
                </a:cxn>
                <a:cxn ang="0">
                  <a:pos x="T2" y="T3"/>
                </a:cxn>
                <a:cxn ang="0">
                  <a:pos x="T4" y="T5"/>
                </a:cxn>
                <a:cxn ang="0">
                  <a:pos x="T6" y="T7"/>
                </a:cxn>
                <a:cxn ang="0">
                  <a:pos x="T8" y="T9"/>
                </a:cxn>
              </a:cxnLst>
              <a:rect l="0" t="0" r="r" b="b"/>
              <a:pathLst>
                <a:path w="231" h="162">
                  <a:moveTo>
                    <a:pt x="0" y="125"/>
                  </a:moveTo>
                  <a:lnTo>
                    <a:pt x="211" y="0"/>
                  </a:lnTo>
                  <a:lnTo>
                    <a:pt x="231" y="37"/>
                  </a:lnTo>
                  <a:lnTo>
                    <a:pt x="22" y="162"/>
                  </a:lnTo>
                  <a:lnTo>
                    <a:pt x="0"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15" name="Freeform 257">
              <a:extLst>
                <a:ext uri="{FF2B5EF4-FFF2-40B4-BE49-F238E27FC236}">
                  <a16:creationId xmlns:a16="http://schemas.microsoft.com/office/drawing/2014/main" id="{12ED64BD-42D8-DA48-89FD-07C7ECF255F5}"/>
                </a:ext>
              </a:extLst>
            </p:cNvPr>
            <p:cNvSpPr>
              <a:spLocks/>
            </p:cNvSpPr>
            <p:nvPr/>
          </p:nvSpPr>
          <p:spPr bwMode="auto">
            <a:xfrm>
              <a:off x="4584700" y="4367213"/>
              <a:ext cx="120650" cy="88900"/>
            </a:xfrm>
            <a:custGeom>
              <a:avLst/>
              <a:gdLst>
                <a:gd name="T0" fmla="*/ 0 w 228"/>
                <a:gd name="T1" fmla="*/ 130 h 168"/>
                <a:gd name="T2" fmla="*/ 206 w 228"/>
                <a:gd name="T3" fmla="*/ 0 h 168"/>
                <a:gd name="T4" fmla="*/ 228 w 228"/>
                <a:gd name="T5" fmla="*/ 37 h 168"/>
                <a:gd name="T6" fmla="*/ 23 w 228"/>
                <a:gd name="T7" fmla="*/ 168 h 168"/>
                <a:gd name="T8" fmla="*/ 0 w 228"/>
                <a:gd name="T9" fmla="*/ 130 h 168"/>
              </a:gdLst>
              <a:ahLst/>
              <a:cxnLst>
                <a:cxn ang="0">
                  <a:pos x="T0" y="T1"/>
                </a:cxn>
                <a:cxn ang="0">
                  <a:pos x="T2" y="T3"/>
                </a:cxn>
                <a:cxn ang="0">
                  <a:pos x="T4" y="T5"/>
                </a:cxn>
                <a:cxn ang="0">
                  <a:pos x="T6" y="T7"/>
                </a:cxn>
                <a:cxn ang="0">
                  <a:pos x="T8" y="T9"/>
                </a:cxn>
              </a:cxnLst>
              <a:rect l="0" t="0" r="r" b="b"/>
              <a:pathLst>
                <a:path w="228" h="168">
                  <a:moveTo>
                    <a:pt x="0" y="130"/>
                  </a:moveTo>
                  <a:lnTo>
                    <a:pt x="206" y="0"/>
                  </a:lnTo>
                  <a:lnTo>
                    <a:pt x="228" y="37"/>
                  </a:lnTo>
                  <a:lnTo>
                    <a:pt x="23" y="168"/>
                  </a:lnTo>
                  <a:lnTo>
                    <a:pt x="0"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16" name="Freeform 258">
              <a:extLst>
                <a:ext uri="{FF2B5EF4-FFF2-40B4-BE49-F238E27FC236}">
                  <a16:creationId xmlns:a16="http://schemas.microsoft.com/office/drawing/2014/main" id="{04B13B91-29D2-5247-AB4E-9D95DD05FBE4}"/>
                </a:ext>
              </a:extLst>
            </p:cNvPr>
            <p:cNvSpPr>
              <a:spLocks/>
            </p:cNvSpPr>
            <p:nvPr/>
          </p:nvSpPr>
          <p:spPr bwMode="auto">
            <a:xfrm>
              <a:off x="4608513" y="4405313"/>
              <a:ext cx="119063" cy="90488"/>
            </a:xfrm>
            <a:custGeom>
              <a:avLst/>
              <a:gdLst>
                <a:gd name="T0" fmla="*/ 0 w 227"/>
                <a:gd name="T1" fmla="*/ 136 h 172"/>
                <a:gd name="T2" fmla="*/ 204 w 227"/>
                <a:gd name="T3" fmla="*/ 0 h 172"/>
                <a:gd name="T4" fmla="*/ 227 w 227"/>
                <a:gd name="T5" fmla="*/ 36 h 172"/>
                <a:gd name="T6" fmla="*/ 25 w 227"/>
                <a:gd name="T7" fmla="*/ 172 h 172"/>
                <a:gd name="T8" fmla="*/ 0 w 227"/>
                <a:gd name="T9" fmla="*/ 136 h 172"/>
              </a:gdLst>
              <a:ahLst/>
              <a:cxnLst>
                <a:cxn ang="0">
                  <a:pos x="T0" y="T1"/>
                </a:cxn>
                <a:cxn ang="0">
                  <a:pos x="T2" y="T3"/>
                </a:cxn>
                <a:cxn ang="0">
                  <a:pos x="T4" y="T5"/>
                </a:cxn>
                <a:cxn ang="0">
                  <a:pos x="T6" y="T7"/>
                </a:cxn>
                <a:cxn ang="0">
                  <a:pos x="T8" y="T9"/>
                </a:cxn>
              </a:cxnLst>
              <a:rect l="0" t="0" r="r" b="b"/>
              <a:pathLst>
                <a:path w="227" h="172">
                  <a:moveTo>
                    <a:pt x="0" y="136"/>
                  </a:moveTo>
                  <a:lnTo>
                    <a:pt x="204" y="0"/>
                  </a:lnTo>
                  <a:lnTo>
                    <a:pt x="227" y="36"/>
                  </a:lnTo>
                  <a:lnTo>
                    <a:pt x="25" y="172"/>
                  </a:lnTo>
                  <a:lnTo>
                    <a:pt x="0"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17" name="Freeform 259">
              <a:extLst>
                <a:ext uri="{FF2B5EF4-FFF2-40B4-BE49-F238E27FC236}">
                  <a16:creationId xmlns:a16="http://schemas.microsoft.com/office/drawing/2014/main" id="{4C84D3E5-0B80-DA4B-B32B-168ED067022C}"/>
                </a:ext>
              </a:extLst>
            </p:cNvPr>
            <p:cNvSpPr>
              <a:spLocks/>
            </p:cNvSpPr>
            <p:nvPr/>
          </p:nvSpPr>
          <p:spPr bwMode="auto">
            <a:xfrm>
              <a:off x="4632325" y="4441825"/>
              <a:ext cx="119063" cy="92075"/>
            </a:xfrm>
            <a:custGeom>
              <a:avLst/>
              <a:gdLst>
                <a:gd name="T0" fmla="*/ 0 w 225"/>
                <a:gd name="T1" fmla="*/ 140 h 176"/>
                <a:gd name="T2" fmla="*/ 200 w 225"/>
                <a:gd name="T3" fmla="*/ 0 h 176"/>
                <a:gd name="T4" fmla="*/ 225 w 225"/>
                <a:gd name="T5" fmla="*/ 36 h 176"/>
                <a:gd name="T6" fmla="*/ 25 w 225"/>
                <a:gd name="T7" fmla="*/ 176 h 176"/>
                <a:gd name="T8" fmla="*/ 0 w 225"/>
                <a:gd name="T9" fmla="*/ 140 h 176"/>
              </a:gdLst>
              <a:ahLst/>
              <a:cxnLst>
                <a:cxn ang="0">
                  <a:pos x="T0" y="T1"/>
                </a:cxn>
                <a:cxn ang="0">
                  <a:pos x="T2" y="T3"/>
                </a:cxn>
                <a:cxn ang="0">
                  <a:pos x="T4" y="T5"/>
                </a:cxn>
                <a:cxn ang="0">
                  <a:pos x="T6" y="T7"/>
                </a:cxn>
                <a:cxn ang="0">
                  <a:pos x="T8" y="T9"/>
                </a:cxn>
              </a:cxnLst>
              <a:rect l="0" t="0" r="r" b="b"/>
              <a:pathLst>
                <a:path w="225" h="176">
                  <a:moveTo>
                    <a:pt x="0" y="140"/>
                  </a:moveTo>
                  <a:lnTo>
                    <a:pt x="200" y="0"/>
                  </a:lnTo>
                  <a:lnTo>
                    <a:pt x="225" y="36"/>
                  </a:lnTo>
                  <a:lnTo>
                    <a:pt x="25" y="176"/>
                  </a:lnTo>
                  <a:lnTo>
                    <a:pt x="0"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18" name="Freeform 260">
              <a:extLst>
                <a:ext uri="{FF2B5EF4-FFF2-40B4-BE49-F238E27FC236}">
                  <a16:creationId xmlns:a16="http://schemas.microsoft.com/office/drawing/2014/main" id="{E736B21A-1BD2-B844-922C-3B5DA0B30865}"/>
                </a:ext>
              </a:extLst>
            </p:cNvPr>
            <p:cNvSpPr>
              <a:spLocks/>
            </p:cNvSpPr>
            <p:nvPr/>
          </p:nvSpPr>
          <p:spPr bwMode="auto">
            <a:xfrm>
              <a:off x="4657725" y="4476750"/>
              <a:ext cx="117475" cy="96838"/>
            </a:xfrm>
            <a:custGeom>
              <a:avLst/>
              <a:gdLst>
                <a:gd name="T0" fmla="*/ 0 w 220"/>
                <a:gd name="T1" fmla="*/ 146 h 182"/>
                <a:gd name="T2" fmla="*/ 195 w 220"/>
                <a:gd name="T3" fmla="*/ 0 h 182"/>
                <a:gd name="T4" fmla="*/ 220 w 220"/>
                <a:gd name="T5" fmla="*/ 36 h 182"/>
                <a:gd name="T6" fmla="*/ 24 w 220"/>
                <a:gd name="T7" fmla="*/ 182 h 182"/>
                <a:gd name="T8" fmla="*/ 0 w 220"/>
                <a:gd name="T9" fmla="*/ 146 h 182"/>
              </a:gdLst>
              <a:ahLst/>
              <a:cxnLst>
                <a:cxn ang="0">
                  <a:pos x="T0" y="T1"/>
                </a:cxn>
                <a:cxn ang="0">
                  <a:pos x="T2" y="T3"/>
                </a:cxn>
                <a:cxn ang="0">
                  <a:pos x="T4" y="T5"/>
                </a:cxn>
                <a:cxn ang="0">
                  <a:pos x="T6" y="T7"/>
                </a:cxn>
                <a:cxn ang="0">
                  <a:pos x="T8" y="T9"/>
                </a:cxn>
              </a:cxnLst>
              <a:rect l="0" t="0" r="r" b="b"/>
              <a:pathLst>
                <a:path w="220" h="182">
                  <a:moveTo>
                    <a:pt x="0" y="146"/>
                  </a:moveTo>
                  <a:lnTo>
                    <a:pt x="195" y="0"/>
                  </a:lnTo>
                  <a:lnTo>
                    <a:pt x="220" y="36"/>
                  </a:lnTo>
                  <a:lnTo>
                    <a:pt x="24" y="182"/>
                  </a:lnTo>
                  <a:lnTo>
                    <a:pt x="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19" name="Freeform 261">
              <a:extLst>
                <a:ext uri="{FF2B5EF4-FFF2-40B4-BE49-F238E27FC236}">
                  <a16:creationId xmlns:a16="http://schemas.microsoft.com/office/drawing/2014/main" id="{31FE1990-9D77-1745-8C65-26F4C2DE4391}"/>
                </a:ext>
              </a:extLst>
            </p:cNvPr>
            <p:cNvSpPr>
              <a:spLocks/>
            </p:cNvSpPr>
            <p:nvPr/>
          </p:nvSpPr>
          <p:spPr bwMode="auto">
            <a:xfrm>
              <a:off x="4684713" y="4511675"/>
              <a:ext cx="115888" cy="98425"/>
            </a:xfrm>
            <a:custGeom>
              <a:avLst/>
              <a:gdLst>
                <a:gd name="T0" fmla="*/ 0 w 218"/>
                <a:gd name="T1" fmla="*/ 151 h 186"/>
                <a:gd name="T2" fmla="*/ 191 w 218"/>
                <a:gd name="T3" fmla="*/ 0 h 186"/>
                <a:gd name="T4" fmla="*/ 218 w 218"/>
                <a:gd name="T5" fmla="*/ 34 h 186"/>
                <a:gd name="T6" fmla="*/ 26 w 218"/>
                <a:gd name="T7" fmla="*/ 186 h 186"/>
                <a:gd name="T8" fmla="*/ 0 w 218"/>
                <a:gd name="T9" fmla="*/ 151 h 186"/>
              </a:gdLst>
              <a:ahLst/>
              <a:cxnLst>
                <a:cxn ang="0">
                  <a:pos x="T0" y="T1"/>
                </a:cxn>
                <a:cxn ang="0">
                  <a:pos x="T2" y="T3"/>
                </a:cxn>
                <a:cxn ang="0">
                  <a:pos x="T4" y="T5"/>
                </a:cxn>
                <a:cxn ang="0">
                  <a:pos x="T6" y="T7"/>
                </a:cxn>
                <a:cxn ang="0">
                  <a:pos x="T8" y="T9"/>
                </a:cxn>
              </a:cxnLst>
              <a:rect l="0" t="0" r="r" b="b"/>
              <a:pathLst>
                <a:path w="218" h="186">
                  <a:moveTo>
                    <a:pt x="0" y="151"/>
                  </a:moveTo>
                  <a:lnTo>
                    <a:pt x="191" y="0"/>
                  </a:lnTo>
                  <a:lnTo>
                    <a:pt x="218" y="34"/>
                  </a:lnTo>
                  <a:lnTo>
                    <a:pt x="26" y="186"/>
                  </a:lnTo>
                  <a:lnTo>
                    <a:pt x="0"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20" name="Freeform 262">
              <a:extLst>
                <a:ext uri="{FF2B5EF4-FFF2-40B4-BE49-F238E27FC236}">
                  <a16:creationId xmlns:a16="http://schemas.microsoft.com/office/drawing/2014/main" id="{51116318-DD87-0045-85E8-01085A90F18C}"/>
                </a:ext>
              </a:extLst>
            </p:cNvPr>
            <p:cNvSpPr>
              <a:spLocks/>
            </p:cNvSpPr>
            <p:nvPr/>
          </p:nvSpPr>
          <p:spPr bwMode="auto">
            <a:xfrm>
              <a:off x="4711700" y="4546600"/>
              <a:ext cx="112713" cy="100013"/>
            </a:xfrm>
            <a:custGeom>
              <a:avLst/>
              <a:gdLst>
                <a:gd name="T0" fmla="*/ 0 w 214"/>
                <a:gd name="T1" fmla="*/ 156 h 190"/>
                <a:gd name="T2" fmla="*/ 187 w 214"/>
                <a:gd name="T3" fmla="*/ 0 h 190"/>
                <a:gd name="T4" fmla="*/ 214 w 214"/>
                <a:gd name="T5" fmla="*/ 33 h 190"/>
                <a:gd name="T6" fmla="*/ 27 w 214"/>
                <a:gd name="T7" fmla="*/ 190 h 190"/>
                <a:gd name="T8" fmla="*/ 0 w 214"/>
                <a:gd name="T9" fmla="*/ 156 h 190"/>
              </a:gdLst>
              <a:ahLst/>
              <a:cxnLst>
                <a:cxn ang="0">
                  <a:pos x="T0" y="T1"/>
                </a:cxn>
                <a:cxn ang="0">
                  <a:pos x="T2" y="T3"/>
                </a:cxn>
                <a:cxn ang="0">
                  <a:pos x="T4" y="T5"/>
                </a:cxn>
                <a:cxn ang="0">
                  <a:pos x="T6" y="T7"/>
                </a:cxn>
                <a:cxn ang="0">
                  <a:pos x="T8" y="T9"/>
                </a:cxn>
              </a:cxnLst>
              <a:rect l="0" t="0" r="r" b="b"/>
              <a:pathLst>
                <a:path w="214" h="190">
                  <a:moveTo>
                    <a:pt x="0" y="156"/>
                  </a:moveTo>
                  <a:lnTo>
                    <a:pt x="187" y="0"/>
                  </a:lnTo>
                  <a:lnTo>
                    <a:pt x="214" y="33"/>
                  </a:lnTo>
                  <a:lnTo>
                    <a:pt x="27" y="19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21" name="Freeform 69">
              <a:extLst>
                <a:ext uri="{FF2B5EF4-FFF2-40B4-BE49-F238E27FC236}">
                  <a16:creationId xmlns:a16="http://schemas.microsoft.com/office/drawing/2014/main" id="{CEADBFF1-7413-0A47-AB1B-4703C52DFD64}"/>
                </a:ext>
              </a:extLst>
            </p:cNvPr>
            <p:cNvSpPr>
              <a:spLocks/>
            </p:cNvSpPr>
            <p:nvPr/>
          </p:nvSpPr>
          <p:spPr bwMode="auto">
            <a:xfrm>
              <a:off x="5303838" y="5011738"/>
              <a:ext cx="74613" cy="127000"/>
            </a:xfrm>
            <a:custGeom>
              <a:avLst/>
              <a:gdLst>
                <a:gd name="T0" fmla="*/ 0 w 142"/>
                <a:gd name="T1" fmla="*/ 223 h 241"/>
                <a:gd name="T2" fmla="*/ 103 w 142"/>
                <a:gd name="T3" fmla="*/ 0 h 241"/>
                <a:gd name="T4" fmla="*/ 142 w 142"/>
                <a:gd name="T5" fmla="*/ 18 h 241"/>
                <a:gd name="T6" fmla="*/ 38 w 142"/>
                <a:gd name="T7" fmla="*/ 241 h 241"/>
                <a:gd name="T8" fmla="*/ 0 w 142"/>
                <a:gd name="T9" fmla="*/ 223 h 241"/>
              </a:gdLst>
              <a:ahLst/>
              <a:cxnLst>
                <a:cxn ang="0">
                  <a:pos x="T0" y="T1"/>
                </a:cxn>
                <a:cxn ang="0">
                  <a:pos x="T2" y="T3"/>
                </a:cxn>
                <a:cxn ang="0">
                  <a:pos x="T4" y="T5"/>
                </a:cxn>
                <a:cxn ang="0">
                  <a:pos x="T6" y="T7"/>
                </a:cxn>
                <a:cxn ang="0">
                  <a:pos x="T8" y="T9"/>
                </a:cxn>
              </a:cxnLst>
              <a:rect l="0" t="0" r="r" b="b"/>
              <a:pathLst>
                <a:path w="142" h="241">
                  <a:moveTo>
                    <a:pt x="0" y="223"/>
                  </a:moveTo>
                  <a:lnTo>
                    <a:pt x="103" y="0"/>
                  </a:lnTo>
                  <a:lnTo>
                    <a:pt x="142" y="18"/>
                  </a:lnTo>
                  <a:lnTo>
                    <a:pt x="38" y="241"/>
                  </a:lnTo>
                  <a:lnTo>
                    <a:pt x="0"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22" name="Freeform 70">
              <a:extLst>
                <a:ext uri="{FF2B5EF4-FFF2-40B4-BE49-F238E27FC236}">
                  <a16:creationId xmlns:a16="http://schemas.microsoft.com/office/drawing/2014/main" id="{D04FBDFB-3B85-2B49-93AA-5A1A9FF7378C}"/>
                </a:ext>
              </a:extLst>
            </p:cNvPr>
            <p:cNvSpPr>
              <a:spLocks/>
            </p:cNvSpPr>
            <p:nvPr/>
          </p:nvSpPr>
          <p:spPr bwMode="auto">
            <a:xfrm>
              <a:off x="5343526" y="5030788"/>
              <a:ext cx="73025" cy="128588"/>
            </a:xfrm>
            <a:custGeom>
              <a:avLst/>
              <a:gdLst>
                <a:gd name="T0" fmla="*/ 0 w 137"/>
                <a:gd name="T1" fmla="*/ 226 h 244"/>
                <a:gd name="T2" fmla="*/ 97 w 137"/>
                <a:gd name="T3" fmla="*/ 0 h 244"/>
                <a:gd name="T4" fmla="*/ 137 w 137"/>
                <a:gd name="T5" fmla="*/ 17 h 244"/>
                <a:gd name="T6" fmla="*/ 39 w 137"/>
                <a:gd name="T7" fmla="*/ 244 h 244"/>
                <a:gd name="T8" fmla="*/ 0 w 137"/>
                <a:gd name="T9" fmla="*/ 226 h 244"/>
              </a:gdLst>
              <a:ahLst/>
              <a:cxnLst>
                <a:cxn ang="0">
                  <a:pos x="T0" y="T1"/>
                </a:cxn>
                <a:cxn ang="0">
                  <a:pos x="T2" y="T3"/>
                </a:cxn>
                <a:cxn ang="0">
                  <a:pos x="T4" y="T5"/>
                </a:cxn>
                <a:cxn ang="0">
                  <a:pos x="T6" y="T7"/>
                </a:cxn>
                <a:cxn ang="0">
                  <a:pos x="T8" y="T9"/>
                </a:cxn>
              </a:cxnLst>
              <a:rect l="0" t="0" r="r" b="b"/>
              <a:pathLst>
                <a:path w="137" h="244">
                  <a:moveTo>
                    <a:pt x="0" y="226"/>
                  </a:moveTo>
                  <a:lnTo>
                    <a:pt x="97" y="0"/>
                  </a:lnTo>
                  <a:lnTo>
                    <a:pt x="137" y="17"/>
                  </a:lnTo>
                  <a:lnTo>
                    <a:pt x="39" y="244"/>
                  </a:lnTo>
                  <a:lnTo>
                    <a:pt x="0"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23" name="Freeform 71">
              <a:extLst>
                <a:ext uri="{FF2B5EF4-FFF2-40B4-BE49-F238E27FC236}">
                  <a16:creationId xmlns:a16="http://schemas.microsoft.com/office/drawing/2014/main" id="{2F435C13-6A82-9F4E-88EF-571C65A7393A}"/>
                </a:ext>
              </a:extLst>
            </p:cNvPr>
            <p:cNvSpPr>
              <a:spLocks/>
            </p:cNvSpPr>
            <p:nvPr/>
          </p:nvSpPr>
          <p:spPr bwMode="auto">
            <a:xfrm>
              <a:off x="5384801" y="5048251"/>
              <a:ext cx="69850" cy="130175"/>
            </a:xfrm>
            <a:custGeom>
              <a:avLst/>
              <a:gdLst>
                <a:gd name="T0" fmla="*/ 0 w 132"/>
                <a:gd name="T1" fmla="*/ 230 h 245"/>
                <a:gd name="T2" fmla="*/ 92 w 132"/>
                <a:gd name="T3" fmla="*/ 0 h 245"/>
                <a:gd name="T4" fmla="*/ 132 w 132"/>
                <a:gd name="T5" fmla="*/ 17 h 245"/>
                <a:gd name="T6" fmla="*/ 39 w 132"/>
                <a:gd name="T7" fmla="*/ 245 h 245"/>
                <a:gd name="T8" fmla="*/ 0 w 132"/>
                <a:gd name="T9" fmla="*/ 230 h 245"/>
              </a:gdLst>
              <a:ahLst/>
              <a:cxnLst>
                <a:cxn ang="0">
                  <a:pos x="T0" y="T1"/>
                </a:cxn>
                <a:cxn ang="0">
                  <a:pos x="T2" y="T3"/>
                </a:cxn>
                <a:cxn ang="0">
                  <a:pos x="T4" y="T5"/>
                </a:cxn>
                <a:cxn ang="0">
                  <a:pos x="T6" y="T7"/>
                </a:cxn>
                <a:cxn ang="0">
                  <a:pos x="T8" y="T9"/>
                </a:cxn>
              </a:cxnLst>
              <a:rect l="0" t="0" r="r" b="b"/>
              <a:pathLst>
                <a:path w="132" h="245">
                  <a:moveTo>
                    <a:pt x="0" y="230"/>
                  </a:moveTo>
                  <a:lnTo>
                    <a:pt x="92" y="0"/>
                  </a:lnTo>
                  <a:lnTo>
                    <a:pt x="132" y="17"/>
                  </a:lnTo>
                  <a:lnTo>
                    <a:pt x="39" y="245"/>
                  </a:lnTo>
                  <a:lnTo>
                    <a:pt x="0"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24" name="Freeform 72">
              <a:extLst>
                <a:ext uri="{FF2B5EF4-FFF2-40B4-BE49-F238E27FC236}">
                  <a16:creationId xmlns:a16="http://schemas.microsoft.com/office/drawing/2014/main" id="{3DCE9855-3F12-4B4E-9029-A51268C838D5}"/>
                </a:ext>
              </a:extLst>
            </p:cNvPr>
            <p:cNvSpPr>
              <a:spLocks/>
            </p:cNvSpPr>
            <p:nvPr/>
          </p:nvSpPr>
          <p:spPr bwMode="auto">
            <a:xfrm>
              <a:off x="5427663" y="5065713"/>
              <a:ext cx="66675" cy="130175"/>
            </a:xfrm>
            <a:custGeom>
              <a:avLst/>
              <a:gdLst>
                <a:gd name="T0" fmla="*/ 0 w 126"/>
                <a:gd name="T1" fmla="*/ 230 h 246"/>
                <a:gd name="T2" fmla="*/ 86 w 126"/>
                <a:gd name="T3" fmla="*/ 0 h 246"/>
                <a:gd name="T4" fmla="*/ 126 w 126"/>
                <a:gd name="T5" fmla="*/ 15 h 246"/>
                <a:gd name="T6" fmla="*/ 40 w 126"/>
                <a:gd name="T7" fmla="*/ 246 h 246"/>
                <a:gd name="T8" fmla="*/ 0 w 126"/>
                <a:gd name="T9" fmla="*/ 230 h 246"/>
              </a:gdLst>
              <a:ahLst/>
              <a:cxnLst>
                <a:cxn ang="0">
                  <a:pos x="T0" y="T1"/>
                </a:cxn>
                <a:cxn ang="0">
                  <a:pos x="T2" y="T3"/>
                </a:cxn>
                <a:cxn ang="0">
                  <a:pos x="T4" y="T5"/>
                </a:cxn>
                <a:cxn ang="0">
                  <a:pos x="T6" y="T7"/>
                </a:cxn>
                <a:cxn ang="0">
                  <a:pos x="T8" y="T9"/>
                </a:cxn>
              </a:cxnLst>
              <a:rect l="0" t="0" r="r" b="b"/>
              <a:pathLst>
                <a:path w="126" h="246">
                  <a:moveTo>
                    <a:pt x="0" y="230"/>
                  </a:moveTo>
                  <a:lnTo>
                    <a:pt x="86" y="0"/>
                  </a:lnTo>
                  <a:lnTo>
                    <a:pt x="126" y="15"/>
                  </a:lnTo>
                  <a:lnTo>
                    <a:pt x="40" y="246"/>
                  </a:lnTo>
                  <a:lnTo>
                    <a:pt x="0"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25" name="Freeform 73">
              <a:extLst>
                <a:ext uri="{FF2B5EF4-FFF2-40B4-BE49-F238E27FC236}">
                  <a16:creationId xmlns:a16="http://schemas.microsoft.com/office/drawing/2014/main" id="{E8FAA780-34FF-BD48-87E4-4CA3E0166D9A}"/>
                </a:ext>
              </a:extLst>
            </p:cNvPr>
            <p:cNvSpPr>
              <a:spLocks/>
            </p:cNvSpPr>
            <p:nvPr/>
          </p:nvSpPr>
          <p:spPr bwMode="auto">
            <a:xfrm>
              <a:off x="5470526" y="5081588"/>
              <a:ext cx="61913" cy="131763"/>
            </a:xfrm>
            <a:custGeom>
              <a:avLst/>
              <a:gdLst>
                <a:gd name="T0" fmla="*/ 0 w 119"/>
                <a:gd name="T1" fmla="*/ 234 h 248"/>
                <a:gd name="T2" fmla="*/ 79 w 119"/>
                <a:gd name="T3" fmla="*/ 0 h 248"/>
                <a:gd name="T4" fmla="*/ 119 w 119"/>
                <a:gd name="T5" fmla="*/ 14 h 248"/>
                <a:gd name="T6" fmla="*/ 40 w 119"/>
                <a:gd name="T7" fmla="*/ 248 h 248"/>
                <a:gd name="T8" fmla="*/ 0 w 119"/>
                <a:gd name="T9" fmla="*/ 234 h 248"/>
              </a:gdLst>
              <a:ahLst/>
              <a:cxnLst>
                <a:cxn ang="0">
                  <a:pos x="T0" y="T1"/>
                </a:cxn>
                <a:cxn ang="0">
                  <a:pos x="T2" y="T3"/>
                </a:cxn>
                <a:cxn ang="0">
                  <a:pos x="T4" y="T5"/>
                </a:cxn>
                <a:cxn ang="0">
                  <a:pos x="T6" y="T7"/>
                </a:cxn>
                <a:cxn ang="0">
                  <a:pos x="T8" y="T9"/>
                </a:cxn>
              </a:cxnLst>
              <a:rect l="0" t="0" r="r" b="b"/>
              <a:pathLst>
                <a:path w="119" h="248">
                  <a:moveTo>
                    <a:pt x="0" y="234"/>
                  </a:moveTo>
                  <a:lnTo>
                    <a:pt x="79" y="0"/>
                  </a:lnTo>
                  <a:lnTo>
                    <a:pt x="119" y="14"/>
                  </a:lnTo>
                  <a:lnTo>
                    <a:pt x="40" y="248"/>
                  </a:lnTo>
                  <a:lnTo>
                    <a:pt x="0"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26" name="Freeform 74">
              <a:extLst>
                <a:ext uri="{FF2B5EF4-FFF2-40B4-BE49-F238E27FC236}">
                  <a16:creationId xmlns:a16="http://schemas.microsoft.com/office/drawing/2014/main" id="{4099835B-7F75-7244-B798-011FDF1794A8}"/>
                </a:ext>
              </a:extLst>
            </p:cNvPr>
            <p:cNvSpPr>
              <a:spLocks/>
            </p:cNvSpPr>
            <p:nvPr/>
          </p:nvSpPr>
          <p:spPr bwMode="auto">
            <a:xfrm>
              <a:off x="5513388" y="5095876"/>
              <a:ext cx="60325" cy="131763"/>
            </a:xfrm>
            <a:custGeom>
              <a:avLst/>
              <a:gdLst>
                <a:gd name="T0" fmla="*/ 0 w 114"/>
                <a:gd name="T1" fmla="*/ 236 h 249"/>
                <a:gd name="T2" fmla="*/ 73 w 114"/>
                <a:gd name="T3" fmla="*/ 0 h 249"/>
                <a:gd name="T4" fmla="*/ 114 w 114"/>
                <a:gd name="T5" fmla="*/ 15 h 249"/>
                <a:gd name="T6" fmla="*/ 39 w 114"/>
                <a:gd name="T7" fmla="*/ 249 h 249"/>
                <a:gd name="T8" fmla="*/ 0 w 114"/>
                <a:gd name="T9" fmla="*/ 236 h 249"/>
              </a:gdLst>
              <a:ahLst/>
              <a:cxnLst>
                <a:cxn ang="0">
                  <a:pos x="T0" y="T1"/>
                </a:cxn>
                <a:cxn ang="0">
                  <a:pos x="T2" y="T3"/>
                </a:cxn>
                <a:cxn ang="0">
                  <a:pos x="T4" y="T5"/>
                </a:cxn>
                <a:cxn ang="0">
                  <a:pos x="T6" y="T7"/>
                </a:cxn>
                <a:cxn ang="0">
                  <a:pos x="T8" y="T9"/>
                </a:cxn>
              </a:cxnLst>
              <a:rect l="0" t="0" r="r" b="b"/>
              <a:pathLst>
                <a:path w="114" h="249">
                  <a:moveTo>
                    <a:pt x="0" y="236"/>
                  </a:moveTo>
                  <a:lnTo>
                    <a:pt x="73" y="0"/>
                  </a:lnTo>
                  <a:lnTo>
                    <a:pt x="114" y="15"/>
                  </a:lnTo>
                  <a:lnTo>
                    <a:pt x="39" y="249"/>
                  </a:lnTo>
                  <a:lnTo>
                    <a:pt x="0"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27" name="Freeform 75">
              <a:extLst>
                <a:ext uri="{FF2B5EF4-FFF2-40B4-BE49-F238E27FC236}">
                  <a16:creationId xmlns:a16="http://schemas.microsoft.com/office/drawing/2014/main" id="{A2F1D5EB-250C-B64D-8995-37D2B7C13398}"/>
                </a:ext>
              </a:extLst>
            </p:cNvPr>
            <p:cNvSpPr>
              <a:spLocks/>
            </p:cNvSpPr>
            <p:nvPr/>
          </p:nvSpPr>
          <p:spPr bwMode="auto">
            <a:xfrm>
              <a:off x="5554663" y="5110163"/>
              <a:ext cx="58738" cy="131763"/>
            </a:xfrm>
            <a:custGeom>
              <a:avLst/>
              <a:gdLst>
                <a:gd name="T0" fmla="*/ 0 w 109"/>
                <a:gd name="T1" fmla="*/ 237 h 249"/>
                <a:gd name="T2" fmla="*/ 68 w 109"/>
                <a:gd name="T3" fmla="*/ 0 h 249"/>
                <a:gd name="T4" fmla="*/ 109 w 109"/>
                <a:gd name="T5" fmla="*/ 12 h 249"/>
                <a:gd name="T6" fmla="*/ 41 w 109"/>
                <a:gd name="T7" fmla="*/ 249 h 249"/>
                <a:gd name="T8" fmla="*/ 0 w 109"/>
                <a:gd name="T9" fmla="*/ 237 h 249"/>
              </a:gdLst>
              <a:ahLst/>
              <a:cxnLst>
                <a:cxn ang="0">
                  <a:pos x="T0" y="T1"/>
                </a:cxn>
                <a:cxn ang="0">
                  <a:pos x="T2" y="T3"/>
                </a:cxn>
                <a:cxn ang="0">
                  <a:pos x="T4" y="T5"/>
                </a:cxn>
                <a:cxn ang="0">
                  <a:pos x="T6" y="T7"/>
                </a:cxn>
                <a:cxn ang="0">
                  <a:pos x="T8" y="T9"/>
                </a:cxn>
              </a:cxnLst>
              <a:rect l="0" t="0" r="r" b="b"/>
              <a:pathLst>
                <a:path w="109" h="249">
                  <a:moveTo>
                    <a:pt x="0" y="237"/>
                  </a:moveTo>
                  <a:lnTo>
                    <a:pt x="68" y="0"/>
                  </a:lnTo>
                  <a:lnTo>
                    <a:pt x="109" y="12"/>
                  </a:lnTo>
                  <a:lnTo>
                    <a:pt x="41" y="249"/>
                  </a:lnTo>
                  <a:lnTo>
                    <a:pt x="0" y="2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28" name="Freeform 76">
              <a:extLst>
                <a:ext uri="{FF2B5EF4-FFF2-40B4-BE49-F238E27FC236}">
                  <a16:creationId xmlns:a16="http://schemas.microsoft.com/office/drawing/2014/main" id="{D3F24AA3-7924-0D4F-AE0E-D8CBD9E7B955}"/>
                </a:ext>
              </a:extLst>
            </p:cNvPr>
            <p:cNvSpPr>
              <a:spLocks/>
            </p:cNvSpPr>
            <p:nvPr/>
          </p:nvSpPr>
          <p:spPr bwMode="auto">
            <a:xfrm>
              <a:off x="5599113" y="5124451"/>
              <a:ext cx="53975" cy="131763"/>
            </a:xfrm>
            <a:custGeom>
              <a:avLst/>
              <a:gdLst>
                <a:gd name="T0" fmla="*/ 0 w 102"/>
                <a:gd name="T1" fmla="*/ 238 h 250"/>
                <a:gd name="T2" fmla="*/ 61 w 102"/>
                <a:gd name="T3" fmla="*/ 0 h 250"/>
                <a:gd name="T4" fmla="*/ 102 w 102"/>
                <a:gd name="T5" fmla="*/ 10 h 250"/>
                <a:gd name="T6" fmla="*/ 41 w 102"/>
                <a:gd name="T7" fmla="*/ 250 h 250"/>
                <a:gd name="T8" fmla="*/ 0 w 102"/>
                <a:gd name="T9" fmla="*/ 238 h 250"/>
              </a:gdLst>
              <a:ahLst/>
              <a:cxnLst>
                <a:cxn ang="0">
                  <a:pos x="T0" y="T1"/>
                </a:cxn>
                <a:cxn ang="0">
                  <a:pos x="T2" y="T3"/>
                </a:cxn>
                <a:cxn ang="0">
                  <a:pos x="T4" y="T5"/>
                </a:cxn>
                <a:cxn ang="0">
                  <a:pos x="T6" y="T7"/>
                </a:cxn>
                <a:cxn ang="0">
                  <a:pos x="T8" y="T9"/>
                </a:cxn>
              </a:cxnLst>
              <a:rect l="0" t="0" r="r" b="b"/>
              <a:pathLst>
                <a:path w="102" h="250">
                  <a:moveTo>
                    <a:pt x="0" y="238"/>
                  </a:moveTo>
                  <a:lnTo>
                    <a:pt x="61" y="0"/>
                  </a:lnTo>
                  <a:lnTo>
                    <a:pt x="102" y="10"/>
                  </a:lnTo>
                  <a:lnTo>
                    <a:pt x="41" y="250"/>
                  </a:lnTo>
                  <a:lnTo>
                    <a:pt x="0" y="2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29" name="Freeform 77">
              <a:extLst>
                <a:ext uri="{FF2B5EF4-FFF2-40B4-BE49-F238E27FC236}">
                  <a16:creationId xmlns:a16="http://schemas.microsoft.com/office/drawing/2014/main" id="{9761AA6E-8837-F94C-8B85-B9FABF51071E}"/>
                </a:ext>
              </a:extLst>
            </p:cNvPr>
            <p:cNvSpPr>
              <a:spLocks/>
            </p:cNvSpPr>
            <p:nvPr/>
          </p:nvSpPr>
          <p:spPr bwMode="auto">
            <a:xfrm>
              <a:off x="5643563" y="5135563"/>
              <a:ext cx="50800" cy="131763"/>
            </a:xfrm>
            <a:custGeom>
              <a:avLst/>
              <a:gdLst>
                <a:gd name="T0" fmla="*/ 0 w 97"/>
                <a:gd name="T1" fmla="*/ 239 h 249"/>
                <a:gd name="T2" fmla="*/ 56 w 97"/>
                <a:gd name="T3" fmla="*/ 0 h 249"/>
                <a:gd name="T4" fmla="*/ 97 w 97"/>
                <a:gd name="T5" fmla="*/ 10 h 249"/>
                <a:gd name="T6" fmla="*/ 42 w 97"/>
                <a:gd name="T7" fmla="*/ 249 h 249"/>
                <a:gd name="T8" fmla="*/ 0 w 97"/>
                <a:gd name="T9" fmla="*/ 239 h 249"/>
              </a:gdLst>
              <a:ahLst/>
              <a:cxnLst>
                <a:cxn ang="0">
                  <a:pos x="T0" y="T1"/>
                </a:cxn>
                <a:cxn ang="0">
                  <a:pos x="T2" y="T3"/>
                </a:cxn>
                <a:cxn ang="0">
                  <a:pos x="T4" y="T5"/>
                </a:cxn>
                <a:cxn ang="0">
                  <a:pos x="T6" y="T7"/>
                </a:cxn>
                <a:cxn ang="0">
                  <a:pos x="T8" y="T9"/>
                </a:cxn>
              </a:cxnLst>
              <a:rect l="0" t="0" r="r" b="b"/>
              <a:pathLst>
                <a:path w="97" h="249">
                  <a:moveTo>
                    <a:pt x="0" y="239"/>
                  </a:moveTo>
                  <a:lnTo>
                    <a:pt x="56" y="0"/>
                  </a:lnTo>
                  <a:lnTo>
                    <a:pt x="97" y="10"/>
                  </a:lnTo>
                  <a:lnTo>
                    <a:pt x="42" y="249"/>
                  </a:lnTo>
                  <a:lnTo>
                    <a:pt x="0"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30" name="Freeform 78">
              <a:extLst>
                <a:ext uri="{FF2B5EF4-FFF2-40B4-BE49-F238E27FC236}">
                  <a16:creationId xmlns:a16="http://schemas.microsoft.com/office/drawing/2014/main" id="{ECD3C95A-506F-1844-9DBB-BBDBC0276030}"/>
                </a:ext>
              </a:extLst>
            </p:cNvPr>
            <p:cNvSpPr>
              <a:spLocks/>
            </p:cNvSpPr>
            <p:nvPr/>
          </p:nvSpPr>
          <p:spPr bwMode="auto">
            <a:xfrm>
              <a:off x="5688013" y="5146676"/>
              <a:ext cx="47625" cy="131763"/>
            </a:xfrm>
            <a:custGeom>
              <a:avLst/>
              <a:gdLst>
                <a:gd name="T0" fmla="*/ 0 w 91"/>
                <a:gd name="T1" fmla="*/ 241 h 250"/>
                <a:gd name="T2" fmla="*/ 49 w 91"/>
                <a:gd name="T3" fmla="*/ 0 h 250"/>
                <a:gd name="T4" fmla="*/ 91 w 91"/>
                <a:gd name="T5" fmla="*/ 9 h 250"/>
                <a:gd name="T6" fmla="*/ 41 w 91"/>
                <a:gd name="T7" fmla="*/ 250 h 250"/>
                <a:gd name="T8" fmla="*/ 0 w 91"/>
                <a:gd name="T9" fmla="*/ 241 h 250"/>
              </a:gdLst>
              <a:ahLst/>
              <a:cxnLst>
                <a:cxn ang="0">
                  <a:pos x="T0" y="T1"/>
                </a:cxn>
                <a:cxn ang="0">
                  <a:pos x="T2" y="T3"/>
                </a:cxn>
                <a:cxn ang="0">
                  <a:pos x="T4" y="T5"/>
                </a:cxn>
                <a:cxn ang="0">
                  <a:pos x="T6" y="T7"/>
                </a:cxn>
                <a:cxn ang="0">
                  <a:pos x="T8" y="T9"/>
                </a:cxn>
              </a:cxnLst>
              <a:rect l="0" t="0" r="r" b="b"/>
              <a:pathLst>
                <a:path w="91" h="250">
                  <a:moveTo>
                    <a:pt x="0" y="241"/>
                  </a:moveTo>
                  <a:lnTo>
                    <a:pt x="49" y="0"/>
                  </a:lnTo>
                  <a:lnTo>
                    <a:pt x="91" y="9"/>
                  </a:lnTo>
                  <a:lnTo>
                    <a:pt x="41" y="250"/>
                  </a:lnTo>
                  <a:lnTo>
                    <a:pt x="0"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31" name="Freeform 79">
              <a:extLst>
                <a:ext uri="{FF2B5EF4-FFF2-40B4-BE49-F238E27FC236}">
                  <a16:creationId xmlns:a16="http://schemas.microsoft.com/office/drawing/2014/main" id="{7BC52D5E-648A-7640-9C13-F8AA146DB306}"/>
                </a:ext>
              </a:extLst>
            </p:cNvPr>
            <p:cNvSpPr>
              <a:spLocks/>
            </p:cNvSpPr>
            <p:nvPr/>
          </p:nvSpPr>
          <p:spPr bwMode="auto">
            <a:xfrm>
              <a:off x="5730876" y="5156201"/>
              <a:ext cx="46038" cy="131763"/>
            </a:xfrm>
            <a:custGeom>
              <a:avLst/>
              <a:gdLst>
                <a:gd name="T0" fmla="*/ 0 w 86"/>
                <a:gd name="T1" fmla="*/ 242 h 250"/>
                <a:gd name="T2" fmla="*/ 44 w 86"/>
                <a:gd name="T3" fmla="*/ 0 h 250"/>
                <a:gd name="T4" fmla="*/ 86 w 86"/>
                <a:gd name="T5" fmla="*/ 8 h 250"/>
                <a:gd name="T6" fmla="*/ 43 w 86"/>
                <a:gd name="T7" fmla="*/ 250 h 250"/>
                <a:gd name="T8" fmla="*/ 0 w 86"/>
                <a:gd name="T9" fmla="*/ 242 h 250"/>
              </a:gdLst>
              <a:ahLst/>
              <a:cxnLst>
                <a:cxn ang="0">
                  <a:pos x="T0" y="T1"/>
                </a:cxn>
                <a:cxn ang="0">
                  <a:pos x="T2" y="T3"/>
                </a:cxn>
                <a:cxn ang="0">
                  <a:pos x="T4" y="T5"/>
                </a:cxn>
                <a:cxn ang="0">
                  <a:pos x="T6" y="T7"/>
                </a:cxn>
                <a:cxn ang="0">
                  <a:pos x="T8" y="T9"/>
                </a:cxn>
              </a:cxnLst>
              <a:rect l="0" t="0" r="r" b="b"/>
              <a:pathLst>
                <a:path w="86" h="250">
                  <a:moveTo>
                    <a:pt x="0" y="242"/>
                  </a:moveTo>
                  <a:lnTo>
                    <a:pt x="44" y="0"/>
                  </a:lnTo>
                  <a:lnTo>
                    <a:pt x="86" y="8"/>
                  </a:lnTo>
                  <a:lnTo>
                    <a:pt x="43" y="250"/>
                  </a:lnTo>
                  <a:lnTo>
                    <a:pt x="0"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32" name="Freeform 80">
              <a:extLst>
                <a:ext uri="{FF2B5EF4-FFF2-40B4-BE49-F238E27FC236}">
                  <a16:creationId xmlns:a16="http://schemas.microsoft.com/office/drawing/2014/main" id="{0ACE64D7-FD64-B040-9329-8E34D6335BD8}"/>
                </a:ext>
              </a:extLst>
            </p:cNvPr>
            <p:cNvSpPr>
              <a:spLocks/>
            </p:cNvSpPr>
            <p:nvPr/>
          </p:nvSpPr>
          <p:spPr bwMode="auto">
            <a:xfrm>
              <a:off x="5776913" y="5164138"/>
              <a:ext cx="41275" cy="133350"/>
            </a:xfrm>
            <a:custGeom>
              <a:avLst/>
              <a:gdLst>
                <a:gd name="T0" fmla="*/ 0 w 79"/>
                <a:gd name="T1" fmla="*/ 243 h 250"/>
                <a:gd name="T2" fmla="*/ 37 w 79"/>
                <a:gd name="T3" fmla="*/ 0 h 250"/>
                <a:gd name="T4" fmla="*/ 79 w 79"/>
                <a:gd name="T5" fmla="*/ 6 h 250"/>
                <a:gd name="T6" fmla="*/ 42 w 79"/>
                <a:gd name="T7" fmla="*/ 250 h 250"/>
                <a:gd name="T8" fmla="*/ 0 w 79"/>
                <a:gd name="T9" fmla="*/ 243 h 250"/>
              </a:gdLst>
              <a:ahLst/>
              <a:cxnLst>
                <a:cxn ang="0">
                  <a:pos x="T0" y="T1"/>
                </a:cxn>
                <a:cxn ang="0">
                  <a:pos x="T2" y="T3"/>
                </a:cxn>
                <a:cxn ang="0">
                  <a:pos x="T4" y="T5"/>
                </a:cxn>
                <a:cxn ang="0">
                  <a:pos x="T6" y="T7"/>
                </a:cxn>
                <a:cxn ang="0">
                  <a:pos x="T8" y="T9"/>
                </a:cxn>
              </a:cxnLst>
              <a:rect l="0" t="0" r="r" b="b"/>
              <a:pathLst>
                <a:path w="79" h="250">
                  <a:moveTo>
                    <a:pt x="0" y="243"/>
                  </a:moveTo>
                  <a:lnTo>
                    <a:pt x="37" y="0"/>
                  </a:lnTo>
                  <a:lnTo>
                    <a:pt x="79" y="6"/>
                  </a:lnTo>
                  <a:lnTo>
                    <a:pt x="42" y="250"/>
                  </a:lnTo>
                  <a:lnTo>
                    <a:pt x="0"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33" name="Freeform 81">
              <a:extLst>
                <a:ext uri="{FF2B5EF4-FFF2-40B4-BE49-F238E27FC236}">
                  <a16:creationId xmlns:a16="http://schemas.microsoft.com/office/drawing/2014/main" id="{99DD0077-4437-C041-B928-5DEA2419800E}"/>
                </a:ext>
              </a:extLst>
            </p:cNvPr>
            <p:cNvSpPr>
              <a:spLocks/>
            </p:cNvSpPr>
            <p:nvPr/>
          </p:nvSpPr>
          <p:spPr bwMode="auto">
            <a:xfrm>
              <a:off x="5821363" y="5170488"/>
              <a:ext cx="38100" cy="133350"/>
            </a:xfrm>
            <a:custGeom>
              <a:avLst/>
              <a:gdLst>
                <a:gd name="T0" fmla="*/ 0 w 72"/>
                <a:gd name="T1" fmla="*/ 245 h 252"/>
                <a:gd name="T2" fmla="*/ 29 w 72"/>
                <a:gd name="T3" fmla="*/ 0 h 252"/>
                <a:gd name="T4" fmla="*/ 72 w 72"/>
                <a:gd name="T5" fmla="*/ 7 h 252"/>
                <a:gd name="T6" fmla="*/ 42 w 72"/>
                <a:gd name="T7" fmla="*/ 252 h 252"/>
                <a:gd name="T8" fmla="*/ 0 w 72"/>
                <a:gd name="T9" fmla="*/ 245 h 252"/>
              </a:gdLst>
              <a:ahLst/>
              <a:cxnLst>
                <a:cxn ang="0">
                  <a:pos x="T0" y="T1"/>
                </a:cxn>
                <a:cxn ang="0">
                  <a:pos x="T2" y="T3"/>
                </a:cxn>
                <a:cxn ang="0">
                  <a:pos x="T4" y="T5"/>
                </a:cxn>
                <a:cxn ang="0">
                  <a:pos x="T6" y="T7"/>
                </a:cxn>
                <a:cxn ang="0">
                  <a:pos x="T8" y="T9"/>
                </a:cxn>
              </a:cxnLst>
              <a:rect l="0" t="0" r="r" b="b"/>
              <a:pathLst>
                <a:path w="72" h="252">
                  <a:moveTo>
                    <a:pt x="0" y="245"/>
                  </a:moveTo>
                  <a:lnTo>
                    <a:pt x="29" y="0"/>
                  </a:lnTo>
                  <a:lnTo>
                    <a:pt x="72" y="7"/>
                  </a:lnTo>
                  <a:lnTo>
                    <a:pt x="42" y="252"/>
                  </a:lnTo>
                  <a:lnTo>
                    <a:pt x="0"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34" name="Freeform 82">
              <a:extLst>
                <a:ext uri="{FF2B5EF4-FFF2-40B4-BE49-F238E27FC236}">
                  <a16:creationId xmlns:a16="http://schemas.microsoft.com/office/drawing/2014/main" id="{F379F173-393A-CF45-9B70-A5E5A722AE13}"/>
                </a:ext>
              </a:extLst>
            </p:cNvPr>
            <p:cNvSpPr>
              <a:spLocks/>
            </p:cNvSpPr>
            <p:nvPr/>
          </p:nvSpPr>
          <p:spPr bwMode="auto">
            <a:xfrm>
              <a:off x="5865813" y="5178426"/>
              <a:ext cx="36513" cy="131763"/>
            </a:xfrm>
            <a:custGeom>
              <a:avLst/>
              <a:gdLst>
                <a:gd name="T0" fmla="*/ 0 w 67"/>
                <a:gd name="T1" fmla="*/ 245 h 250"/>
                <a:gd name="T2" fmla="*/ 25 w 67"/>
                <a:gd name="T3" fmla="*/ 0 h 250"/>
                <a:gd name="T4" fmla="*/ 67 w 67"/>
                <a:gd name="T5" fmla="*/ 4 h 250"/>
                <a:gd name="T6" fmla="*/ 43 w 67"/>
                <a:gd name="T7" fmla="*/ 250 h 250"/>
                <a:gd name="T8" fmla="*/ 0 w 67"/>
                <a:gd name="T9" fmla="*/ 245 h 250"/>
              </a:gdLst>
              <a:ahLst/>
              <a:cxnLst>
                <a:cxn ang="0">
                  <a:pos x="T0" y="T1"/>
                </a:cxn>
                <a:cxn ang="0">
                  <a:pos x="T2" y="T3"/>
                </a:cxn>
                <a:cxn ang="0">
                  <a:pos x="T4" y="T5"/>
                </a:cxn>
                <a:cxn ang="0">
                  <a:pos x="T6" y="T7"/>
                </a:cxn>
                <a:cxn ang="0">
                  <a:pos x="T8" y="T9"/>
                </a:cxn>
              </a:cxnLst>
              <a:rect l="0" t="0" r="r" b="b"/>
              <a:pathLst>
                <a:path w="67" h="250">
                  <a:moveTo>
                    <a:pt x="0" y="245"/>
                  </a:moveTo>
                  <a:lnTo>
                    <a:pt x="25" y="0"/>
                  </a:lnTo>
                  <a:lnTo>
                    <a:pt x="67" y="4"/>
                  </a:lnTo>
                  <a:lnTo>
                    <a:pt x="43" y="250"/>
                  </a:lnTo>
                  <a:lnTo>
                    <a:pt x="0"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35" name="Freeform 263">
              <a:extLst>
                <a:ext uri="{FF2B5EF4-FFF2-40B4-BE49-F238E27FC236}">
                  <a16:creationId xmlns:a16="http://schemas.microsoft.com/office/drawing/2014/main" id="{F05842E4-0FB9-5347-841D-6E290EC91871}"/>
                </a:ext>
              </a:extLst>
            </p:cNvPr>
            <p:cNvSpPr>
              <a:spLocks/>
            </p:cNvSpPr>
            <p:nvPr/>
          </p:nvSpPr>
          <p:spPr bwMode="auto">
            <a:xfrm>
              <a:off x="5303838" y="5011738"/>
              <a:ext cx="74613" cy="127000"/>
            </a:xfrm>
            <a:custGeom>
              <a:avLst/>
              <a:gdLst>
                <a:gd name="T0" fmla="*/ 0 w 142"/>
                <a:gd name="T1" fmla="*/ 223 h 241"/>
                <a:gd name="T2" fmla="*/ 103 w 142"/>
                <a:gd name="T3" fmla="*/ 0 h 241"/>
                <a:gd name="T4" fmla="*/ 142 w 142"/>
                <a:gd name="T5" fmla="*/ 18 h 241"/>
                <a:gd name="T6" fmla="*/ 38 w 142"/>
                <a:gd name="T7" fmla="*/ 241 h 241"/>
                <a:gd name="T8" fmla="*/ 0 w 142"/>
                <a:gd name="T9" fmla="*/ 223 h 241"/>
              </a:gdLst>
              <a:ahLst/>
              <a:cxnLst>
                <a:cxn ang="0">
                  <a:pos x="T0" y="T1"/>
                </a:cxn>
                <a:cxn ang="0">
                  <a:pos x="T2" y="T3"/>
                </a:cxn>
                <a:cxn ang="0">
                  <a:pos x="T4" y="T5"/>
                </a:cxn>
                <a:cxn ang="0">
                  <a:pos x="T6" y="T7"/>
                </a:cxn>
                <a:cxn ang="0">
                  <a:pos x="T8" y="T9"/>
                </a:cxn>
              </a:cxnLst>
              <a:rect l="0" t="0" r="r" b="b"/>
              <a:pathLst>
                <a:path w="142" h="241">
                  <a:moveTo>
                    <a:pt x="0" y="223"/>
                  </a:moveTo>
                  <a:lnTo>
                    <a:pt x="103" y="0"/>
                  </a:lnTo>
                  <a:lnTo>
                    <a:pt x="142" y="18"/>
                  </a:lnTo>
                  <a:lnTo>
                    <a:pt x="38" y="241"/>
                  </a:lnTo>
                  <a:lnTo>
                    <a:pt x="0"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36" name="Freeform 264">
              <a:extLst>
                <a:ext uri="{FF2B5EF4-FFF2-40B4-BE49-F238E27FC236}">
                  <a16:creationId xmlns:a16="http://schemas.microsoft.com/office/drawing/2014/main" id="{6F52C3F1-1CE4-2942-A417-A63826C3E361}"/>
                </a:ext>
              </a:extLst>
            </p:cNvPr>
            <p:cNvSpPr>
              <a:spLocks/>
            </p:cNvSpPr>
            <p:nvPr/>
          </p:nvSpPr>
          <p:spPr bwMode="auto">
            <a:xfrm>
              <a:off x="5343525" y="5030788"/>
              <a:ext cx="73025" cy="128588"/>
            </a:xfrm>
            <a:custGeom>
              <a:avLst/>
              <a:gdLst>
                <a:gd name="T0" fmla="*/ 0 w 137"/>
                <a:gd name="T1" fmla="*/ 226 h 244"/>
                <a:gd name="T2" fmla="*/ 97 w 137"/>
                <a:gd name="T3" fmla="*/ 0 h 244"/>
                <a:gd name="T4" fmla="*/ 137 w 137"/>
                <a:gd name="T5" fmla="*/ 17 h 244"/>
                <a:gd name="T6" fmla="*/ 39 w 137"/>
                <a:gd name="T7" fmla="*/ 244 h 244"/>
                <a:gd name="T8" fmla="*/ 0 w 137"/>
                <a:gd name="T9" fmla="*/ 226 h 244"/>
              </a:gdLst>
              <a:ahLst/>
              <a:cxnLst>
                <a:cxn ang="0">
                  <a:pos x="T0" y="T1"/>
                </a:cxn>
                <a:cxn ang="0">
                  <a:pos x="T2" y="T3"/>
                </a:cxn>
                <a:cxn ang="0">
                  <a:pos x="T4" y="T5"/>
                </a:cxn>
                <a:cxn ang="0">
                  <a:pos x="T6" y="T7"/>
                </a:cxn>
                <a:cxn ang="0">
                  <a:pos x="T8" y="T9"/>
                </a:cxn>
              </a:cxnLst>
              <a:rect l="0" t="0" r="r" b="b"/>
              <a:pathLst>
                <a:path w="137" h="244">
                  <a:moveTo>
                    <a:pt x="0" y="226"/>
                  </a:moveTo>
                  <a:lnTo>
                    <a:pt x="97" y="0"/>
                  </a:lnTo>
                  <a:lnTo>
                    <a:pt x="137" y="17"/>
                  </a:lnTo>
                  <a:lnTo>
                    <a:pt x="39" y="244"/>
                  </a:lnTo>
                  <a:lnTo>
                    <a:pt x="0"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37" name="Freeform 265">
              <a:extLst>
                <a:ext uri="{FF2B5EF4-FFF2-40B4-BE49-F238E27FC236}">
                  <a16:creationId xmlns:a16="http://schemas.microsoft.com/office/drawing/2014/main" id="{5428FBB4-24E0-2341-8411-E52CCE9BFEFB}"/>
                </a:ext>
              </a:extLst>
            </p:cNvPr>
            <p:cNvSpPr>
              <a:spLocks/>
            </p:cNvSpPr>
            <p:nvPr/>
          </p:nvSpPr>
          <p:spPr bwMode="auto">
            <a:xfrm>
              <a:off x="5384800" y="5048250"/>
              <a:ext cx="69850" cy="130175"/>
            </a:xfrm>
            <a:custGeom>
              <a:avLst/>
              <a:gdLst>
                <a:gd name="T0" fmla="*/ 0 w 132"/>
                <a:gd name="T1" fmla="*/ 230 h 245"/>
                <a:gd name="T2" fmla="*/ 92 w 132"/>
                <a:gd name="T3" fmla="*/ 0 h 245"/>
                <a:gd name="T4" fmla="*/ 132 w 132"/>
                <a:gd name="T5" fmla="*/ 17 h 245"/>
                <a:gd name="T6" fmla="*/ 39 w 132"/>
                <a:gd name="T7" fmla="*/ 245 h 245"/>
                <a:gd name="T8" fmla="*/ 0 w 132"/>
                <a:gd name="T9" fmla="*/ 230 h 245"/>
              </a:gdLst>
              <a:ahLst/>
              <a:cxnLst>
                <a:cxn ang="0">
                  <a:pos x="T0" y="T1"/>
                </a:cxn>
                <a:cxn ang="0">
                  <a:pos x="T2" y="T3"/>
                </a:cxn>
                <a:cxn ang="0">
                  <a:pos x="T4" y="T5"/>
                </a:cxn>
                <a:cxn ang="0">
                  <a:pos x="T6" y="T7"/>
                </a:cxn>
                <a:cxn ang="0">
                  <a:pos x="T8" y="T9"/>
                </a:cxn>
              </a:cxnLst>
              <a:rect l="0" t="0" r="r" b="b"/>
              <a:pathLst>
                <a:path w="132" h="245">
                  <a:moveTo>
                    <a:pt x="0" y="230"/>
                  </a:moveTo>
                  <a:lnTo>
                    <a:pt x="92" y="0"/>
                  </a:lnTo>
                  <a:lnTo>
                    <a:pt x="132" y="17"/>
                  </a:lnTo>
                  <a:lnTo>
                    <a:pt x="39" y="245"/>
                  </a:lnTo>
                  <a:lnTo>
                    <a:pt x="0"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38" name="Freeform 266">
              <a:extLst>
                <a:ext uri="{FF2B5EF4-FFF2-40B4-BE49-F238E27FC236}">
                  <a16:creationId xmlns:a16="http://schemas.microsoft.com/office/drawing/2014/main" id="{BA51901C-518E-DD48-A81B-13F59EA77173}"/>
                </a:ext>
              </a:extLst>
            </p:cNvPr>
            <p:cNvSpPr>
              <a:spLocks/>
            </p:cNvSpPr>
            <p:nvPr/>
          </p:nvSpPr>
          <p:spPr bwMode="auto">
            <a:xfrm>
              <a:off x="5427663" y="5065713"/>
              <a:ext cx="66675" cy="130175"/>
            </a:xfrm>
            <a:custGeom>
              <a:avLst/>
              <a:gdLst>
                <a:gd name="T0" fmla="*/ 0 w 126"/>
                <a:gd name="T1" fmla="*/ 230 h 246"/>
                <a:gd name="T2" fmla="*/ 86 w 126"/>
                <a:gd name="T3" fmla="*/ 0 h 246"/>
                <a:gd name="T4" fmla="*/ 126 w 126"/>
                <a:gd name="T5" fmla="*/ 15 h 246"/>
                <a:gd name="T6" fmla="*/ 40 w 126"/>
                <a:gd name="T7" fmla="*/ 246 h 246"/>
                <a:gd name="T8" fmla="*/ 0 w 126"/>
                <a:gd name="T9" fmla="*/ 230 h 246"/>
              </a:gdLst>
              <a:ahLst/>
              <a:cxnLst>
                <a:cxn ang="0">
                  <a:pos x="T0" y="T1"/>
                </a:cxn>
                <a:cxn ang="0">
                  <a:pos x="T2" y="T3"/>
                </a:cxn>
                <a:cxn ang="0">
                  <a:pos x="T4" y="T5"/>
                </a:cxn>
                <a:cxn ang="0">
                  <a:pos x="T6" y="T7"/>
                </a:cxn>
                <a:cxn ang="0">
                  <a:pos x="T8" y="T9"/>
                </a:cxn>
              </a:cxnLst>
              <a:rect l="0" t="0" r="r" b="b"/>
              <a:pathLst>
                <a:path w="126" h="246">
                  <a:moveTo>
                    <a:pt x="0" y="230"/>
                  </a:moveTo>
                  <a:lnTo>
                    <a:pt x="86" y="0"/>
                  </a:lnTo>
                  <a:lnTo>
                    <a:pt x="126" y="15"/>
                  </a:lnTo>
                  <a:lnTo>
                    <a:pt x="40" y="246"/>
                  </a:lnTo>
                  <a:lnTo>
                    <a:pt x="0"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39" name="Freeform 267">
              <a:extLst>
                <a:ext uri="{FF2B5EF4-FFF2-40B4-BE49-F238E27FC236}">
                  <a16:creationId xmlns:a16="http://schemas.microsoft.com/office/drawing/2014/main" id="{34CB98B4-316A-E346-9C34-886A70CF8C23}"/>
                </a:ext>
              </a:extLst>
            </p:cNvPr>
            <p:cNvSpPr>
              <a:spLocks/>
            </p:cNvSpPr>
            <p:nvPr/>
          </p:nvSpPr>
          <p:spPr bwMode="auto">
            <a:xfrm>
              <a:off x="5865813" y="5178425"/>
              <a:ext cx="36513" cy="131763"/>
            </a:xfrm>
            <a:custGeom>
              <a:avLst/>
              <a:gdLst>
                <a:gd name="T0" fmla="*/ 0 w 67"/>
                <a:gd name="T1" fmla="*/ 245 h 250"/>
                <a:gd name="T2" fmla="*/ 25 w 67"/>
                <a:gd name="T3" fmla="*/ 0 h 250"/>
                <a:gd name="T4" fmla="*/ 67 w 67"/>
                <a:gd name="T5" fmla="*/ 4 h 250"/>
                <a:gd name="T6" fmla="*/ 43 w 67"/>
                <a:gd name="T7" fmla="*/ 250 h 250"/>
                <a:gd name="T8" fmla="*/ 0 w 67"/>
                <a:gd name="T9" fmla="*/ 245 h 250"/>
              </a:gdLst>
              <a:ahLst/>
              <a:cxnLst>
                <a:cxn ang="0">
                  <a:pos x="T0" y="T1"/>
                </a:cxn>
                <a:cxn ang="0">
                  <a:pos x="T2" y="T3"/>
                </a:cxn>
                <a:cxn ang="0">
                  <a:pos x="T4" y="T5"/>
                </a:cxn>
                <a:cxn ang="0">
                  <a:pos x="T6" y="T7"/>
                </a:cxn>
                <a:cxn ang="0">
                  <a:pos x="T8" y="T9"/>
                </a:cxn>
              </a:cxnLst>
              <a:rect l="0" t="0" r="r" b="b"/>
              <a:pathLst>
                <a:path w="67" h="250">
                  <a:moveTo>
                    <a:pt x="0" y="245"/>
                  </a:moveTo>
                  <a:lnTo>
                    <a:pt x="25" y="0"/>
                  </a:lnTo>
                  <a:lnTo>
                    <a:pt x="67" y="4"/>
                  </a:lnTo>
                  <a:lnTo>
                    <a:pt x="43" y="250"/>
                  </a:lnTo>
                  <a:lnTo>
                    <a:pt x="0"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40" name="Freeform 268">
              <a:extLst>
                <a:ext uri="{FF2B5EF4-FFF2-40B4-BE49-F238E27FC236}">
                  <a16:creationId xmlns:a16="http://schemas.microsoft.com/office/drawing/2014/main" id="{66033150-D67E-4842-A1F9-3BFBFC7AAE39}"/>
                </a:ext>
              </a:extLst>
            </p:cNvPr>
            <p:cNvSpPr>
              <a:spLocks/>
            </p:cNvSpPr>
            <p:nvPr/>
          </p:nvSpPr>
          <p:spPr bwMode="auto">
            <a:xfrm>
              <a:off x="5911850" y="5183188"/>
              <a:ext cx="31750" cy="131763"/>
            </a:xfrm>
            <a:custGeom>
              <a:avLst/>
              <a:gdLst>
                <a:gd name="T0" fmla="*/ 0 w 61"/>
                <a:gd name="T1" fmla="*/ 246 h 250"/>
                <a:gd name="T2" fmla="*/ 18 w 61"/>
                <a:gd name="T3" fmla="*/ 0 h 250"/>
                <a:gd name="T4" fmla="*/ 61 w 61"/>
                <a:gd name="T5" fmla="*/ 4 h 250"/>
                <a:gd name="T6" fmla="*/ 43 w 61"/>
                <a:gd name="T7" fmla="*/ 250 h 250"/>
                <a:gd name="T8" fmla="*/ 0 w 61"/>
                <a:gd name="T9" fmla="*/ 246 h 250"/>
              </a:gdLst>
              <a:ahLst/>
              <a:cxnLst>
                <a:cxn ang="0">
                  <a:pos x="T0" y="T1"/>
                </a:cxn>
                <a:cxn ang="0">
                  <a:pos x="T2" y="T3"/>
                </a:cxn>
                <a:cxn ang="0">
                  <a:pos x="T4" y="T5"/>
                </a:cxn>
                <a:cxn ang="0">
                  <a:pos x="T6" y="T7"/>
                </a:cxn>
                <a:cxn ang="0">
                  <a:pos x="T8" y="T9"/>
                </a:cxn>
              </a:cxnLst>
              <a:rect l="0" t="0" r="r" b="b"/>
              <a:pathLst>
                <a:path w="61" h="250">
                  <a:moveTo>
                    <a:pt x="0" y="246"/>
                  </a:moveTo>
                  <a:lnTo>
                    <a:pt x="18" y="0"/>
                  </a:lnTo>
                  <a:lnTo>
                    <a:pt x="61" y="4"/>
                  </a:lnTo>
                  <a:lnTo>
                    <a:pt x="43" y="250"/>
                  </a:lnTo>
                  <a:lnTo>
                    <a:pt x="0"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41" name="Freeform 170">
              <a:extLst>
                <a:ext uri="{FF2B5EF4-FFF2-40B4-BE49-F238E27FC236}">
                  <a16:creationId xmlns:a16="http://schemas.microsoft.com/office/drawing/2014/main" id="{7206FF21-66FE-D34D-95AB-7B11815FAE38}"/>
                </a:ext>
              </a:extLst>
            </p:cNvPr>
            <p:cNvSpPr>
              <a:spLocks/>
            </p:cNvSpPr>
            <p:nvPr/>
          </p:nvSpPr>
          <p:spPr bwMode="auto">
            <a:xfrm>
              <a:off x="6921501" y="2028826"/>
              <a:ext cx="84138" cy="123825"/>
            </a:xfrm>
            <a:custGeom>
              <a:avLst/>
              <a:gdLst>
                <a:gd name="T0" fmla="*/ 158 w 158"/>
                <a:gd name="T1" fmla="*/ 22 h 236"/>
                <a:gd name="T2" fmla="*/ 37 w 158"/>
                <a:gd name="T3" fmla="*/ 236 h 236"/>
                <a:gd name="T4" fmla="*/ 0 w 158"/>
                <a:gd name="T5" fmla="*/ 214 h 236"/>
                <a:gd name="T6" fmla="*/ 121 w 158"/>
                <a:gd name="T7" fmla="*/ 0 h 236"/>
                <a:gd name="T8" fmla="*/ 158 w 158"/>
                <a:gd name="T9" fmla="*/ 22 h 236"/>
              </a:gdLst>
              <a:ahLst/>
              <a:cxnLst>
                <a:cxn ang="0">
                  <a:pos x="T0" y="T1"/>
                </a:cxn>
                <a:cxn ang="0">
                  <a:pos x="T2" y="T3"/>
                </a:cxn>
                <a:cxn ang="0">
                  <a:pos x="T4" y="T5"/>
                </a:cxn>
                <a:cxn ang="0">
                  <a:pos x="T6" y="T7"/>
                </a:cxn>
                <a:cxn ang="0">
                  <a:pos x="T8" y="T9"/>
                </a:cxn>
              </a:cxnLst>
              <a:rect l="0" t="0" r="r" b="b"/>
              <a:pathLst>
                <a:path w="158" h="236">
                  <a:moveTo>
                    <a:pt x="158" y="22"/>
                  </a:moveTo>
                  <a:lnTo>
                    <a:pt x="37" y="236"/>
                  </a:lnTo>
                  <a:lnTo>
                    <a:pt x="0" y="214"/>
                  </a:lnTo>
                  <a:lnTo>
                    <a:pt x="121" y="0"/>
                  </a:lnTo>
                  <a:lnTo>
                    <a:pt x="1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42" name="Freeform 171">
              <a:extLst>
                <a:ext uri="{FF2B5EF4-FFF2-40B4-BE49-F238E27FC236}">
                  <a16:creationId xmlns:a16="http://schemas.microsoft.com/office/drawing/2014/main" id="{CD4955DA-3E11-214E-B207-A92ADD877BDB}"/>
                </a:ext>
              </a:extLst>
            </p:cNvPr>
            <p:cNvSpPr>
              <a:spLocks/>
            </p:cNvSpPr>
            <p:nvPr/>
          </p:nvSpPr>
          <p:spPr bwMode="auto">
            <a:xfrm>
              <a:off x="6884988" y="2005013"/>
              <a:ext cx="80963" cy="125413"/>
            </a:xfrm>
            <a:custGeom>
              <a:avLst/>
              <a:gdLst>
                <a:gd name="T0" fmla="*/ 153 w 153"/>
                <a:gd name="T1" fmla="*/ 20 h 237"/>
                <a:gd name="T2" fmla="*/ 39 w 153"/>
                <a:gd name="T3" fmla="*/ 237 h 237"/>
                <a:gd name="T4" fmla="*/ 0 w 153"/>
                <a:gd name="T5" fmla="*/ 216 h 237"/>
                <a:gd name="T6" fmla="*/ 115 w 153"/>
                <a:gd name="T7" fmla="*/ 0 h 237"/>
                <a:gd name="T8" fmla="*/ 153 w 153"/>
                <a:gd name="T9" fmla="*/ 20 h 237"/>
              </a:gdLst>
              <a:ahLst/>
              <a:cxnLst>
                <a:cxn ang="0">
                  <a:pos x="T0" y="T1"/>
                </a:cxn>
                <a:cxn ang="0">
                  <a:pos x="T2" y="T3"/>
                </a:cxn>
                <a:cxn ang="0">
                  <a:pos x="T4" y="T5"/>
                </a:cxn>
                <a:cxn ang="0">
                  <a:pos x="T6" y="T7"/>
                </a:cxn>
                <a:cxn ang="0">
                  <a:pos x="T8" y="T9"/>
                </a:cxn>
              </a:cxnLst>
              <a:rect l="0" t="0" r="r" b="b"/>
              <a:pathLst>
                <a:path w="153" h="237">
                  <a:moveTo>
                    <a:pt x="153" y="20"/>
                  </a:moveTo>
                  <a:lnTo>
                    <a:pt x="39" y="237"/>
                  </a:lnTo>
                  <a:lnTo>
                    <a:pt x="0" y="216"/>
                  </a:lnTo>
                  <a:lnTo>
                    <a:pt x="115" y="0"/>
                  </a:lnTo>
                  <a:lnTo>
                    <a:pt x="15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43" name="Freeform 172">
              <a:extLst>
                <a:ext uri="{FF2B5EF4-FFF2-40B4-BE49-F238E27FC236}">
                  <a16:creationId xmlns:a16="http://schemas.microsoft.com/office/drawing/2014/main" id="{18784611-E52B-1349-86A1-3F90E5AE8078}"/>
                </a:ext>
              </a:extLst>
            </p:cNvPr>
            <p:cNvSpPr>
              <a:spLocks/>
            </p:cNvSpPr>
            <p:nvPr/>
          </p:nvSpPr>
          <p:spPr bwMode="auto">
            <a:xfrm>
              <a:off x="6848476" y="1982788"/>
              <a:ext cx="77788" cy="127000"/>
            </a:xfrm>
            <a:custGeom>
              <a:avLst/>
              <a:gdLst>
                <a:gd name="T0" fmla="*/ 147 w 147"/>
                <a:gd name="T1" fmla="*/ 20 h 240"/>
                <a:gd name="T2" fmla="*/ 37 w 147"/>
                <a:gd name="T3" fmla="*/ 240 h 240"/>
                <a:gd name="T4" fmla="*/ 0 w 147"/>
                <a:gd name="T5" fmla="*/ 221 h 240"/>
                <a:gd name="T6" fmla="*/ 109 w 147"/>
                <a:gd name="T7" fmla="*/ 0 h 240"/>
                <a:gd name="T8" fmla="*/ 147 w 147"/>
                <a:gd name="T9" fmla="*/ 20 h 240"/>
              </a:gdLst>
              <a:ahLst/>
              <a:cxnLst>
                <a:cxn ang="0">
                  <a:pos x="T0" y="T1"/>
                </a:cxn>
                <a:cxn ang="0">
                  <a:pos x="T2" y="T3"/>
                </a:cxn>
                <a:cxn ang="0">
                  <a:pos x="T4" y="T5"/>
                </a:cxn>
                <a:cxn ang="0">
                  <a:pos x="T6" y="T7"/>
                </a:cxn>
                <a:cxn ang="0">
                  <a:pos x="T8" y="T9"/>
                </a:cxn>
              </a:cxnLst>
              <a:rect l="0" t="0" r="r" b="b"/>
              <a:pathLst>
                <a:path w="147" h="240">
                  <a:moveTo>
                    <a:pt x="147" y="20"/>
                  </a:moveTo>
                  <a:lnTo>
                    <a:pt x="37" y="240"/>
                  </a:lnTo>
                  <a:lnTo>
                    <a:pt x="0" y="221"/>
                  </a:lnTo>
                  <a:lnTo>
                    <a:pt x="109" y="0"/>
                  </a:lnTo>
                  <a:lnTo>
                    <a:pt x="147"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44" name="Freeform 173">
              <a:extLst>
                <a:ext uri="{FF2B5EF4-FFF2-40B4-BE49-F238E27FC236}">
                  <a16:creationId xmlns:a16="http://schemas.microsoft.com/office/drawing/2014/main" id="{90A6DA00-BFBE-AF4C-B537-5E6ED758A947}"/>
                </a:ext>
              </a:extLst>
            </p:cNvPr>
            <p:cNvSpPr>
              <a:spLocks/>
            </p:cNvSpPr>
            <p:nvPr/>
          </p:nvSpPr>
          <p:spPr bwMode="auto">
            <a:xfrm>
              <a:off x="6810376" y="1962151"/>
              <a:ext cx="74613" cy="128588"/>
            </a:xfrm>
            <a:custGeom>
              <a:avLst/>
              <a:gdLst>
                <a:gd name="T0" fmla="*/ 142 w 142"/>
                <a:gd name="T1" fmla="*/ 19 h 242"/>
                <a:gd name="T2" fmla="*/ 39 w 142"/>
                <a:gd name="T3" fmla="*/ 242 h 242"/>
                <a:gd name="T4" fmla="*/ 0 w 142"/>
                <a:gd name="T5" fmla="*/ 223 h 242"/>
                <a:gd name="T6" fmla="*/ 104 w 142"/>
                <a:gd name="T7" fmla="*/ 0 h 242"/>
                <a:gd name="T8" fmla="*/ 142 w 142"/>
                <a:gd name="T9" fmla="*/ 19 h 242"/>
              </a:gdLst>
              <a:ahLst/>
              <a:cxnLst>
                <a:cxn ang="0">
                  <a:pos x="T0" y="T1"/>
                </a:cxn>
                <a:cxn ang="0">
                  <a:pos x="T2" y="T3"/>
                </a:cxn>
                <a:cxn ang="0">
                  <a:pos x="T4" y="T5"/>
                </a:cxn>
                <a:cxn ang="0">
                  <a:pos x="T6" y="T7"/>
                </a:cxn>
                <a:cxn ang="0">
                  <a:pos x="T8" y="T9"/>
                </a:cxn>
              </a:cxnLst>
              <a:rect l="0" t="0" r="r" b="b"/>
              <a:pathLst>
                <a:path w="142" h="242">
                  <a:moveTo>
                    <a:pt x="142" y="19"/>
                  </a:moveTo>
                  <a:lnTo>
                    <a:pt x="39" y="242"/>
                  </a:lnTo>
                  <a:lnTo>
                    <a:pt x="0" y="223"/>
                  </a:lnTo>
                  <a:lnTo>
                    <a:pt x="104" y="0"/>
                  </a:lnTo>
                  <a:lnTo>
                    <a:pt x="14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45" name="Freeform 174">
              <a:extLst>
                <a:ext uri="{FF2B5EF4-FFF2-40B4-BE49-F238E27FC236}">
                  <a16:creationId xmlns:a16="http://schemas.microsoft.com/office/drawing/2014/main" id="{E125732C-CE0A-C14F-99CF-BE1C982D273F}"/>
                </a:ext>
              </a:extLst>
            </p:cNvPr>
            <p:cNvSpPr>
              <a:spLocks/>
            </p:cNvSpPr>
            <p:nvPr/>
          </p:nvSpPr>
          <p:spPr bwMode="auto">
            <a:xfrm>
              <a:off x="6772276" y="1941513"/>
              <a:ext cx="73025" cy="128588"/>
            </a:xfrm>
            <a:custGeom>
              <a:avLst/>
              <a:gdLst>
                <a:gd name="T0" fmla="*/ 137 w 137"/>
                <a:gd name="T1" fmla="*/ 17 h 243"/>
                <a:gd name="T2" fmla="*/ 40 w 137"/>
                <a:gd name="T3" fmla="*/ 243 h 243"/>
                <a:gd name="T4" fmla="*/ 0 w 137"/>
                <a:gd name="T5" fmla="*/ 226 h 243"/>
                <a:gd name="T6" fmla="*/ 98 w 137"/>
                <a:gd name="T7" fmla="*/ 0 h 243"/>
                <a:gd name="T8" fmla="*/ 137 w 137"/>
                <a:gd name="T9" fmla="*/ 17 h 243"/>
              </a:gdLst>
              <a:ahLst/>
              <a:cxnLst>
                <a:cxn ang="0">
                  <a:pos x="T0" y="T1"/>
                </a:cxn>
                <a:cxn ang="0">
                  <a:pos x="T2" y="T3"/>
                </a:cxn>
                <a:cxn ang="0">
                  <a:pos x="T4" y="T5"/>
                </a:cxn>
                <a:cxn ang="0">
                  <a:pos x="T6" y="T7"/>
                </a:cxn>
                <a:cxn ang="0">
                  <a:pos x="T8" y="T9"/>
                </a:cxn>
              </a:cxnLst>
              <a:rect l="0" t="0" r="r" b="b"/>
              <a:pathLst>
                <a:path w="137" h="243">
                  <a:moveTo>
                    <a:pt x="137" y="17"/>
                  </a:moveTo>
                  <a:lnTo>
                    <a:pt x="40" y="243"/>
                  </a:lnTo>
                  <a:lnTo>
                    <a:pt x="0" y="226"/>
                  </a:lnTo>
                  <a:lnTo>
                    <a:pt x="98" y="0"/>
                  </a:lnTo>
                  <a:lnTo>
                    <a:pt x="13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46" name="Freeform 175">
              <a:extLst>
                <a:ext uri="{FF2B5EF4-FFF2-40B4-BE49-F238E27FC236}">
                  <a16:creationId xmlns:a16="http://schemas.microsoft.com/office/drawing/2014/main" id="{16863FAF-BDA3-7A46-82A6-11F73CBC2BDC}"/>
                </a:ext>
              </a:extLst>
            </p:cNvPr>
            <p:cNvSpPr>
              <a:spLocks/>
            </p:cNvSpPr>
            <p:nvPr/>
          </p:nvSpPr>
          <p:spPr bwMode="auto">
            <a:xfrm>
              <a:off x="6734176" y="1924051"/>
              <a:ext cx="69850" cy="128588"/>
            </a:xfrm>
            <a:custGeom>
              <a:avLst/>
              <a:gdLst>
                <a:gd name="T0" fmla="*/ 132 w 132"/>
                <a:gd name="T1" fmla="*/ 16 h 244"/>
                <a:gd name="T2" fmla="*/ 40 w 132"/>
                <a:gd name="T3" fmla="*/ 244 h 244"/>
                <a:gd name="T4" fmla="*/ 0 w 132"/>
                <a:gd name="T5" fmla="*/ 228 h 244"/>
                <a:gd name="T6" fmla="*/ 93 w 132"/>
                <a:gd name="T7" fmla="*/ 0 h 244"/>
                <a:gd name="T8" fmla="*/ 132 w 132"/>
                <a:gd name="T9" fmla="*/ 16 h 244"/>
              </a:gdLst>
              <a:ahLst/>
              <a:cxnLst>
                <a:cxn ang="0">
                  <a:pos x="T0" y="T1"/>
                </a:cxn>
                <a:cxn ang="0">
                  <a:pos x="T2" y="T3"/>
                </a:cxn>
                <a:cxn ang="0">
                  <a:pos x="T4" y="T5"/>
                </a:cxn>
                <a:cxn ang="0">
                  <a:pos x="T6" y="T7"/>
                </a:cxn>
                <a:cxn ang="0">
                  <a:pos x="T8" y="T9"/>
                </a:cxn>
              </a:cxnLst>
              <a:rect l="0" t="0" r="r" b="b"/>
              <a:pathLst>
                <a:path w="132" h="244">
                  <a:moveTo>
                    <a:pt x="132" y="16"/>
                  </a:moveTo>
                  <a:lnTo>
                    <a:pt x="40" y="244"/>
                  </a:lnTo>
                  <a:lnTo>
                    <a:pt x="0" y="228"/>
                  </a:lnTo>
                  <a:lnTo>
                    <a:pt x="93" y="0"/>
                  </a:lnTo>
                  <a:lnTo>
                    <a:pt x="13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47" name="Freeform 176">
              <a:extLst>
                <a:ext uri="{FF2B5EF4-FFF2-40B4-BE49-F238E27FC236}">
                  <a16:creationId xmlns:a16="http://schemas.microsoft.com/office/drawing/2014/main" id="{B018E801-C0B4-E24D-8B12-FC7BD870B49D}"/>
                </a:ext>
              </a:extLst>
            </p:cNvPr>
            <p:cNvSpPr>
              <a:spLocks/>
            </p:cNvSpPr>
            <p:nvPr/>
          </p:nvSpPr>
          <p:spPr bwMode="auto">
            <a:xfrm>
              <a:off x="6694488" y="1905001"/>
              <a:ext cx="66675" cy="130175"/>
            </a:xfrm>
            <a:custGeom>
              <a:avLst/>
              <a:gdLst>
                <a:gd name="T0" fmla="*/ 126 w 126"/>
                <a:gd name="T1" fmla="*/ 16 h 246"/>
                <a:gd name="T2" fmla="*/ 40 w 126"/>
                <a:gd name="T3" fmla="*/ 246 h 246"/>
                <a:gd name="T4" fmla="*/ 0 w 126"/>
                <a:gd name="T5" fmla="*/ 231 h 246"/>
                <a:gd name="T6" fmla="*/ 86 w 126"/>
                <a:gd name="T7" fmla="*/ 0 h 246"/>
                <a:gd name="T8" fmla="*/ 126 w 126"/>
                <a:gd name="T9" fmla="*/ 16 h 246"/>
              </a:gdLst>
              <a:ahLst/>
              <a:cxnLst>
                <a:cxn ang="0">
                  <a:pos x="T0" y="T1"/>
                </a:cxn>
                <a:cxn ang="0">
                  <a:pos x="T2" y="T3"/>
                </a:cxn>
                <a:cxn ang="0">
                  <a:pos x="T4" y="T5"/>
                </a:cxn>
                <a:cxn ang="0">
                  <a:pos x="T6" y="T7"/>
                </a:cxn>
                <a:cxn ang="0">
                  <a:pos x="T8" y="T9"/>
                </a:cxn>
              </a:cxnLst>
              <a:rect l="0" t="0" r="r" b="b"/>
              <a:pathLst>
                <a:path w="126" h="246">
                  <a:moveTo>
                    <a:pt x="126" y="16"/>
                  </a:moveTo>
                  <a:lnTo>
                    <a:pt x="40" y="246"/>
                  </a:lnTo>
                  <a:lnTo>
                    <a:pt x="0" y="231"/>
                  </a:lnTo>
                  <a:lnTo>
                    <a:pt x="86" y="0"/>
                  </a:lnTo>
                  <a:lnTo>
                    <a:pt x="12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48" name="Freeform 177">
              <a:extLst>
                <a:ext uri="{FF2B5EF4-FFF2-40B4-BE49-F238E27FC236}">
                  <a16:creationId xmlns:a16="http://schemas.microsoft.com/office/drawing/2014/main" id="{3694EA14-32DF-3341-A61E-E548E26553C4}"/>
                </a:ext>
              </a:extLst>
            </p:cNvPr>
            <p:cNvSpPr>
              <a:spLocks/>
            </p:cNvSpPr>
            <p:nvPr/>
          </p:nvSpPr>
          <p:spPr bwMode="auto">
            <a:xfrm>
              <a:off x="6654801" y="1889126"/>
              <a:ext cx="63500" cy="130175"/>
            </a:xfrm>
            <a:custGeom>
              <a:avLst/>
              <a:gdLst>
                <a:gd name="T0" fmla="*/ 120 w 120"/>
                <a:gd name="T1" fmla="*/ 14 h 248"/>
                <a:gd name="T2" fmla="*/ 41 w 120"/>
                <a:gd name="T3" fmla="*/ 248 h 248"/>
                <a:gd name="T4" fmla="*/ 0 w 120"/>
                <a:gd name="T5" fmla="*/ 233 h 248"/>
                <a:gd name="T6" fmla="*/ 80 w 120"/>
                <a:gd name="T7" fmla="*/ 0 h 248"/>
                <a:gd name="T8" fmla="*/ 120 w 120"/>
                <a:gd name="T9" fmla="*/ 14 h 248"/>
              </a:gdLst>
              <a:ahLst/>
              <a:cxnLst>
                <a:cxn ang="0">
                  <a:pos x="T0" y="T1"/>
                </a:cxn>
                <a:cxn ang="0">
                  <a:pos x="T2" y="T3"/>
                </a:cxn>
                <a:cxn ang="0">
                  <a:pos x="T4" y="T5"/>
                </a:cxn>
                <a:cxn ang="0">
                  <a:pos x="T6" y="T7"/>
                </a:cxn>
                <a:cxn ang="0">
                  <a:pos x="T8" y="T9"/>
                </a:cxn>
              </a:cxnLst>
              <a:rect l="0" t="0" r="r" b="b"/>
              <a:pathLst>
                <a:path w="120" h="248">
                  <a:moveTo>
                    <a:pt x="120" y="14"/>
                  </a:moveTo>
                  <a:lnTo>
                    <a:pt x="41" y="248"/>
                  </a:lnTo>
                  <a:lnTo>
                    <a:pt x="0" y="233"/>
                  </a:lnTo>
                  <a:lnTo>
                    <a:pt x="80" y="0"/>
                  </a:lnTo>
                  <a:lnTo>
                    <a:pt x="12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49" name="Freeform 178">
              <a:extLst>
                <a:ext uri="{FF2B5EF4-FFF2-40B4-BE49-F238E27FC236}">
                  <a16:creationId xmlns:a16="http://schemas.microsoft.com/office/drawing/2014/main" id="{8B19FE03-B0DB-B942-A0D4-809F18F467D4}"/>
                </a:ext>
              </a:extLst>
            </p:cNvPr>
            <p:cNvSpPr>
              <a:spLocks/>
            </p:cNvSpPr>
            <p:nvPr/>
          </p:nvSpPr>
          <p:spPr bwMode="auto">
            <a:xfrm>
              <a:off x="6615113" y="1873251"/>
              <a:ext cx="60325" cy="131763"/>
            </a:xfrm>
            <a:custGeom>
              <a:avLst/>
              <a:gdLst>
                <a:gd name="T0" fmla="*/ 114 w 114"/>
                <a:gd name="T1" fmla="*/ 14 h 248"/>
                <a:gd name="T2" fmla="*/ 41 w 114"/>
                <a:gd name="T3" fmla="*/ 248 h 248"/>
                <a:gd name="T4" fmla="*/ 0 w 114"/>
                <a:gd name="T5" fmla="*/ 236 h 248"/>
                <a:gd name="T6" fmla="*/ 73 w 114"/>
                <a:gd name="T7" fmla="*/ 0 h 248"/>
                <a:gd name="T8" fmla="*/ 114 w 114"/>
                <a:gd name="T9" fmla="*/ 14 h 248"/>
              </a:gdLst>
              <a:ahLst/>
              <a:cxnLst>
                <a:cxn ang="0">
                  <a:pos x="T0" y="T1"/>
                </a:cxn>
                <a:cxn ang="0">
                  <a:pos x="T2" y="T3"/>
                </a:cxn>
                <a:cxn ang="0">
                  <a:pos x="T4" y="T5"/>
                </a:cxn>
                <a:cxn ang="0">
                  <a:pos x="T6" y="T7"/>
                </a:cxn>
                <a:cxn ang="0">
                  <a:pos x="T8" y="T9"/>
                </a:cxn>
              </a:cxnLst>
              <a:rect l="0" t="0" r="r" b="b"/>
              <a:pathLst>
                <a:path w="114" h="248">
                  <a:moveTo>
                    <a:pt x="114" y="14"/>
                  </a:moveTo>
                  <a:lnTo>
                    <a:pt x="41" y="248"/>
                  </a:lnTo>
                  <a:lnTo>
                    <a:pt x="0" y="236"/>
                  </a:lnTo>
                  <a:lnTo>
                    <a:pt x="73" y="0"/>
                  </a:lnTo>
                  <a:lnTo>
                    <a:pt x="11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50" name="Freeform 179">
              <a:extLst>
                <a:ext uri="{FF2B5EF4-FFF2-40B4-BE49-F238E27FC236}">
                  <a16:creationId xmlns:a16="http://schemas.microsoft.com/office/drawing/2014/main" id="{9AEC7B3E-9BCB-FD41-AA7E-57C561E6D34F}"/>
                </a:ext>
              </a:extLst>
            </p:cNvPr>
            <p:cNvSpPr>
              <a:spLocks/>
            </p:cNvSpPr>
            <p:nvPr/>
          </p:nvSpPr>
          <p:spPr bwMode="auto">
            <a:xfrm>
              <a:off x="6575426" y="1858963"/>
              <a:ext cx="57150" cy="131763"/>
            </a:xfrm>
            <a:custGeom>
              <a:avLst/>
              <a:gdLst>
                <a:gd name="T0" fmla="*/ 107 w 107"/>
                <a:gd name="T1" fmla="*/ 13 h 248"/>
                <a:gd name="T2" fmla="*/ 41 w 107"/>
                <a:gd name="T3" fmla="*/ 248 h 248"/>
                <a:gd name="T4" fmla="*/ 0 w 107"/>
                <a:gd name="T5" fmla="*/ 237 h 248"/>
                <a:gd name="T6" fmla="*/ 66 w 107"/>
                <a:gd name="T7" fmla="*/ 0 h 248"/>
                <a:gd name="T8" fmla="*/ 107 w 107"/>
                <a:gd name="T9" fmla="*/ 13 h 248"/>
              </a:gdLst>
              <a:ahLst/>
              <a:cxnLst>
                <a:cxn ang="0">
                  <a:pos x="T0" y="T1"/>
                </a:cxn>
                <a:cxn ang="0">
                  <a:pos x="T2" y="T3"/>
                </a:cxn>
                <a:cxn ang="0">
                  <a:pos x="T4" y="T5"/>
                </a:cxn>
                <a:cxn ang="0">
                  <a:pos x="T6" y="T7"/>
                </a:cxn>
                <a:cxn ang="0">
                  <a:pos x="T8" y="T9"/>
                </a:cxn>
              </a:cxnLst>
              <a:rect l="0" t="0" r="r" b="b"/>
              <a:pathLst>
                <a:path w="107" h="248">
                  <a:moveTo>
                    <a:pt x="107" y="13"/>
                  </a:moveTo>
                  <a:lnTo>
                    <a:pt x="41" y="248"/>
                  </a:lnTo>
                  <a:lnTo>
                    <a:pt x="0" y="237"/>
                  </a:lnTo>
                  <a:lnTo>
                    <a:pt x="66" y="0"/>
                  </a:lnTo>
                  <a:lnTo>
                    <a:pt x="107"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51" name="Freeform 180">
              <a:extLst>
                <a:ext uri="{FF2B5EF4-FFF2-40B4-BE49-F238E27FC236}">
                  <a16:creationId xmlns:a16="http://schemas.microsoft.com/office/drawing/2014/main" id="{CBAC5E76-8BE2-0843-905E-9BF7B795F320}"/>
                </a:ext>
              </a:extLst>
            </p:cNvPr>
            <p:cNvSpPr>
              <a:spLocks/>
            </p:cNvSpPr>
            <p:nvPr/>
          </p:nvSpPr>
          <p:spPr bwMode="auto">
            <a:xfrm>
              <a:off x="6535738" y="1846263"/>
              <a:ext cx="53975" cy="131763"/>
            </a:xfrm>
            <a:custGeom>
              <a:avLst/>
              <a:gdLst>
                <a:gd name="T0" fmla="*/ 102 w 102"/>
                <a:gd name="T1" fmla="*/ 11 h 249"/>
                <a:gd name="T2" fmla="*/ 41 w 102"/>
                <a:gd name="T3" fmla="*/ 249 h 249"/>
                <a:gd name="T4" fmla="*/ 0 w 102"/>
                <a:gd name="T5" fmla="*/ 239 h 249"/>
                <a:gd name="T6" fmla="*/ 61 w 102"/>
                <a:gd name="T7" fmla="*/ 0 h 249"/>
                <a:gd name="T8" fmla="*/ 102 w 102"/>
                <a:gd name="T9" fmla="*/ 11 h 249"/>
              </a:gdLst>
              <a:ahLst/>
              <a:cxnLst>
                <a:cxn ang="0">
                  <a:pos x="T0" y="T1"/>
                </a:cxn>
                <a:cxn ang="0">
                  <a:pos x="T2" y="T3"/>
                </a:cxn>
                <a:cxn ang="0">
                  <a:pos x="T4" y="T5"/>
                </a:cxn>
                <a:cxn ang="0">
                  <a:pos x="T6" y="T7"/>
                </a:cxn>
                <a:cxn ang="0">
                  <a:pos x="T8" y="T9"/>
                </a:cxn>
              </a:cxnLst>
              <a:rect l="0" t="0" r="r" b="b"/>
              <a:pathLst>
                <a:path w="102" h="249">
                  <a:moveTo>
                    <a:pt x="102" y="11"/>
                  </a:moveTo>
                  <a:lnTo>
                    <a:pt x="41" y="249"/>
                  </a:lnTo>
                  <a:lnTo>
                    <a:pt x="0" y="239"/>
                  </a:lnTo>
                  <a:lnTo>
                    <a:pt x="61" y="0"/>
                  </a:lnTo>
                  <a:lnTo>
                    <a:pt x="10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52" name="Freeform 181">
              <a:extLst>
                <a:ext uri="{FF2B5EF4-FFF2-40B4-BE49-F238E27FC236}">
                  <a16:creationId xmlns:a16="http://schemas.microsoft.com/office/drawing/2014/main" id="{43B69D24-9D22-4544-89B3-1A1CFD60C0BA}"/>
                </a:ext>
              </a:extLst>
            </p:cNvPr>
            <p:cNvSpPr>
              <a:spLocks/>
            </p:cNvSpPr>
            <p:nvPr/>
          </p:nvSpPr>
          <p:spPr bwMode="auto">
            <a:xfrm>
              <a:off x="6494463" y="1833563"/>
              <a:ext cx="50800" cy="131763"/>
            </a:xfrm>
            <a:custGeom>
              <a:avLst/>
              <a:gdLst>
                <a:gd name="T0" fmla="*/ 97 w 97"/>
                <a:gd name="T1" fmla="*/ 11 h 250"/>
                <a:gd name="T2" fmla="*/ 41 w 97"/>
                <a:gd name="T3" fmla="*/ 250 h 250"/>
                <a:gd name="T4" fmla="*/ 0 w 97"/>
                <a:gd name="T5" fmla="*/ 240 h 250"/>
                <a:gd name="T6" fmla="*/ 55 w 97"/>
                <a:gd name="T7" fmla="*/ 0 h 250"/>
                <a:gd name="T8" fmla="*/ 97 w 97"/>
                <a:gd name="T9" fmla="*/ 11 h 250"/>
              </a:gdLst>
              <a:ahLst/>
              <a:cxnLst>
                <a:cxn ang="0">
                  <a:pos x="T0" y="T1"/>
                </a:cxn>
                <a:cxn ang="0">
                  <a:pos x="T2" y="T3"/>
                </a:cxn>
                <a:cxn ang="0">
                  <a:pos x="T4" y="T5"/>
                </a:cxn>
                <a:cxn ang="0">
                  <a:pos x="T6" y="T7"/>
                </a:cxn>
                <a:cxn ang="0">
                  <a:pos x="T8" y="T9"/>
                </a:cxn>
              </a:cxnLst>
              <a:rect l="0" t="0" r="r" b="b"/>
              <a:pathLst>
                <a:path w="97" h="250">
                  <a:moveTo>
                    <a:pt x="97" y="11"/>
                  </a:moveTo>
                  <a:lnTo>
                    <a:pt x="41" y="250"/>
                  </a:lnTo>
                  <a:lnTo>
                    <a:pt x="0" y="240"/>
                  </a:lnTo>
                  <a:lnTo>
                    <a:pt x="55" y="0"/>
                  </a:lnTo>
                  <a:lnTo>
                    <a:pt x="97"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53" name="Freeform 182">
              <a:extLst>
                <a:ext uri="{FF2B5EF4-FFF2-40B4-BE49-F238E27FC236}">
                  <a16:creationId xmlns:a16="http://schemas.microsoft.com/office/drawing/2014/main" id="{20A1972D-D481-E14B-996E-9C39BB0FCF1E}"/>
                </a:ext>
              </a:extLst>
            </p:cNvPr>
            <p:cNvSpPr>
              <a:spLocks/>
            </p:cNvSpPr>
            <p:nvPr/>
          </p:nvSpPr>
          <p:spPr bwMode="auto">
            <a:xfrm>
              <a:off x="6453188" y="1822451"/>
              <a:ext cx="47625" cy="133350"/>
            </a:xfrm>
            <a:custGeom>
              <a:avLst/>
              <a:gdLst>
                <a:gd name="T0" fmla="*/ 91 w 91"/>
                <a:gd name="T1" fmla="*/ 9 h 250"/>
                <a:gd name="T2" fmla="*/ 42 w 91"/>
                <a:gd name="T3" fmla="*/ 250 h 250"/>
                <a:gd name="T4" fmla="*/ 0 w 91"/>
                <a:gd name="T5" fmla="*/ 241 h 250"/>
                <a:gd name="T6" fmla="*/ 50 w 91"/>
                <a:gd name="T7" fmla="*/ 0 h 250"/>
                <a:gd name="T8" fmla="*/ 91 w 91"/>
                <a:gd name="T9" fmla="*/ 9 h 250"/>
              </a:gdLst>
              <a:ahLst/>
              <a:cxnLst>
                <a:cxn ang="0">
                  <a:pos x="T0" y="T1"/>
                </a:cxn>
                <a:cxn ang="0">
                  <a:pos x="T2" y="T3"/>
                </a:cxn>
                <a:cxn ang="0">
                  <a:pos x="T4" y="T5"/>
                </a:cxn>
                <a:cxn ang="0">
                  <a:pos x="T6" y="T7"/>
                </a:cxn>
                <a:cxn ang="0">
                  <a:pos x="T8" y="T9"/>
                </a:cxn>
              </a:cxnLst>
              <a:rect l="0" t="0" r="r" b="b"/>
              <a:pathLst>
                <a:path w="91" h="250">
                  <a:moveTo>
                    <a:pt x="91" y="9"/>
                  </a:moveTo>
                  <a:lnTo>
                    <a:pt x="42" y="250"/>
                  </a:lnTo>
                  <a:lnTo>
                    <a:pt x="0" y="241"/>
                  </a:lnTo>
                  <a:lnTo>
                    <a:pt x="50" y="0"/>
                  </a:lnTo>
                  <a:lnTo>
                    <a:pt x="9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54" name="Freeform 183">
              <a:extLst>
                <a:ext uri="{FF2B5EF4-FFF2-40B4-BE49-F238E27FC236}">
                  <a16:creationId xmlns:a16="http://schemas.microsoft.com/office/drawing/2014/main" id="{DE693684-4DE4-D741-B9D2-966CC5CD6EFE}"/>
                </a:ext>
              </a:extLst>
            </p:cNvPr>
            <p:cNvSpPr>
              <a:spLocks/>
            </p:cNvSpPr>
            <p:nvPr/>
          </p:nvSpPr>
          <p:spPr bwMode="auto">
            <a:xfrm>
              <a:off x="6411913" y="1812926"/>
              <a:ext cx="46038" cy="133350"/>
            </a:xfrm>
            <a:custGeom>
              <a:avLst/>
              <a:gdLst>
                <a:gd name="T0" fmla="*/ 86 w 86"/>
                <a:gd name="T1" fmla="*/ 8 h 250"/>
                <a:gd name="T2" fmla="*/ 42 w 86"/>
                <a:gd name="T3" fmla="*/ 250 h 250"/>
                <a:gd name="T4" fmla="*/ 0 w 86"/>
                <a:gd name="T5" fmla="*/ 242 h 250"/>
                <a:gd name="T6" fmla="*/ 43 w 86"/>
                <a:gd name="T7" fmla="*/ 0 h 250"/>
                <a:gd name="T8" fmla="*/ 86 w 86"/>
                <a:gd name="T9" fmla="*/ 8 h 250"/>
              </a:gdLst>
              <a:ahLst/>
              <a:cxnLst>
                <a:cxn ang="0">
                  <a:pos x="T0" y="T1"/>
                </a:cxn>
                <a:cxn ang="0">
                  <a:pos x="T2" y="T3"/>
                </a:cxn>
                <a:cxn ang="0">
                  <a:pos x="T4" y="T5"/>
                </a:cxn>
                <a:cxn ang="0">
                  <a:pos x="T6" y="T7"/>
                </a:cxn>
                <a:cxn ang="0">
                  <a:pos x="T8" y="T9"/>
                </a:cxn>
              </a:cxnLst>
              <a:rect l="0" t="0" r="r" b="b"/>
              <a:pathLst>
                <a:path w="86" h="250">
                  <a:moveTo>
                    <a:pt x="86" y="8"/>
                  </a:moveTo>
                  <a:lnTo>
                    <a:pt x="42" y="250"/>
                  </a:lnTo>
                  <a:lnTo>
                    <a:pt x="0" y="242"/>
                  </a:lnTo>
                  <a:lnTo>
                    <a:pt x="43" y="0"/>
                  </a:lnTo>
                  <a:lnTo>
                    <a:pt x="8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grpSp>
          <p:nvGrpSpPr>
            <p:cNvPr id="555" name="Group 554">
              <a:extLst>
                <a:ext uri="{FF2B5EF4-FFF2-40B4-BE49-F238E27FC236}">
                  <a16:creationId xmlns:a16="http://schemas.microsoft.com/office/drawing/2014/main" id="{7A35D03A-BB1D-424B-BE8B-201ED13984F6}"/>
                </a:ext>
              </a:extLst>
            </p:cNvPr>
            <p:cNvGrpSpPr/>
            <p:nvPr/>
          </p:nvGrpSpPr>
          <p:grpSpPr>
            <a:xfrm>
              <a:off x="4754563" y="2039938"/>
              <a:ext cx="500063" cy="458788"/>
              <a:chOff x="4754563" y="2039938"/>
              <a:chExt cx="500063" cy="458788"/>
            </a:xfrm>
            <a:grpFill/>
          </p:grpSpPr>
          <p:sp>
            <p:nvSpPr>
              <p:cNvPr id="629" name="Freeform 197">
                <a:extLst>
                  <a:ext uri="{FF2B5EF4-FFF2-40B4-BE49-F238E27FC236}">
                    <a16:creationId xmlns:a16="http://schemas.microsoft.com/office/drawing/2014/main" id="{D02822B5-D168-8A4F-B636-05AD783D8980}"/>
                  </a:ext>
                </a:extLst>
              </p:cNvPr>
              <p:cNvSpPr>
                <a:spLocks/>
              </p:cNvSpPr>
              <p:nvPr/>
            </p:nvSpPr>
            <p:spPr bwMode="auto">
              <a:xfrm>
                <a:off x="5164138" y="2039938"/>
                <a:ext cx="90488" cy="120650"/>
              </a:xfrm>
              <a:custGeom>
                <a:avLst/>
                <a:gdLst>
                  <a:gd name="T0" fmla="*/ 36 w 169"/>
                  <a:gd name="T1" fmla="*/ 0 h 230"/>
                  <a:gd name="T2" fmla="*/ 169 w 169"/>
                  <a:gd name="T3" fmla="*/ 206 h 230"/>
                  <a:gd name="T4" fmla="*/ 133 w 169"/>
                  <a:gd name="T5" fmla="*/ 230 h 230"/>
                  <a:gd name="T6" fmla="*/ 0 w 169"/>
                  <a:gd name="T7" fmla="*/ 24 h 230"/>
                  <a:gd name="T8" fmla="*/ 36 w 169"/>
                  <a:gd name="T9" fmla="*/ 0 h 230"/>
                </a:gdLst>
                <a:ahLst/>
                <a:cxnLst>
                  <a:cxn ang="0">
                    <a:pos x="T0" y="T1"/>
                  </a:cxn>
                  <a:cxn ang="0">
                    <a:pos x="T2" y="T3"/>
                  </a:cxn>
                  <a:cxn ang="0">
                    <a:pos x="T4" y="T5"/>
                  </a:cxn>
                  <a:cxn ang="0">
                    <a:pos x="T6" y="T7"/>
                  </a:cxn>
                  <a:cxn ang="0">
                    <a:pos x="T8" y="T9"/>
                  </a:cxn>
                </a:cxnLst>
                <a:rect l="0" t="0" r="r" b="b"/>
                <a:pathLst>
                  <a:path w="169" h="230">
                    <a:moveTo>
                      <a:pt x="36" y="0"/>
                    </a:moveTo>
                    <a:lnTo>
                      <a:pt x="169" y="206"/>
                    </a:lnTo>
                    <a:lnTo>
                      <a:pt x="133" y="230"/>
                    </a:lnTo>
                    <a:lnTo>
                      <a:pt x="0" y="24"/>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30" name="Freeform 198">
                <a:extLst>
                  <a:ext uri="{FF2B5EF4-FFF2-40B4-BE49-F238E27FC236}">
                    <a16:creationId xmlns:a16="http://schemas.microsoft.com/office/drawing/2014/main" id="{091FB656-318D-E742-B7B8-D8532334E11F}"/>
                  </a:ext>
                </a:extLst>
              </p:cNvPr>
              <p:cNvSpPr>
                <a:spLocks/>
              </p:cNvSpPr>
              <p:nvPr/>
            </p:nvSpPr>
            <p:spPr bwMode="auto">
              <a:xfrm>
                <a:off x="5126038" y="2063751"/>
                <a:ext cx="92075" cy="120650"/>
              </a:xfrm>
              <a:custGeom>
                <a:avLst/>
                <a:gdLst>
                  <a:gd name="T0" fmla="*/ 36 w 173"/>
                  <a:gd name="T1" fmla="*/ 0 h 227"/>
                  <a:gd name="T2" fmla="*/ 173 w 173"/>
                  <a:gd name="T3" fmla="*/ 203 h 227"/>
                  <a:gd name="T4" fmla="*/ 139 w 173"/>
                  <a:gd name="T5" fmla="*/ 227 h 227"/>
                  <a:gd name="T6" fmla="*/ 0 w 173"/>
                  <a:gd name="T7" fmla="*/ 24 h 227"/>
                  <a:gd name="T8" fmla="*/ 36 w 173"/>
                  <a:gd name="T9" fmla="*/ 0 h 227"/>
                </a:gdLst>
                <a:ahLst/>
                <a:cxnLst>
                  <a:cxn ang="0">
                    <a:pos x="T0" y="T1"/>
                  </a:cxn>
                  <a:cxn ang="0">
                    <a:pos x="T2" y="T3"/>
                  </a:cxn>
                  <a:cxn ang="0">
                    <a:pos x="T4" y="T5"/>
                  </a:cxn>
                  <a:cxn ang="0">
                    <a:pos x="T6" y="T7"/>
                  </a:cxn>
                  <a:cxn ang="0">
                    <a:pos x="T8" y="T9"/>
                  </a:cxn>
                </a:cxnLst>
                <a:rect l="0" t="0" r="r" b="b"/>
                <a:pathLst>
                  <a:path w="173" h="227">
                    <a:moveTo>
                      <a:pt x="36" y="0"/>
                    </a:moveTo>
                    <a:lnTo>
                      <a:pt x="173" y="203"/>
                    </a:lnTo>
                    <a:lnTo>
                      <a:pt x="139" y="227"/>
                    </a:lnTo>
                    <a:lnTo>
                      <a:pt x="0" y="24"/>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31" name="Freeform 199">
                <a:extLst>
                  <a:ext uri="{FF2B5EF4-FFF2-40B4-BE49-F238E27FC236}">
                    <a16:creationId xmlns:a16="http://schemas.microsoft.com/office/drawing/2014/main" id="{3556829A-A809-AB4C-B432-7AC36CF17033}"/>
                  </a:ext>
                </a:extLst>
              </p:cNvPr>
              <p:cNvSpPr>
                <a:spLocks/>
              </p:cNvSpPr>
              <p:nvPr/>
            </p:nvSpPr>
            <p:spPr bwMode="auto">
              <a:xfrm>
                <a:off x="5089526" y="2090738"/>
                <a:ext cx="93663" cy="117475"/>
              </a:xfrm>
              <a:custGeom>
                <a:avLst/>
                <a:gdLst>
                  <a:gd name="T0" fmla="*/ 35 w 178"/>
                  <a:gd name="T1" fmla="*/ 0 h 224"/>
                  <a:gd name="T2" fmla="*/ 178 w 178"/>
                  <a:gd name="T3" fmla="*/ 198 h 224"/>
                  <a:gd name="T4" fmla="*/ 144 w 178"/>
                  <a:gd name="T5" fmla="*/ 224 h 224"/>
                  <a:gd name="T6" fmla="*/ 0 w 178"/>
                  <a:gd name="T7" fmla="*/ 25 h 224"/>
                  <a:gd name="T8" fmla="*/ 35 w 178"/>
                  <a:gd name="T9" fmla="*/ 0 h 224"/>
                </a:gdLst>
                <a:ahLst/>
                <a:cxnLst>
                  <a:cxn ang="0">
                    <a:pos x="T0" y="T1"/>
                  </a:cxn>
                  <a:cxn ang="0">
                    <a:pos x="T2" y="T3"/>
                  </a:cxn>
                  <a:cxn ang="0">
                    <a:pos x="T4" y="T5"/>
                  </a:cxn>
                  <a:cxn ang="0">
                    <a:pos x="T6" y="T7"/>
                  </a:cxn>
                  <a:cxn ang="0">
                    <a:pos x="T8" y="T9"/>
                  </a:cxn>
                </a:cxnLst>
                <a:rect l="0" t="0" r="r" b="b"/>
                <a:pathLst>
                  <a:path w="178" h="224">
                    <a:moveTo>
                      <a:pt x="35" y="0"/>
                    </a:moveTo>
                    <a:lnTo>
                      <a:pt x="178" y="198"/>
                    </a:lnTo>
                    <a:lnTo>
                      <a:pt x="144" y="224"/>
                    </a:lnTo>
                    <a:lnTo>
                      <a:pt x="0" y="25"/>
                    </a:ln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32" name="Freeform 200">
                <a:extLst>
                  <a:ext uri="{FF2B5EF4-FFF2-40B4-BE49-F238E27FC236}">
                    <a16:creationId xmlns:a16="http://schemas.microsoft.com/office/drawing/2014/main" id="{46040837-E99B-1649-8F8F-54354B14E0E5}"/>
                  </a:ext>
                </a:extLst>
              </p:cNvPr>
              <p:cNvSpPr>
                <a:spLocks/>
              </p:cNvSpPr>
              <p:nvPr/>
            </p:nvSpPr>
            <p:spPr bwMode="auto">
              <a:xfrm>
                <a:off x="5053013" y="2116138"/>
                <a:ext cx="96838" cy="117475"/>
              </a:xfrm>
              <a:custGeom>
                <a:avLst/>
                <a:gdLst>
                  <a:gd name="T0" fmla="*/ 34 w 183"/>
                  <a:gd name="T1" fmla="*/ 0 h 222"/>
                  <a:gd name="T2" fmla="*/ 183 w 183"/>
                  <a:gd name="T3" fmla="*/ 196 h 222"/>
                  <a:gd name="T4" fmla="*/ 148 w 183"/>
                  <a:gd name="T5" fmla="*/ 222 h 222"/>
                  <a:gd name="T6" fmla="*/ 0 w 183"/>
                  <a:gd name="T7" fmla="*/ 27 h 222"/>
                  <a:gd name="T8" fmla="*/ 34 w 183"/>
                  <a:gd name="T9" fmla="*/ 0 h 222"/>
                </a:gdLst>
                <a:ahLst/>
                <a:cxnLst>
                  <a:cxn ang="0">
                    <a:pos x="T0" y="T1"/>
                  </a:cxn>
                  <a:cxn ang="0">
                    <a:pos x="T2" y="T3"/>
                  </a:cxn>
                  <a:cxn ang="0">
                    <a:pos x="T4" y="T5"/>
                  </a:cxn>
                  <a:cxn ang="0">
                    <a:pos x="T6" y="T7"/>
                  </a:cxn>
                  <a:cxn ang="0">
                    <a:pos x="T8" y="T9"/>
                  </a:cxn>
                </a:cxnLst>
                <a:rect l="0" t="0" r="r" b="b"/>
                <a:pathLst>
                  <a:path w="183" h="222">
                    <a:moveTo>
                      <a:pt x="34" y="0"/>
                    </a:moveTo>
                    <a:lnTo>
                      <a:pt x="183" y="196"/>
                    </a:lnTo>
                    <a:lnTo>
                      <a:pt x="148" y="222"/>
                    </a:lnTo>
                    <a:lnTo>
                      <a:pt x="0" y="27"/>
                    </a:ln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33" name="Freeform 201">
                <a:extLst>
                  <a:ext uri="{FF2B5EF4-FFF2-40B4-BE49-F238E27FC236}">
                    <a16:creationId xmlns:a16="http://schemas.microsoft.com/office/drawing/2014/main" id="{4371C4A2-9A09-0142-B6B2-FE0E208D94EA}"/>
                  </a:ext>
                </a:extLst>
              </p:cNvPr>
              <p:cNvSpPr>
                <a:spLocks/>
              </p:cNvSpPr>
              <p:nvPr/>
            </p:nvSpPr>
            <p:spPr bwMode="auto">
              <a:xfrm>
                <a:off x="5016501" y="2144713"/>
                <a:ext cx="98425" cy="115888"/>
              </a:xfrm>
              <a:custGeom>
                <a:avLst/>
                <a:gdLst>
                  <a:gd name="T0" fmla="*/ 33 w 187"/>
                  <a:gd name="T1" fmla="*/ 0 h 220"/>
                  <a:gd name="T2" fmla="*/ 187 w 187"/>
                  <a:gd name="T3" fmla="*/ 191 h 220"/>
                  <a:gd name="T4" fmla="*/ 153 w 187"/>
                  <a:gd name="T5" fmla="*/ 220 h 220"/>
                  <a:gd name="T6" fmla="*/ 0 w 187"/>
                  <a:gd name="T7" fmla="*/ 29 h 220"/>
                  <a:gd name="T8" fmla="*/ 33 w 187"/>
                  <a:gd name="T9" fmla="*/ 0 h 220"/>
                </a:gdLst>
                <a:ahLst/>
                <a:cxnLst>
                  <a:cxn ang="0">
                    <a:pos x="T0" y="T1"/>
                  </a:cxn>
                  <a:cxn ang="0">
                    <a:pos x="T2" y="T3"/>
                  </a:cxn>
                  <a:cxn ang="0">
                    <a:pos x="T4" y="T5"/>
                  </a:cxn>
                  <a:cxn ang="0">
                    <a:pos x="T6" y="T7"/>
                  </a:cxn>
                  <a:cxn ang="0">
                    <a:pos x="T8" y="T9"/>
                  </a:cxn>
                </a:cxnLst>
                <a:rect l="0" t="0" r="r" b="b"/>
                <a:pathLst>
                  <a:path w="187" h="220">
                    <a:moveTo>
                      <a:pt x="33" y="0"/>
                    </a:moveTo>
                    <a:lnTo>
                      <a:pt x="187" y="191"/>
                    </a:lnTo>
                    <a:lnTo>
                      <a:pt x="153" y="220"/>
                    </a:lnTo>
                    <a:lnTo>
                      <a:pt x="0" y="29"/>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34" name="Freeform 202">
                <a:extLst>
                  <a:ext uri="{FF2B5EF4-FFF2-40B4-BE49-F238E27FC236}">
                    <a16:creationId xmlns:a16="http://schemas.microsoft.com/office/drawing/2014/main" id="{3E813527-7F22-7947-94DE-702F48D4F8DB}"/>
                  </a:ext>
                </a:extLst>
              </p:cNvPr>
              <p:cNvSpPr>
                <a:spLocks/>
              </p:cNvSpPr>
              <p:nvPr/>
            </p:nvSpPr>
            <p:spPr bwMode="auto">
              <a:xfrm>
                <a:off x="4981576" y="2173288"/>
                <a:ext cx="100013" cy="114300"/>
              </a:xfrm>
              <a:custGeom>
                <a:avLst/>
                <a:gdLst>
                  <a:gd name="T0" fmla="*/ 32 w 190"/>
                  <a:gd name="T1" fmla="*/ 0 h 216"/>
                  <a:gd name="T2" fmla="*/ 190 w 190"/>
                  <a:gd name="T3" fmla="*/ 186 h 216"/>
                  <a:gd name="T4" fmla="*/ 158 w 190"/>
                  <a:gd name="T5" fmla="*/ 216 h 216"/>
                  <a:gd name="T6" fmla="*/ 0 w 190"/>
                  <a:gd name="T7" fmla="*/ 29 h 216"/>
                  <a:gd name="T8" fmla="*/ 32 w 190"/>
                  <a:gd name="T9" fmla="*/ 0 h 216"/>
                </a:gdLst>
                <a:ahLst/>
                <a:cxnLst>
                  <a:cxn ang="0">
                    <a:pos x="T0" y="T1"/>
                  </a:cxn>
                  <a:cxn ang="0">
                    <a:pos x="T2" y="T3"/>
                  </a:cxn>
                  <a:cxn ang="0">
                    <a:pos x="T4" y="T5"/>
                  </a:cxn>
                  <a:cxn ang="0">
                    <a:pos x="T6" y="T7"/>
                  </a:cxn>
                  <a:cxn ang="0">
                    <a:pos x="T8" y="T9"/>
                  </a:cxn>
                </a:cxnLst>
                <a:rect l="0" t="0" r="r" b="b"/>
                <a:pathLst>
                  <a:path w="190" h="216">
                    <a:moveTo>
                      <a:pt x="32" y="0"/>
                    </a:moveTo>
                    <a:lnTo>
                      <a:pt x="190" y="186"/>
                    </a:lnTo>
                    <a:lnTo>
                      <a:pt x="158" y="216"/>
                    </a:lnTo>
                    <a:lnTo>
                      <a:pt x="0" y="29"/>
                    </a:ln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35" name="Freeform 203">
                <a:extLst>
                  <a:ext uri="{FF2B5EF4-FFF2-40B4-BE49-F238E27FC236}">
                    <a16:creationId xmlns:a16="http://schemas.microsoft.com/office/drawing/2014/main" id="{CE92D7A9-BADF-FB4B-B633-B30BFEBB2BD1}"/>
                  </a:ext>
                </a:extLst>
              </p:cNvPr>
              <p:cNvSpPr>
                <a:spLocks/>
              </p:cNvSpPr>
              <p:nvPr/>
            </p:nvSpPr>
            <p:spPr bwMode="auto">
              <a:xfrm>
                <a:off x="4945063" y="2203451"/>
                <a:ext cx="103188" cy="111125"/>
              </a:xfrm>
              <a:custGeom>
                <a:avLst/>
                <a:gdLst>
                  <a:gd name="T0" fmla="*/ 32 w 195"/>
                  <a:gd name="T1" fmla="*/ 0 h 212"/>
                  <a:gd name="T2" fmla="*/ 195 w 195"/>
                  <a:gd name="T3" fmla="*/ 183 h 212"/>
                  <a:gd name="T4" fmla="*/ 164 w 195"/>
                  <a:gd name="T5" fmla="*/ 212 h 212"/>
                  <a:gd name="T6" fmla="*/ 0 w 195"/>
                  <a:gd name="T7" fmla="*/ 29 h 212"/>
                  <a:gd name="T8" fmla="*/ 32 w 195"/>
                  <a:gd name="T9" fmla="*/ 0 h 212"/>
                </a:gdLst>
                <a:ahLst/>
                <a:cxnLst>
                  <a:cxn ang="0">
                    <a:pos x="T0" y="T1"/>
                  </a:cxn>
                  <a:cxn ang="0">
                    <a:pos x="T2" y="T3"/>
                  </a:cxn>
                  <a:cxn ang="0">
                    <a:pos x="T4" y="T5"/>
                  </a:cxn>
                  <a:cxn ang="0">
                    <a:pos x="T6" y="T7"/>
                  </a:cxn>
                  <a:cxn ang="0">
                    <a:pos x="T8" y="T9"/>
                  </a:cxn>
                </a:cxnLst>
                <a:rect l="0" t="0" r="r" b="b"/>
                <a:pathLst>
                  <a:path w="195" h="212">
                    <a:moveTo>
                      <a:pt x="32" y="0"/>
                    </a:moveTo>
                    <a:lnTo>
                      <a:pt x="195" y="183"/>
                    </a:lnTo>
                    <a:lnTo>
                      <a:pt x="164" y="212"/>
                    </a:lnTo>
                    <a:lnTo>
                      <a:pt x="0" y="29"/>
                    </a:ln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36" name="Freeform 204">
                <a:extLst>
                  <a:ext uri="{FF2B5EF4-FFF2-40B4-BE49-F238E27FC236}">
                    <a16:creationId xmlns:a16="http://schemas.microsoft.com/office/drawing/2014/main" id="{71AF161F-1D00-A942-945A-4AE16BCB45E2}"/>
                  </a:ext>
                </a:extLst>
              </p:cNvPr>
              <p:cNvSpPr>
                <a:spLocks/>
              </p:cNvSpPr>
              <p:nvPr/>
            </p:nvSpPr>
            <p:spPr bwMode="auto">
              <a:xfrm>
                <a:off x="4911726" y="2233613"/>
                <a:ext cx="104775" cy="109538"/>
              </a:xfrm>
              <a:custGeom>
                <a:avLst/>
                <a:gdLst>
                  <a:gd name="T0" fmla="*/ 31 w 199"/>
                  <a:gd name="T1" fmla="*/ 0 h 209"/>
                  <a:gd name="T2" fmla="*/ 199 w 199"/>
                  <a:gd name="T3" fmla="*/ 178 h 209"/>
                  <a:gd name="T4" fmla="*/ 168 w 199"/>
                  <a:gd name="T5" fmla="*/ 209 h 209"/>
                  <a:gd name="T6" fmla="*/ 0 w 199"/>
                  <a:gd name="T7" fmla="*/ 31 h 209"/>
                  <a:gd name="T8" fmla="*/ 31 w 199"/>
                  <a:gd name="T9" fmla="*/ 0 h 209"/>
                </a:gdLst>
                <a:ahLst/>
                <a:cxnLst>
                  <a:cxn ang="0">
                    <a:pos x="T0" y="T1"/>
                  </a:cxn>
                  <a:cxn ang="0">
                    <a:pos x="T2" y="T3"/>
                  </a:cxn>
                  <a:cxn ang="0">
                    <a:pos x="T4" y="T5"/>
                  </a:cxn>
                  <a:cxn ang="0">
                    <a:pos x="T6" y="T7"/>
                  </a:cxn>
                  <a:cxn ang="0">
                    <a:pos x="T8" y="T9"/>
                  </a:cxn>
                </a:cxnLst>
                <a:rect l="0" t="0" r="r" b="b"/>
                <a:pathLst>
                  <a:path w="199" h="209">
                    <a:moveTo>
                      <a:pt x="31" y="0"/>
                    </a:moveTo>
                    <a:lnTo>
                      <a:pt x="199" y="178"/>
                    </a:lnTo>
                    <a:lnTo>
                      <a:pt x="168" y="20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37" name="Freeform 206">
                <a:extLst>
                  <a:ext uri="{FF2B5EF4-FFF2-40B4-BE49-F238E27FC236}">
                    <a16:creationId xmlns:a16="http://schemas.microsoft.com/office/drawing/2014/main" id="{10D65D23-C661-244F-AFD8-A456C19F7EDC}"/>
                  </a:ext>
                </a:extLst>
              </p:cNvPr>
              <p:cNvSpPr>
                <a:spLocks/>
              </p:cNvSpPr>
              <p:nvPr/>
            </p:nvSpPr>
            <p:spPr bwMode="auto">
              <a:xfrm>
                <a:off x="4879975" y="2265363"/>
                <a:ext cx="106363" cy="107950"/>
              </a:xfrm>
              <a:custGeom>
                <a:avLst/>
                <a:gdLst>
                  <a:gd name="T0" fmla="*/ 29 w 202"/>
                  <a:gd name="T1" fmla="*/ 0 h 203"/>
                  <a:gd name="T2" fmla="*/ 202 w 202"/>
                  <a:gd name="T3" fmla="*/ 173 h 203"/>
                  <a:gd name="T4" fmla="*/ 171 w 202"/>
                  <a:gd name="T5" fmla="*/ 203 h 203"/>
                  <a:gd name="T6" fmla="*/ 0 w 202"/>
                  <a:gd name="T7" fmla="*/ 30 h 203"/>
                  <a:gd name="T8" fmla="*/ 29 w 202"/>
                  <a:gd name="T9" fmla="*/ 0 h 203"/>
                </a:gdLst>
                <a:ahLst/>
                <a:cxnLst>
                  <a:cxn ang="0">
                    <a:pos x="T0" y="T1"/>
                  </a:cxn>
                  <a:cxn ang="0">
                    <a:pos x="T2" y="T3"/>
                  </a:cxn>
                  <a:cxn ang="0">
                    <a:pos x="T4" y="T5"/>
                  </a:cxn>
                  <a:cxn ang="0">
                    <a:pos x="T6" y="T7"/>
                  </a:cxn>
                  <a:cxn ang="0">
                    <a:pos x="T8" y="T9"/>
                  </a:cxn>
                </a:cxnLst>
                <a:rect l="0" t="0" r="r" b="b"/>
                <a:pathLst>
                  <a:path w="202" h="203">
                    <a:moveTo>
                      <a:pt x="29" y="0"/>
                    </a:moveTo>
                    <a:lnTo>
                      <a:pt x="202" y="173"/>
                    </a:lnTo>
                    <a:lnTo>
                      <a:pt x="171" y="203"/>
                    </a:lnTo>
                    <a:lnTo>
                      <a:pt x="0" y="30"/>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38" name="Freeform 207">
                <a:extLst>
                  <a:ext uri="{FF2B5EF4-FFF2-40B4-BE49-F238E27FC236}">
                    <a16:creationId xmlns:a16="http://schemas.microsoft.com/office/drawing/2014/main" id="{466D51CF-628C-7149-850F-279FE98CC52A}"/>
                  </a:ext>
                </a:extLst>
              </p:cNvPr>
              <p:cNvSpPr>
                <a:spLocks/>
              </p:cNvSpPr>
              <p:nvPr/>
            </p:nvSpPr>
            <p:spPr bwMode="auto">
              <a:xfrm>
                <a:off x="4846638" y="2297113"/>
                <a:ext cx="109538" cy="106363"/>
              </a:xfrm>
              <a:custGeom>
                <a:avLst/>
                <a:gdLst>
                  <a:gd name="T0" fmla="*/ 30 w 207"/>
                  <a:gd name="T1" fmla="*/ 0 h 200"/>
                  <a:gd name="T2" fmla="*/ 207 w 207"/>
                  <a:gd name="T3" fmla="*/ 168 h 200"/>
                  <a:gd name="T4" fmla="*/ 177 w 207"/>
                  <a:gd name="T5" fmla="*/ 200 h 200"/>
                  <a:gd name="T6" fmla="*/ 0 w 207"/>
                  <a:gd name="T7" fmla="*/ 31 h 200"/>
                  <a:gd name="T8" fmla="*/ 30 w 207"/>
                  <a:gd name="T9" fmla="*/ 0 h 200"/>
                </a:gdLst>
                <a:ahLst/>
                <a:cxnLst>
                  <a:cxn ang="0">
                    <a:pos x="T0" y="T1"/>
                  </a:cxn>
                  <a:cxn ang="0">
                    <a:pos x="T2" y="T3"/>
                  </a:cxn>
                  <a:cxn ang="0">
                    <a:pos x="T4" y="T5"/>
                  </a:cxn>
                  <a:cxn ang="0">
                    <a:pos x="T6" y="T7"/>
                  </a:cxn>
                  <a:cxn ang="0">
                    <a:pos x="T8" y="T9"/>
                  </a:cxn>
                </a:cxnLst>
                <a:rect l="0" t="0" r="r" b="b"/>
                <a:pathLst>
                  <a:path w="207" h="200">
                    <a:moveTo>
                      <a:pt x="30" y="0"/>
                    </a:moveTo>
                    <a:lnTo>
                      <a:pt x="207" y="168"/>
                    </a:lnTo>
                    <a:lnTo>
                      <a:pt x="177" y="200"/>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39" name="Freeform 208">
                <a:extLst>
                  <a:ext uri="{FF2B5EF4-FFF2-40B4-BE49-F238E27FC236}">
                    <a16:creationId xmlns:a16="http://schemas.microsoft.com/office/drawing/2014/main" id="{01C7AC3E-3EA6-3D41-9A72-894BFBF6DB9D}"/>
                  </a:ext>
                </a:extLst>
              </p:cNvPr>
              <p:cNvSpPr>
                <a:spLocks/>
              </p:cNvSpPr>
              <p:nvPr/>
            </p:nvSpPr>
            <p:spPr bwMode="auto">
              <a:xfrm>
                <a:off x="4814888" y="2330450"/>
                <a:ext cx="111125" cy="104775"/>
              </a:xfrm>
              <a:custGeom>
                <a:avLst/>
                <a:gdLst>
                  <a:gd name="T0" fmla="*/ 29 w 209"/>
                  <a:gd name="T1" fmla="*/ 0 h 196"/>
                  <a:gd name="T2" fmla="*/ 209 w 209"/>
                  <a:gd name="T3" fmla="*/ 164 h 196"/>
                  <a:gd name="T4" fmla="*/ 181 w 209"/>
                  <a:gd name="T5" fmla="*/ 196 h 196"/>
                  <a:gd name="T6" fmla="*/ 0 w 209"/>
                  <a:gd name="T7" fmla="*/ 32 h 196"/>
                  <a:gd name="T8" fmla="*/ 29 w 209"/>
                  <a:gd name="T9" fmla="*/ 0 h 196"/>
                </a:gdLst>
                <a:ahLst/>
                <a:cxnLst>
                  <a:cxn ang="0">
                    <a:pos x="T0" y="T1"/>
                  </a:cxn>
                  <a:cxn ang="0">
                    <a:pos x="T2" y="T3"/>
                  </a:cxn>
                  <a:cxn ang="0">
                    <a:pos x="T4" y="T5"/>
                  </a:cxn>
                  <a:cxn ang="0">
                    <a:pos x="T6" y="T7"/>
                  </a:cxn>
                  <a:cxn ang="0">
                    <a:pos x="T8" y="T9"/>
                  </a:cxn>
                </a:cxnLst>
                <a:rect l="0" t="0" r="r" b="b"/>
                <a:pathLst>
                  <a:path w="209" h="196">
                    <a:moveTo>
                      <a:pt x="29" y="0"/>
                    </a:moveTo>
                    <a:lnTo>
                      <a:pt x="209" y="164"/>
                    </a:lnTo>
                    <a:lnTo>
                      <a:pt x="181" y="196"/>
                    </a:lnTo>
                    <a:lnTo>
                      <a:pt x="0" y="32"/>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40" name="Freeform 209">
                <a:extLst>
                  <a:ext uri="{FF2B5EF4-FFF2-40B4-BE49-F238E27FC236}">
                    <a16:creationId xmlns:a16="http://schemas.microsoft.com/office/drawing/2014/main" id="{011188D5-EFF8-A34D-A453-F626E50A919C}"/>
                  </a:ext>
                </a:extLst>
              </p:cNvPr>
              <p:cNvSpPr>
                <a:spLocks/>
              </p:cNvSpPr>
              <p:nvPr/>
            </p:nvSpPr>
            <p:spPr bwMode="auto">
              <a:xfrm>
                <a:off x="4784725" y="2365375"/>
                <a:ext cx="112713" cy="101600"/>
              </a:xfrm>
              <a:custGeom>
                <a:avLst/>
                <a:gdLst>
                  <a:gd name="T0" fmla="*/ 27 w 212"/>
                  <a:gd name="T1" fmla="*/ 0 h 192"/>
                  <a:gd name="T2" fmla="*/ 212 w 212"/>
                  <a:gd name="T3" fmla="*/ 159 h 192"/>
                  <a:gd name="T4" fmla="*/ 184 w 212"/>
                  <a:gd name="T5" fmla="*/ 192 h 192"/>
                  <a:gd name="T6" fmla="*/ 0 w 212"/>
                  <a:gd name="T7" fmla="*/ 33 h 192"/>
                  <a:gd name="T8" fmla="*/ 27 w 212"/>
                  <a:gd name="T9" fmla="*/ 0 h 192"/>
                </a:gdLst>
                <a:ahLst/>
                <a:cxnLst>
                  <a:cxn ang="0">
                    <a:pos x="T0" y="T1"/>
                  </a:cxn>
                  <a:cxn ang="0">
                    <a:pos x="T2" y="T3"/>
                  </a:cxn>
                  <a:cxn ang="0">
                    <a:pos x="T4" y="T5"/>
                  </a:cxn>
                  <a:cxn ang="0">
                    <a:pos x="T6" y="T7"/>
                  </a:cxn>
                  <a:cxn ang="0">
                    <a:pos x="T8" y="T9"/>
                  </a:cxn>
                </a:cxnLst>
                <a:rect l="0" t="0" r="r" b="b"/>
                <a:pathLst>
                  <a:path w="212" h="192">
                    <a:moveTo>
                      <a:pt x="27" y="0"/>
                    </a:moveTo>
                    <a:lnTo>
                      <a:pt x="212" y="159"/>
                    </a:lnTo>
                    <a:lnTo>
                      <a:pt x="184" y="192"/>
                    </a:lnTo>
                    <a:lnTo>
                      <a:pt x="0" y="33"/>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41" name="Freeform 210">
                <a:extLst>
                  <a:ext uri="{FF2B5EF4-FFF2-40B4-BE49-F238E27FC236}">
                    <a16:creationId xmlns:a16="http://schemas.microsoft.com/office/drawing/2014/main" id="{2E57994B-2EFC-0B47-92F7-D8091745738F}"/>
                  </a:ext>
                </a:extLst>
              </p:cNvPr>
              <p:cNvSpPr>
                <a:spLocks/>
              </p:cNvSpPr>
              <p:nvPr/>
            </p:nvSpPr>
            <p:spPr bwMode="auto">
              <a:xfrm>
                <a:off x="4754563" y="2398713"/>
                <a:ext cx="115888" cy="100013"/>
              </a:xfrm>
              <a:custGeom>
                <a:avLst/>
                <a:gdLst>
                  <a:gd name="T0" fmla="*/ 27 w 217"/>
                  <a:gd name="T1" fmla="*/ 0 h 189"/>
                  <a:gd name="T2" fmla="*/ 217 w 217"/>
                  <a:gd name="T3" fmla="*/ 155 h 189"/>
                  <a:gd name="T4" fmla="*/ 190 w 217"/>
                  <a:gd name="T5" fmla="*/ 189 h 189"/>
                  <a:gd name="T6" fmla="*/ 0 w 217"/>
                  <a:gd name="T7" fmla="*/ 35 h 189"/>
                  <a:gd name="T8" fmla="*/ 27 w 217"/>
                  <a:gd name="T9" fmla="*/ 0 h 189"/>
                </a:gdLst>
                <a:ahLst/>
                <a:cxnLst>
                  <a:cxn ang="0">
                    <a:pos x="T0" y="T1"/>
                  </a:cxn>
                  <a:cxn ang="0">
                    <a:pos x="T2" y="T3"/>
                  </a:cxn>
                  <a:cxn ang="0">
                    <a:pos x="T4" y="T5"/>
                  </a:cxn>
                  <a:cxn ang="0">
                    <a:pos x="T6" y="T7"/>
                  </a:cxn>
                  <a:cxn ang="0">
                    <a:pos x="T8" y="T9"/>
                  </a:cxn>
                </a:cxnLst>
                <a:rect l="0" t="0" r="r" b="b"/>
                <a:pathLst>
                  <a:path w="217" h="189">
                    <a:moveTo>
                      <a:pt x="27" y="0"/>
                    </a:moveTo>
                    <a:lnTo>
                      <a:pt x="217" y="155"/>
                    </a:lnTo>
                    <a:lnTo>
                      <a:pt x="190" y="189"/>
                    </a:lnTo>
                    <a:lnTo>
                      <a:pt x="0" y="35"/>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grpSp>
        <p:grpSp>
          <p:nvGrpSpPr>
            <p:cNvPr id="556" name="Group 555">
              <a:extLst>
                <a:ext uri="{FF2B5EF4-FFF2-40B4-BE49-F238E27FC236}">
                  <a16:creationId xmlns:a16="http://schemas.microsoft.com/office/drawing/2014/main" id="{7D1C4907-EC40-B54B-9E29-6C64B47A7197}"/>
                </a:ext>
              </a:extLst>
            </p:cNvPr>
            <p:cNvGrpSpPr/>
            <p:nvPr/>
          </p:nvGrpSpPr>
          <p:grpSpPr>
            <a:xfrm>
              <a:off x="6958013" y="2052638"/>
              <a:ext cx="461963" cy="434975"/>
              <a:chOff x="6958013" y="2052638"/>
              <a:chExt cx="461963" cy="434975"/>
            </a:xfrm>
            <a:grpFill/>
          </p:grpSpPr>
          <p:sp>
            <p:nvSpPr>
              <p:cNvPr id="617" name="Freeform 158">
                <a:extLst>
                  <a:ext uri="{FF2B5EF4-FFF2-40B4-BE49-F238E27FC236}">
                    <a16:creationId xmlns:a16="http://schemas.microsoft.com/office/drawing/2014/main" id="{6520C079-128C-194A-AA23-C697E1AC6CF0}"/>
                  </a:ext>
                </a:extLst>
              </p:cNvPr>
              <p:cNvSpPr>
                <a:spLocks/>
              </p:cNvSpPr>
              <p:nvPr/>
            </p:nvSpPr>
            <p:spPr bwMode="auto">
              <a:xfrm>
                <a:off x="7308851" y="2382838"/>
                <a:ext cx="111125" cy="104775"/>
              </a:xfrm>
              <a:custGeom>
                <a:avLst/>
                <a:gdLst>
                  <a:gd name="T0" fmla="*/ 208 w 208"/>
                  <a:gd name="T1" fmla="*/ 32 h 197"/>
                  <a:gd name="T2" fmla="*/ 28 w 208"/>
                  <a:gd name="T3" fmla="*/ 197 h 197"/>
                  <a:gd name="T4" fmla="*/ 0 w 208"/>
                  <a:gd name="T5" fmla="*/ 165 h 197"/>
                  <a:gd name="T6" fmla="*/ 180 w 208"/>
                  <a:gd name="T7" fmla="*/ 0 h 197"/>
                  <a:gd name="T8" fmla="*/ 208 w 208"/>
                  <a:gd name="T9" fmla="*/ 32 h 197"/>
                </a:gdLst>
                <a:ahLst/>
                <a:cxnLst>
                  <a:cxn ang="0">
                    <a:pos x="T0" y="T1"/>
                  </a:cxn>
                  <a:cxn ang="0">
                    <a:pos x="T2" y="T3"/>
                  </a:cxn>
                  <a:cxn ang="0">
                    <a:pos x="T4" y="T5"/>
                  </a:cxn>
                  <a:cxn ang="0">
                    <a:pos x="T6" y="T7"/>
                  </a:cxn>
                  <a:cxn ang="0">
                    <a:pos x="T8" y="T9"/>
                  </a:cxn>
                </a:cxnLst>
                <a:rect l="0" t="0" r="r" b="b"/>
                <a:pathLst>
                  <a:path w="208" h="197">
                    <a:moveTo>
                      <a:pt x="208" y="32"/>
                    </a:moveTo>
                    <a:lnTo>
                      <a:pt x="28" y="197"/>
                    </a:lnTo>
                    <a:lnTo>
                      <a:pt x="0" y="165"/>
                    </a:lnTo>
                    <a:lnTo>
                      <a:pt x="180" y="0"/>
                    </a:lnTo>
                    <a:lnTo>
                      <a:pt x="20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18" name="Freeform 159">
                <a:extLst>
                  <a:ext uri="{FF2B5EF4-FFF2-40B4-BE49-F238E27FC236}">
                    <a16:creationId xmlns:a16="http://schemas.microsoft.com/office/drawing/2014/main" id="{E5A66678-059F-D543-BD99-073E89F0E1A2}"/>
                  </a:ext>
                </a:extLst>
              </p:cNvPr>
              <p:cNvSpPr>
                <a:spLocks/>
              </p:cNvSpPr>
              <p:nvPr/>
            </p:nvSpPr>
            <p:spPr bwMode="auto">
              <a:xfrm>
                <a:off x="7280276" y="2347913"/>
                <a:ext cx="109538" cy="107950"/>
              </a:xfrm>
              <a:custGeom>
                <a:avLst/>
                <a:gdLst>
                  <a:gd name="T0" fmla="*/ 205 w 205"/>
                  <a:gd name="T1" fmla="*/ 31 h 203"/>
                  <a:gd name="T2" fmla="*/ 30 w 205"/>
                  <a:gd name="T3" fmla="*/ 203 h 203"/>
                  <a:gd name="T4" fmla="*/ 0 w 205"/>
                  <a:gd name="T5" fmla="*/ 171 h 203"/>
                  <a:gd name="T6" fmla="*/ 176 w 205"/>
                  <a:gd name="T7" fmla="*/ 0 h 203"/>
                  <a:gd name="T8" fmla="*/ 205 w 205"/>
                  <a:gd name="T9" fmla="*/ 31 h 203"/>
                </a:gdLst>
                <a:ahLst/>
                <a:cxnLst>
                  <a:cxn ang="0">
                    <a:pos x="T0" y="T1"/>
                  </a:cxn>
                  <a:cxn ang="0">
                    <a:pos x="T2" y="T3"/>
                  </a:cxn>
                  <a:cxn ang="0">
                    <a:pos x="T4" y="T5"/>
                  </a:cxn>
                  <a:cxn ang="0">
                    <a:pos x="T6" y="T7"/>
                  </a:cxn>
                  <a:cxn ang="0">
                    <a:pos x="T8" y="T9"/>
                  </a:cxn>
                </a:cxnLst>
                <a:rect l="0" t="0" r="r" b="b"/>
                <a:pathLst>
                  <a:path w="205" h="203">
                    <a:moveTo>
                      <a:pt x="205" y="31"/>
                    </a:moveTo>
                    <a:lnTo>
                      <a:pt x="30" y="203"/>
                    </a:lnTo>
                    <a:lnTo>
                      <a:pt x="0" y="171"/>
                    </a:lnTo>
                    <a:lnTo>
                      <a:pt x="176" y="0"/>
                    </a:lnTo>
                    <a:lnTo>
                      <a:pt x="20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19" name="Freeform 160">
                <a:extLst>
                  <a:ext uri="{FF2B5EF4-FFF2-40B4-BE49-F238E27FC236}">
                    <a16:creationId xmlns:a16="http://schemas.microsoft.com/office/drawing/2014/main" id="{E2E123F2-26CF-1D45-BAD3-34B0BA3B5D1E}"/>
                  </a:ext>
                </a:extLst>
              </p:cNvPr>
              <p:cNvSpPr>
                <a:spLocks/>
              </p:cNvSpPr>
              <p:nvPr/>
            </p:nvSpPr>
            <p:spPr bwMode="auto">
              <a:xfrm>
                <a:off x="7253288" y="2314576"/>
                <a:ext cx="104775" cy="109538"/>
              </a:xfrm>
              <a:custGeom>
                <a:avLst/>
                <a:gdLst>
                  <a:gd name="T0" fmla="*/ 199 w 199"/>
                  <a:gd name="T1" fmla="*/ 31 h 206"/>
                  <a:gd name="T2" fmla="*/ 29 w 199"/>
                  <a:gd name="T3" fmla="*/ 206 h 206"/>
                  <a:gd name="T4" fmla="*/ 0 w 199"/>
                  <a:gd name="T5" fmla="*/ 176 h 206"/>
                  <a:gd name="T6" fmla="*/ 170 w 199"/>
                  <a:gd name="T7" fmla="*/ 0 h 206"/>
                  <a:gd name="T8" fmla="*/ 199 w 199"/>
                  <a:gd name="T9" fmla="*/ 31 h 206"/>
                </a:gdLst>
                <a:ahLst/>
                <a:cxnLst>
                  <a:cxn ang="0">
                    <a:pos x="T0" y="T1"/>
                  </a:cxn>
                  <a:cxn ang="0">
                    <a:pos x="T2" y="T3"/>
                  </a:cxn>
                  <a:cxn ang="0">
                    <a:pos x="T4" y="T5"/>
                  </a:cxn>
                  <a:cxn ang="0">
                    <a:pos x="T6" y="T7"/>
                  </a:cxn>
                  <a:cxn ang="0">
                    <a:pos x="T8" y="T9"/>
                  </a:cxn>
                </a:cxnLst>
                <a:rect l="0" t="0" r="r" b="b"/>
                <a:pathLst>
                  <a:path w="199" h="206">
                    <a:moveTo>
                      <a:pt x="199" y="31"/>
                    </a:moveTo>
                    <a:lnTo>
                      <a:pt x="29" y="206"/>
                    </a:lnTo>
                    <a:lnTo>
                      <a:pt x="0" y="176"/>
                    </a:lnTo>
                    <a:lnTo>
                      <a:pt x="170" y="0"/>
                    </a:lnTo>
                    <a:lnTo>
                      <a:pt x="199"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20" name="Freeform 161">
                <a:extLst>
                  <a:ext uri="{FF2B5EF4-FFF2-40B4-BE49-F238E27FC236}">
                    <a16:creationId xmlns:a16="http://schemas.microsoft.com/office/drawing/2014/main" id="{0860C4D9-903D-9943-9E43-81232C13C8B1}"/>
                  </a:ext>
                </a:extLst>
              </p:cNvPr>
              <p:cNvSpPr>
                <a:spLocks/>
              </p:cNvSpPr>
              <p:nvPr/>
            </p:nvSpPr>
            <p:spPr bwMode="auto">
              <a:xfrm>
                <a:off x="7223126" y="2282826"/>
                <a:ext cx="104775" cy="109538"/>
              </a:xfrm>
              <a:custGeom>
                <a:avLst/>
                <a:gdLst>
                  <a:gd name="T0" fmla="*/ 198 w 198"/>
                  <a:gd name="T1" fmla="*/ 29 h 208"/>
                  <a:gd name="T2" fmla="*/ 31 w 198"/>
                  <a:gd name="T3" fmla="*/ 208 h 208"/>
                  <a:gd name="T4" fmla="*/ 0 w 198"/>
                  <a:gd name="T5" fmla="*/ 179 h 208"/>
                  <a:gd name="T6" fmla="*/ 166 w 198"/>
                  <a:gd name="T7" fmla="*/ 0 h 208"/>
                  <a:gd name="T8" fmla="*/ 198 w 198"/>
                  <a:gd name="T9" fmla="*/ 29 h 208"/>
                </a:gdLst>
                <a:ahLst/>
                <a:cxnLst>
                  <a:cxn ang="0">
                    <a:pos x="T0" y="T1"/>
                  </a:cxn>
                  <a:cxn ang="0">
                    <a:pos x="T2" y="T3"/>
                  </a:cxn>
                  <a:cxn ang="0">
                    <a:pos x="T4" y="T5"/>
                  </a:cxn>
                  <a:cxn ang="0">
                    <a:pos x="T6" y="T7"/>
                  </a:cxn>
                  <a:cxn ang="0">
                    <a:pos x="T8" y="T9"/>
                  </a:cxn>
                </a:cxnLst>
                <a:rect l="0" t="0" r="r" b="b"/>
                <a:pathLst>
                  <a:path w="198" h="208">
                    <a:moveTo>
                      <a:pt x="198" y="29"/>
                    </a:moveTo>
                    <a:lnTo>
                      <a:pt x="31" y="208"/>
                    </a:lnTo>
                    <a:lnTo>
                      <a:pt x="0" y="179"/>
                    </a:lnTo>
                    <a:lnTo>
                      <a:pt x="166" y="0"/>
                    </a:lnTo>
                    <a:lnTo>
                      <a:pt x="19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21" name="Freeform 162">
                <a:extLst>
                  <a:ext uri="{FF2B5EF4-FFF2-40B4-BE49-F238E27FC236}">
                    <a16:creationId xmlns:a16="http://schemas.microsoft.com/office/drawing/2014/main" id="{AB9E7AFC-3630-CA4D-8082-537BE0374C8E}"/>
                  </a:ext>
                </a:extLst>
              </p:cNvPr>
              <p:cNvSpPr>
                <a:spLocks/>
              </p:cNvSpPr>
              <p:nvPr/>
            </p:nvSpPr>
            <p:spPr bwMode="auto">
              <a:xfrm>
                <a:off x="7191376" y="2249488"/>
                <a:ext cx="103188" cy="112713"/>
              </a:xfrm>
              <a:custGeom>
                <a:avLst/>
                <a:gdLst>
                  <a:gd name="T0" fmla="*/ 194 w 194"/>
                  <a:gd name="T1" fmla="*/ 29 h 213"/>
                  <a:gd name="T2" fmla="*/ 32 w 194"/>
                  <a:gd name="T3" fmla="*/ 213 h 213"/>
                  <a:gd name="T4" fmla="*/ 0 w 194"/>
                  <a:gd name="T5" fmla="*/ 184 h 213"/>
                  <a:gd name="T6" fmla="*/ 162 w 194"/>
                  <a:gd name="T7" fmla="*/ 0 h 213"/>
                  <a:gd name="T8" fmla="*/ 194 w 194"/>
                  <a:gd name="T9" fmla="*/ 29 h 213"/>
                </a:gdLst>
                <a:ahLst/>
                <a:cxnLst>
                  <a:cxn ang="0">
                    <a:pos x="T0" y="T1"/>
                  </a:cxn>
                  <a:cxn ang="0">
                    <a:pos x="T2" y="T3"/>
                  </a:cxn>
                  <a:cxn ang="0">
                    <a:pos x="T4" y="T5"/>
                  </a:cxn>
                  <a:cxn ang="0">
                    <a:pos x="T6" y="T7"/>
                  </a:cxn>
                  <a:cxn ang="0">
                    <a:pos x="T8" y="T9"/>
                  </a:cxn>
                </a:cxnLst>
                <a:rect l="0" t="0" r="r" b="b"/>
                <a:pathLst>
                  <a:path w="194" h="213">
                    <a:moveTo>
                      <a:pt x="194" y="29"/>
                    </a:moveTo>
                    <a:lnTo>
                      <a:pt x="32" y="213"/>
                    </a:lnTo>
                    <a:lnTo>
                      <a:pt x="0" y="184"/>
                    </a:lnTo>
                    <a:lnTo>
                      <a:pt x="162" y="0"/>
                    </a:lnTo>
                    <a:lnTo>
                      <a:pt x="194"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22" name="Freeform 163">
                <a:extLst>
                  <a:ext uri="{FF2B5EF4-FFF2-40B4-BE49-F238E27FC236}">
                    <a16:creationId xmlns:a16="http://schemas.microsoft.com/office/drawing/2014/main" id="{5BBA855D-552F-5340-B642-22AAB402A2CA}"/>
                  </a:ext>
                </a:extLst>
              </p:cNvPr>
              <p:cNvSpPr>
                <a:spLocks/>
              </p:cNvSpPr>
              <p:nvPr/>
            </p:nvSpPr>
            <p:spPr bwMode="auto">
              <a:xfrm>
                <a:off x="7159626" y="2219326"/>
                <a:ext cx="101600" cy="114300"/>
              </a:xfrm>
              <a:custGeom>
                <a:avLst/>
                <a:gdLst>
                  <a:gd name="T0" fmla="*/ 190 w 190"/>
                  <a:gd name="T1" fmla="*/ 29 h 217"/>
                  <a:gd name="T2" fmla="*/ 34 w 190"/>
                  <a:gd name="T3" fmla="*/ 217 h 217"/>
                  <a:gd name="T4" fmla="*/ 0 w 190"/>
                  <a:gd name="T5" fmla="*/ 189 h 217"/>
                  <a:gd name="T6" fmla="*/ 157 w 190"/>
                  <a:gd name="T7" fmla="*/ 0 h 217"/>
                  <a:gd name="T8" fmla="*/ 190 w 190"/>
                  <a:gd name="T9" fmla="*/ 29 h 217"/>
                </a:gdLst>
                <a:ahLst/>
                <a:cxnLst>
                  <a:cxn ang="0">
                    <a:pos x="T0" y="T1"/>
                  </a:cxn>
                  <a:cxn ang="0">
                    <a:pos x="T2" y="T3"/>
                  </a:cxn>
                  <a:cxn ang="0">
                    <a:pos x="T4" y="T5"/>
                  </a:cxn>
                  <a:cxn ang="0">
                    <a:pos x="T6" y="T7"/>
                  </a:cxn>
                  <a:cxn ang="0">
                    <a:pos x="T8" y="T9"/>
                  </a:cxn>
                </a:cxnLst>
                <a:rect l="0" t="0" r="r" b="b"/>
                <a:pathLst>
                  <a:path w="190" h="217">
                    <a:moveTo>
                      <a:pt x="190" y="29"/>
                    </a:moveTo>
                    <a:lnTo>
                      <a:pt x="34" y="217"/>
                    </a:lnTo>
                    <a:lnTo>
                      <a:pt x="0" y="189"/>
                    </a:lnTo>
                    <a:lnTo>
                      <a:pt x="157" y="0"/>
                    </a:lnTo>
                    <a:lnTo>
                      <a:pt x="19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23" name="Freeform 164">
                <a:extLst>
                  <a:ext uri="{FF2B5EF4-FFF2-40B4-BE49-F238E27FC236}">
                    <a16:creationId xmlns:a16="http://schemas.microsoft.com/office/drawing/2014/main" id="{177900B7-F110-0841-AF5F-2AFBD6E18D41}"/>
                  </a:ext>
                </a:extLst>
              </p:cNvPr>
              <p:cNvSpPr>
                <a:spLocks/>
              </p:cNvSpPr>
              <p:nvPr/>
            </p:nvSpPr>
            <p:spPr bwMode="auto">
              <a:xfrm>
                <a:off x="7127876" y="2189163"/>
                <a:ext cx="98425" cy="115888"/>
              </a:xfrm>
              <a:custGeom>
                <a:avLst/>
                <a:gdLst>
                  <a:gd name="T0" fmla="*/ 185 w 185"/>
                  <a:gd name="T1" fmla="*/ 27 h 219"/>
                  <a:gd name="T2" fmla="*/ 33 w 185"/>
                  <a:gd name="T3" fmla="*/ 219 h 219"/>
                  <a:gd name="T4" fmla="*/ 0 w 185"/>
                  <a:gd name="T5" fmla="*/ 192 h 219"/>
                  <a:gd name="T6" fmla="*/ 151 w 185"/>
                  <a:gd name="T7" fmla="*/ 0 h 219"/>
                  <a:gd name="T8" fmla="*/ 185 w 185"/>
                  <a:gd name="T9" fmla="*/ 27 h 219"/>
                </a:gdLst>
                <a:ahLst/>
                <a:cxnLst>
                  <a:cxn ang="0">
                    <a:pos x="T0" y="T1"/>
                  </a:cxn>
                  <a:cxn ang="0">
                    <a:pos x="T2" y="T3"/>
                  </a:cxn>
                  <a:cxn ang="0">
                    <a:pos x="T4" y="T5"/>
                  </a:cxn>
                  <a:cxn ang="0">
                    <a:pos x="T6" y="T7"/>
                  </a:cxn>
                  <a:cxn ang="0">
                    <a:pos x="T8" y="T9"/>
                  </a:cxn>
                </a:cxnLst>
                <a:rect l="0" t="0" r="r" b="b"/>
                <a:pathLst>
                  <a:path w="185" h="219">
                    <a:moveTo>
                      <a:pt x="185" y="27"/>
                    </a:moveTo>
                    <a:lnTo>
                      <a:pt x="33" y="219"/>
                    </a:lnTo>
                    <a:lnTo>
                      <a:pt x="0" y="192"/>
                    </a:lnTo>
                    <a:lnTo>
                      <a:pt x="151" y="0"/>
                    </a:lnTo>
                    <a:lnTo>
                      <a:pt x="185"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24" name="Freeform 165">
                <a:extLst>
                  <a:ext uri="{FF2B5EF4-FFF2-40B4-BE49-F238E27FC236}">
                    <a16:creationId xmlns:a16="http://schemas.microsoft.com/office/drawing/2014/main" id="{6229AA43-A98E-B746-A224-519427C685CD}"/>
                  </a:ext>
                </a:extLst>
              </p:cNvPr>
              <p:cNvSpPr>
                <a:spLocks/>
              </p:cNvSpPr>
              <p:nvPr/>
            </p:nvSpPr>
            <p:spPr bwMode="auto">
              <a:xfrm>
                <a:off x="7096126" y="2160588"/>
                <a:ext cx="95250" cy="117475"/>
              </a:xfrm>
              <a:custGeom>
                <a:avLst/>
                <a:gdLst>
                  <a:gd name="T0" fmla="*/ 180 w 180"/>
                  <a:gd name="T1" fmla="*/ 25 h 222"/>
                  <a:gd name="T2" fmla="*/ 33 w 180"/>
                  <a:gd name="T3" fmla="*/ 222 h 222"/>
                  <a:gd name="T4" fmla="*/ 0 w 180"/>
                  <a:gd name="T5" fmla="*/ 196 h 222"/>
                  <a:gd name="T6" fmla="*/ 146 w 180"/>
                  <a:gd name="T7" fmla="*/ 0 h 222"/>
                  <a:gd name="T8" fmla="*/ 180 w 180"/>
                  <a:gd name="T9" fmla="*/ 25 h 222"/>
                </a:gdLst>
                <a:ahLst/>
                <a:cxnLst>
                  <a:cxn ang="0">
                    <a:pos x="T0" y="T1"/>
                  </a:cxn>
                  <a:cxn ang="0">
                    <a:pos x="T2" y="T3"/>
                  </a:cxn>
                  <a:cxn ang="0">
                    <a:pos x="T4" y="T5"/>
                  </a:cxn>
                  <a:cxn ang="0">
                    <a:pos x="T6" y="T7"/>
                  </a:cxn>
                  <a:cxn ang="0">
                    <a:pos x="T8" y="T9"/>
                  </a:cxn>
                </a:cxnLst>
                <a:rect l="0" t="0" r="r" b="b"/>
                <a:pathLst>
                  <a:path w="180" h="222">
                    <a:moveTo>
                      <a:pt x="180" y="25"/>
                    </a:moveTo>
                    <a:lnTo>
                      <a:pt x="33" y="222"/>
                    </a:lnTo>
                    <a:lnTo>
                      <a:pt x="0" y="196"/>
                    </a:lnTo>
                    <a:lnTo>
                      <a:pt x="146" y="0"/>
                    </a:lnTo>
                    <a:lnTo>
                      <a:pt x="18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25" name="Freeform 166">
                <a:extLst>
                  <a:ext uri="{FF2B5EF4-FFF2-40B4-BE49-F238E27FC236}">
                    <a16:creationId xmlns:a16="http://schemas.microsoft.com/office/drawing/2014/main" id="{919302CE-E6BE-EC49-8A9C-3BAC352B0928}"/>
                  </a:ext>
                </a:extLst>
              </p:cNvPr>
              <p:cNvSpPr>
                <a:spLocks/>
              </p:cNvSpPr>
              <p:nvPr/>
            </p:nvSpPr>
            <p:spPr bwMode="auto">
              <a:xfrm>
                <a:off x="7062788" y="2132013"/>
                <a:ext cx="92075" cy="119063"/>
              </a:xfrm>
              <a:custGeom>
                <a:avLst/>
                <a:gdLst>
                  <a:gd name="T0" fmla="*/ 176 w 176"/>
                  <a:gd name="T1" fmla="*/ 26 h 226"/>
                  <a:gd name="T2" fmla="*/ 34 w 176"/>
                  <a:gd name="T3" fmla="*/ 226 h 226"/>
                  <a:gd name="T4" fmla="*/ 0 w 176"/>
                  <a:gd name="T5" fmla="*/ 200 h 226"/>
                  <a:gd name="T6" fmla="*/ 142 w 176"/>
                  <a:gd name="T7" fmla="*/ 0 h 226"/>
                  <a:gd name="T8" fmla="*/ 176 w 176"/>
                  <a:gd name="T9" fmla="*/ 26 h 226"/>
                </a:gdLst>
                <a:ahLst/>
                <a:cxnLst>
                  <a:cxn ang="0">
                    <a:pos x="T0" y="T1"/>
                  </a:cxn>
                  <a:cxn ang="0">
                    <a:pos x="T2" y="T3"/>
                  </a:cxn>
                  <a:cxn ang="0">
                    <a:pos x="T4" y="T5"/>
                  </a:cxn>
                  <a:cxn ang="0">
                    <a:pos x="T6" y="T7"/>
                  </a:cxn>
                  <a:cxn ang="0">
                    <a:pos x="T8" y="T9"/>
                  </a:cxn>
                </a:cxnLst>
                <a:rect l="0" t="0" r="r" b="b"/>
                <a:pathLst>
                  <a:path w="176" h="226">
                    <a:moveTo>
                      <a:pt x="176" y="26"/>
                    </a:moveTo>
                    <a:lnTo>
                      <a:pt x="34" y="226"/>
                    </a:lnTo>
                    <a:lnTo>
                      <a:pt x="0" y="200"/>
                    </a:lnTo>
                    <a:lnTo>
                      <a:pt x="142" y="0"/>
                    </a:lnTo>
                    <a:lnTo>
                      <a:pt x="1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26" name="Freeform 167">
                <a:extLst>
                  <a:ext uri="{FF2B5EF4-FFF2-40B4-BE49-F238E27FC236}">
                    <a16:creationId xmlns:a16="http://schemas.microsoft.com/office/drawing/2014/main" id="{17F76CF1-C43F-C94B-8076-D5CEAC7A9794}"/>
                  </a:ext>
                </a:extLst>
              </p:cNvPr>
              <p:cNvSpPr>
                <a:spLocks/>
              </p:cNvSpPr>
              <p:nvPr/>
            </p:nvSpPr>
            <p:spPr bwMode="auto">
              <a:xfrm>
                <a:off x="7027863" y="2105026"/>
                <a:ext cx="90488" cy="120650"/>
              </a:xfrm>
              <a:custGeom>
                <a:avLst/>
                <a:gdLst>
                  <a:gd name="T0" fmla="*/ 172 w 172"/>
                  <a:gd name="T1" fmla="*/ 24 h 228"/>
                  <a:gd name="T2" fmla="*/ 35 w 172"/>
                  <a:gd name="T3" fmla="*/ 228 h 228"/>
                  <a:gd name="T4" fmla="*/ 0 w 172"/>
                  <a:gd name="T5" fmla="*/ 204 h 228"/>
                  <a:gd name="T6" fmla="*/ 136 w 172"/>
                  <a:gd name="T7" fmla="*/ 0 h 228"/>
                  <a:gd name="T8" fmla="*/ 172 w 172"/>
                  <a:gd name="T9" fmla="*/ 24 h 228"/>
                </a:gdLst>
                <a:ahLst/>
                <a:cxnLst>
                  <a:cxn ang="0">
                    <a:pos x="T0" y="T1"/>
                  </a:cxn>
                  <a:cxn ang="0">
                    <a:pos x="T2" y="T3"/>
                  </a:cxn>
                  <a:cxn ang="0">
                    <a:pos x="T4" y="T5"/>
                  </a:cxn>
                  <a:cxn ang="0">
                    <a:pos x="T6" y="T7"/>
                  </a:cxn>
                  <a:cxn ang="0">
                    <a:pos x="T8" y="T9"/>
                  </a:cxn>
                </a:cxnLst>
                <a:rect l="0" t="0" r="r" b="b"/>
                <a:pathLst>
                  <a:path w="172" h="228">
                    <a:moveTo>
                      <a:pt x="172" y="24"/>
                    </a:moveTo>
                    <a:lnTo>
                      <a:pt x="35" y="228"/>
                    </a:lnTo>
                    <a:lnTo>
                      <a:pt x="0" y="204"/>
                    </a:lnTo>
                    <a:lnTo>
                      <a:pt x="136" y="0"/>
                    </a:lnTo>
                    <a:lnTo>
                      <a:pt x="17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27" name="Freeform 168">
                <a:extLst>
                  <a:ext uri="{FF2B5EF4-FFF2-40B4-BE49-F238E27FC236}">
                    <a16:creationId xmlns:a16="http://schemas.microsoft.com/office/drawing/2014/main" id="{90C7E04D-3C47-F24C-B9F4-5FBE438F410F}"/>
                  </a:ext>
                </a:extLst>
              </p:cNvPr>
              <p:cNvSpPr>
                <a:spLocks/>
              </p:cNvSpPr>
              <p:nvPr/>
            </p:nvSpPr>
            <p:spPr bwMode="auto">
              <a:xfrm>
                <a:off x="6992938" y="2078038"/>
                <a:ext cx="88900" cy="122238"/>
              </a:xfrm>
              <a:custGeom>
                <a:avLst/>
                <a:gdLst>
                  <a:gd name="T0" fmla="*/ 167 w 167"/>
                  <a:gd name="T1" fmla="*/ 23 h 230"/>
                  <a:gd name="T2" fmla="*/ 36 w 167"/>
                  <a:gd name="T3" fmla="*/ 230 h 230"/>
                  <a:gd name="T4" fmla="*/ 0 w 167"/>
                  <a:gd name="T5" fmla="*/ 207 h 230"/>
                  <a:gd name="T6" fmla="*/ 131 w 167"/>
                  <a:gd name="T7" fmla="*/ 0 h 230"/>
                  <a:gd name="T8" fmla="*/ 167 w 167"/>
                  <a:gd name="T9" fmla="*/ 23 h 230"/>
                </a:gdLst>
                <a:ahLst/>
                <a:cxnLst>
                  <a:cxn ang="0">
                    <a:pos x="T0" y="T1"/>
                  </a:cxn>
                  <a:cxn ang="0">
                    <a:pos x="T2" y="T3"/>
                  </a:cxn>
                  <a:cxn ang="0">
                    <a:pos x="T4" y="T5"/>
                  </a:cxn>
                  <a:cxn ang="0">
                    <a:pos x="T6" y="T7"/>
                  </a:cxn>
                  <a:cxn ang="0">
                    <a:pos x="T8" y="T9"/>
                  </a:cxn>
                </a:cxnLst>
                <a:rect l="0" t="0" r="r" b="b"/>
                <a:pathLst>
                  <a:path w="167" h="230">
                    <a:moveTo>
                      <a:pt x="167" y="23"/>
                    </a:moveTo>
                    <a:lnTo>
                      <a:pt x="36" y="230"/>
                    </a:lnTo>
                    <a:lnTo>
                      <a:pt x="0" y="207"/>
                    </a:lnTo>
                    <a:lnTo>
                      <a:pt x="131" y="0"/>
                    </a:lnTo>
                    <a:lnTo>
                      <a:pt x="16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28" name="Freeform 169">
                <a:extLst>
                  <a:ext uri="{FF2B5EF4-FFF2-40B4-BE49-F238E27FC236}">
                    <a16:creationId xmlns:a16="http://schemas.microsoft.com/office/drawing/2014/main" id="{976C0353-2893-EA47-B5C9-7CD7A319DF61}"/>
                  </a:ext>
                </a:extLst>
              </p:cNvPr>
              <p:cNvSpPr>
                <a:spLocks/>
              </p:cNvSpPr>
              <p:nvPr/>
            </p:nvSpPr>
            <p:spPr bwMode="auto">
              <a:xfrm>
                <a:off x="6958013" y="2052638"/>
                <a:ext cx="85725" cy="123825"/>
              </a:xfrm>
              <a:custGeom>
                <a:avLst/>
                <a:gdLst>
                  <a:gd name="T0" fmla="*/ 163 w 163"/>
                  <a:gd name="T1" fmla="*/ 22 h 234"/>
                  <a:gd name="T2" fmla="*/ 37 w 163"/>
                  <a:gd name="T3" fmla="*/ 234 h 234"/>
                  <a:gd name="T4" fmla="*/ 0 w 163"/>
                  <a:gd name="T5" fmla="*/ 211 h 234"/>
                  <a:gd name="T6" fmla="*/ 127 w 163"/>
                  <a:gd name="T7" fmla="*/ 0 h 234"/>
                  <a:gd name="T8" fmla="*/ 163 w 163"/>
                  <a:gd name="T9" fmla="*/ 22 h 234"/>
                </a:gdLst>
                <a:ahLst/>
                <a:cxnLst>
                  <a:cxn ang="0">
                    <a:pos x="T0" y="T1"/>
                  </a:cxn>
                  <a:cxn ang="0">
                    <a:pos x="T2" y="T3"/>
                  </a:cxn>
                  <a:cxn ang="0">
                    <a:pos x="T4" y="T5"/>
                  </a:cxn>
                  <a:cxn ang="0">
                    <a:pos x="T6" y="T7"/>
                  </a:cxn>
                  <a:cxn ang="0">
                    <a:pos x="T8" y="T9"/>
                  </a:cxn>
                </a:cxnLst>
                <a:rect l="0" t="0" r="r" b="b"/>
                <a:pathLst>
                  <a:path w="163" h="234">
                    <a:moveTo>
                      <a:pt x="163" y="22"/>
                    </a:moveTo>
                    <a:lnTo>
                      <a:pt x="37" y="234"/>
                    </a:lnTo>
                    <a:lnTo>
                      <a:pt x="0" y="211"/>
                    </a:lnTo>
                    <a:lnTo>
                      <a:pt x="127" y="0"/>
                    </a:lnTo>
                    <a:lnTo>
                      <a:pt x="16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grpSp>
        <p:grpSp>
          <p:nvGrpSpPr>
            <p:cNvPr id="557" name="Group 556">
              <a:extLst>
                <a:ext uri="{FF2B5EF4-FFF2-40B4-BE49-F238E27FC236}">
                  <a16:creationId xmlns:a16="http://schemas.microsoft.com/office/drawing/2014/main" id="{8E83E9CE-C324-8842-8CE5-EDE889970C26}"/>
                </a:ext>
              </a:extLst>
            </p:cNvPr>
            <p:cNvGrpSpPr/>
            <p:nvPr/>
          </p:nvGrpSpPr>
          <p:grpSpPr>
            <a:xfrm>
              <a:off x="5845176" y="1779588"/>
              <a:ext cx="566737" cy="157163"/>
              <a:chOff x="5845176" y="1779588"/>
              <a:chExt cx="566737" cy="157163"/>
            </a:xfrm>
            <a:grpFill/>
          </p:grpSpPr>
          <p:sp>
            <p:nvSpPr>
              <p:cNvPr id="604" name="Freeform 184">
                <a:extLst>
                  <a:ext uri="{FF2B5EF4-FFF2-40B4-BE49-F238E27FC236}">
                    <a16:creationId xmlns:a16="http://schemas.microsoft.com/office/drawing/2014/main" id="{2EAEC3B5-F7EB-4D4A-953D-CD04F2C4E82C}"/>
                  </a:ext>
                </a:extLst>
              </p:cNvPr>
              <p:cNvSpPr>
                <a:spLocks/>
              </p:cNvSpPr>
              <p:nvPr/>
            </p:nvSpPr>
            <p:spPr bwMode="auto">
              <a:xfrm>
                <a:off x="6370638" y="1804988"/>
                <a:ext cx="41275" cy="131763"/>
              </a:xfrm>
              <a:custGeom>
                <a:avLst/>
                <a:gdLst>
                  <a:gd name="T0" fmla="*/ 79 w 79"/>
                  <a:gd name="T1" fmla="*/ 7 h 251"/>
                  <a:gd name="T2" fmla="*/ 42 w 79"/>
                  <a:gd name="T3" fmla="*/ 251 h 251"/>
                  <a:gd name="T4" fmla="*/ 0 w 79"/>
                  <a:gd name="T5" fmla="*/ 245 h 251"/>
                  <a:gd name="T6" fmla="*/ 37 w 79"/>
                  <a:gd name="T7" fmla="*/ 0 h 251"/>
                  <a:gd name="T8" fmla="*/ 79 w 79"/>
                  <a:gd name="T9" fmla="*/ 7 h 251"/>
                </a:gdLst>
                <a:ahLst/>
                <a:cxnLst>
                  <a:cxn ang="0">
                    <a:pos x="T0" y="T1"/>
                  </a:cxn>
                  <a:cxn ang="0">
                    <a:pos x="T2" y="T3"/>
                  </a:cxn>
                  <a:cxn ang="0">
                    <a:pos x="T4" y="T5"/>
                  </a:cxn>
                  <a:cxn ang="0">
                    <a:pos x="T6" y="T7"/>
                  </a:cxn>
                  <a:cxn ang="0">
                    <a:pos x="T8" y="T9"/>
                  </a:cxn>
                </a:cxnLst>
                <a:rect l="0" t="0" r="r" b="b"/>
                <a:pathLst>
                  <a:path w="79" h="251">
                    <a:moveTo>
                      <a:pt x="79" y="7"/>
                    </a:moveTo>
                    <a:lnTo>
                      <a:pt x="42" y="251"/>
                    </a:lnTo>
                    <a:lnTo>
                      <a:pt x="0" y="245"/>
                    </a:lnTo>
                    <a:lnTo>
                      <a:pt x="37" y="0"/>
                    </a:lnTo>
                    <a:lnTo>
                      <a:pt x="79"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05" name="Freeform 185">
                <a:extLst>
                  <a:ext uri="{FF2B5EF4-FFF2-40B4-BE49-F238E27FC236}">
                    <a16:creationId xmlns:a16="http://schemas.microsoft.com/office/drawing/2014/main" id="{EF0E4E60-948B-4345-A61D-BF68E750E2F2}"/>
                  </a:ext>
                </a:extLst>
              </p:cNvPr>
              <p:cNvSpPr>
                <a:spLocks/>
              </p:cNvSpPr>
              <p:nvPr/>
            </p:nvSpPr>
            <p:spPr bwMode="auto">
              <a:xfrm>
                <a:off x="6327776" y="1797051"/>
                <a:ext cx="39688" cy="133350"/>
              </a:xfrm>
              <a:custGeom>
                <a:avLst/>
                <a:gdLst>
                  <a:gd name="T0" fmla="*/ 73 w 73"/>
                  <a:gd name="T1" fmla="*/ 6 h 250"/>
                  <a:gd name="T2" fmla="*/ 44 w 73"/>
                  <a:gd name="T3" fmla="*/ 250 h 250"/>
                  <a:gd name="T4" fmla="*/ 0 w 73"/>
                  <a:gd name="T5" fmla="*/ 244 h 250"/>
                  <a:gd name="T6" fmla="*/ 31 w 73"/>
                  <a:gd name="T7" fmla="*/ 0 h 250"/>
                  <a:gd name="T8" fmla="*/ 73 w 73"/>
                  <a:gd name="T9" fmla="*/ 6 h 250"/>
                </a:gdLst>
                <a:ahLst/>
                <a:cxnLst>
                  <a:cxn ang="0">
                    <a:pos x="T0" y="T1"/>
                  </a:cxn>
                  <a:cxn ang="0">
                    <a:pos x="T2" y="T3"/>
                  </a:cxn>
                  <a:cxn ang="0">
                    <a:pos x="T4" y="T5"/>
                  </a:cxn>
                  <a:cxn ang="0">
                    <a:pos x="T6" y="T7"/>
                  </a:cxn>
                  <a:cxn ang="0">
                    <a:pos x="T8" y="T9"/>
                  </a:cxn>
                </a:cxnLst>
                <a:rect l="0" t="0" r="r" b="b"/>
                <a:pathLst>
                  <a:path w="73" h="250">
                    <a:moveTo>
                      <a:pt x="73" y="6"/>
                    </a:moveTo>
                    <a:lnTo>
                      <a:pt x="44" y="250"/>
                    </a:lnTo>
                    <a:lnTo>
                      <a:pt x="0" y="244"/>
                    </a:lnTo>
                    <a:lnTo>
                      <a:pt x="31" y="0"/>
                    </a:lnTo>
                    <a:lnTo>
                      <a:pt x="7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06" name="Freeform 186">
                <a:extLst>
                  <a:ext uri="{FF2B5EF4-FFF2-40B4-BE49-F238E27FC236}">
                    <a16:creationId xmlns:a16="http://schemas.microsoft.com/office/drawing/2014/main" id="{7287B03A-8211-454C-8757-BAC72F154F8F}"/>
                  </a:ext>
                </a:extLst>
              </p:cNvPr>
              <p:cNvSpPr>
                <a:spLocks/>
              </p:cNvSpPr>
              <p:nvPr/>
            </p:nvSpPr>
            <p:spPr bwMode="auto">
              <a:xfrm>
                <a:off x="6286501" y="1792288"/>
                <a:ext cx="36513" cy="131763"/>
              </a:xfrm>
              <a:custGeom>
                <a:avLst/>
                <a:gdLst>
                  <a:gd name="T0" fmla="*/ 67 w 67"/>
                  <a:gd name="T1" fmla="*/ 4 h 249"/>
                  <a:gd name="T2" fmla="*/ 42 w 67"/>
                  <a:gd name="T3" fmla="*/ 249 h 249"/>
                  <a:gd name="T4" fmla="*/ 0 w 67"/>
                  <a:gd name="T5" fmla="*/ 245 h 249"/>
                  <a:gd name="T6" fmla="*/ 24 w 67"/>
                  <a:gd name="T7" fmla="*/ 0 h 249"/>
                  <a:gd name="T8" fmla="*/ 67 w 67"/>
                  <a:gd name="T9" fmla="*/ 4 h 249"/>
                </a:gdLst>
                <a:ahLst/>
                <a:cxnLst>
                  <a:cxn ang="0">
                    <a:pos x="T0" y="T1"/>
                  </a:cxn>
                  <a:cxn ang="0">
                    <a:pos x="T2" y="T3"/>
                  </a:cxn>
                  <a:cxn ang="0">
                    <a:pos x="T4" y="T5"/>
                  </a:cxn>
                  <a:cxn ang="0">
                    <a:pos x="T6" y="T7"/>
                  </a:cxn>
                  <a:cxn ang="0">
                    <a:pos x="T8" y="T9"/>
                  </a:cxn>
                </a:cxnLst>
                <a:rect l="0" t="0" r="r" b="b"/>
                <a:pathLst>
                  <a:path w="67" h="249">
                    <a:moveTo>
                      <a:pt x="67" y="4"/>
                    </a:moveTo>
                    <a:lnTo>
                      <a:pt x="42" y="249"/>
                    </a:lnTo>
                    <a:lnTo>
                      <a:pt x="0" y="245"/>
                    </a:lnTo>
                    <a:lnTo>
                      <a:pt x="24" y="0"/>
                    </a:lnTo>
                    <a:lnTo>
                      <a:pt x="67"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07" name="Freeform 187">
                <a:extLst>
                  <a:ext uri="{FF2B5EF4-FFF2-40B4-BE49-F238E27FC236}">
                    <a16:creationId xmlns:a16="http://schemas.microsoft.com/office/drawing/2014/main" id="{8FC7CB29-C803-0B4B-8BD7-F0767A8DE605}"/>
                  </a:ext>
                </a:extLst>
              </p:cNvPr>
              <p:cNvSpPr>
                <a:spLocks/>
              </p:cNvSpPr>
              <p:nvPr/>
            </p:nvSpPr>
            <p:spPr bwMode="auto">
              <a:xfrm>
                <a:off x="6245226" y="1785938"/>
                <a:ext cx="31750" cy="133350"/>
              </a:xfrm>
              <a:custGeom>
                <a:avLst/>
                <a:gdLst>
                  <a:gd name="T0" fmla="*/ 61 w 61"/>
                  <a:gd name="T1" fmla="*/ 3 h 250"/>
                  <a:gd name="T2" fmla="*/ 43 w 61"/>
                  <a:gd name="T3" fmla="*/ 250 h 250"/>
                  <a:gd name="T4" fmla="*/ 0 w 61"/>
                  <a:gd name="T5" fmla="*/ 246 h 250"/>
                  <a:gd name="T6" fmla="*/ 18 w 61"/>
                  <a:gd name="T7" fmla="*/ 0 h 250"/>
                  <a:gd name="T8" fmla="*/ 61 w 61"/>
                  <a:gd name="T9" fmla="*/ 3 h 250"/>
                </a:gdLst>
                <a:ahLst/>
                <a:cxnLst>
                  <a:cxn ang="0">
                    <a:pos x="T0" y="T1"/>
                  </a:cxn>
                  <a:cxn ang="0">
                    <a:pos x="T2" y="T3"/>
                  </a:cxn>
                  <a:cxn ang="0">
                    <a:pos x="T4" y="T5"/>
                  </a:cxn>
                  <a:cxn ang="0">
                    <a:pos x="T6" y="T7"/>
                  </a:cxn>
                  <a:cxn ang="0">
                    <a:pos x="T8" y="T9"/>
                  </a:cxn>
                </a:cxnLst>
                <a:rect l="0" t="0" r="r" b="b"/>
                <a:pathLst>
                  <a:path w="61" h="250">
                    <a:moveTo>
                      <a:pt x="61" y="3"/>
                    </a:moveTo>
                    <a:lnTo>
                      <a:pt x="43" y="250"/>
                    </a:lnTo>
                    <a:lnTo>
                      <a:pt x="0" y="246"/>
                    </a:lnTo>
                    <a:lnTo>
                      <a:pt x="18" y="0"/>
                    </a:lnTo>
                    <a:lnTo>
                      <a:pt x="6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08" name="Freeform 188">
                <a:extLst>
                  <a:ext uri="{FF2B5EF4-FFF2-40B4-BE49-F238E27FC236}">
                    <a16:creationId xmlns:a16="http://schemas.microsoft.com/office/drawing/2014/main" id="{7E14A6E2-4581-B243-BFAC-32BE9702557A}"/>
                  </a:ext>
                </a:extLst>
              </p:cNvPr>
              <p:cNvSpPr>
                <a:spLocks/>
              </p:cNvSpPr>
              <p:nvPr/>
            </p:nvSpPr>
            <p:spPr bwMode="auto">
              <a:xfrm>
                <a:off x="6202363" y="1782763"/>
                <a:ext cx="28575" cy="131763"/>
              </a:xfrm>
              <a:custGeom>
                <a:avLst/>
                <a:gdLst>
                  <a:gd name="T0" fmla="*/ 54 w 54"/>
                  <a:gd name="T1" fmla="*/ 3 h 249"/>
                  <a:gd name="T2" fmla="*/ 42 w 54"/>
                  <a:gd name="T3" fmla="*/ 249 h 249"/>
                  <a:gd name="T4" fmla="*/ 0 w 54"/>
                  <a:gd name="T5" fmla="*/ 246 h 249"/>
                  <a:gd name="T6" fmla="*/ 12 w 54"/>
                  <a:gd name="T7" fmla="*/ 0 h 249"/>
                  <a:gd name="T8" fmla="*/ 54 w 54"/>
                  <a:gd name="T9" fmla="*/ 3 h 249"/>
                </a:gdLst>
                <a:ahLst/>
                <a:cxnLst>
                  <a:cxn ang="0">
                    <a:pos x="T0" y="T1"/>
                  </a:cxn>
                  <a:cxn ang="0">
                    <a:pos x="T2" y="T3"/>
                  </a:cxn>
                  <a:cxn ang="0">
                    <a:pos x="T4" y="T5"/>
                  </a:cxn>
                  <a:cxn ang="0">
                    <a:pos x="T6" y="T7"/>
                  </a:cxn>
                  <a:cxn ang="0">
                    <a:pos x="T8" y="T9"/>
                  </a:cxn>
                </a:cxnLst>
                <a:rect l="0" t="0" r="r" b="b"/>
                <a:pathLst>
                  <a:path w="54" h="249">
                    <a:moveTo>
                      <a:pt x="54" y="3"/>
                    </a:moveTo>
                    <a:lnTo>
                      <a:pt x="42" y="249"/>
                    </a:lnTo>
                    <a:lnTo>
                      <a:pt x="0" y="246"/>
                    </a:lnTo>
                    <a:lnTo>
                      <a:pt x="12" y="0"/>
                    </a:lnTo>
                    <a:lnTo>
                      <a:pt x="5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09" name="Freeform 189">
                <a:extLst>
                  <a:ext uri="{FF2B5EF4-FFF2-40B4-BE49-F238E27FC236}">
                    <a16:creationId xmlns:a16="http://schemas.microsoft.com/office/drawing/2014/main" id="{E315DE43-E0D1-D749-99B9-D3E0B654C89C}"/>
                  </a:ext>
                </a:extLst>
              </p:cNvPr>
              <p:cNvSpPr>
                <a:spLocks/>
              </p:cNvSpPr>
              <p:nvPr/>
            </p:nvSpPr>
            <p:spPr bwMode="auto">
              <a:xfrm>
                <a:off x="6159501" y="1779588"/>
                <a:ext cx="26988" cy="131763"/>
              </a:xfrm>
              <a:custGeom>
                <a:avLst/>
                <a:gdLst>
                  <a:gd name="T0" fmla="*/ 49 w 49"/>
                  <a:gd name="T1" fmla="*/ 1 h 249"/>
                  <a:gd name="T2" fmla="*/ 44 w 49"/>
                  <a:gd name="T3" fmla="*/ 249 h 249"/>
                  <a:gd name="T4" fmla="*/ 0 w 49"/>
                  <a:gd name="T5" fmla="*/ 247 h 249"/>
                  <a:gd name="T6" fmla="*/ 5 w 49"/>
                  <a:gd name="T7" fmla="*/ 0 h 249"/>
                  <a:gd name="T8" fmla="*/ 49 w 49"/>
                  <a:gd name="T9" fmla="*/ 1 h 249"/>
                </a:gdLst>
                <a:ahLst/>
                <a:cxnLst>
                  <a:cxn ang="0">
                    <a:pos x="T0" y="T1"/>
                  </a:cxn>
                  <a:cxn ang="0">
                    <a:pos x="T2" y="T3"/>
                  </a:cxn>
                  <a:cxn ang="0">
                    <a:pos x="T4" y="T5"/>
                  </a:cxn>
                  <a:cxn ang="0">
                    <a:pos x="T6" y="T7"/>
                  </a:cxn>
                  <a:cxn ang="0">
                    <a:pos x="T8" y="T9"/>
                  </a:cxn>
                </a:cxnLst>
                <a:rect l="0" t="0" r="r" b="b"/>
                <a:pathLst>
                  <a:path w="49" h="249">
                    <a:moveTo>
                      <a:pt x="49" y="1"/>
                    </a:moveTo>
                    <a:lnTo>
                      <a:pt x="44" y="249"/>
                    </a:lnTo>
                    <a:lnTo>
                      <a:pt x="0" y="247"/>
                    </a:lnTo>
                    <a:lnTo>
                      <a:pt x="5" y="0"/>
                    </a:lnTo>
                    <a:lnTo>
                      <a:pt x="4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10" name="Freeform 190">
                <a:extLst>
                  <a:ext uri="{FF2B5EF4-FFF2-40B4-BE49-F238E27FC236}">
                    <a16:creationId xmlns:a16="http://schemas.microsoft.com/office/drawing/2014/main" id="{B86AC206-E212-2148-87E0-A9EDA2C23CE1}"/>
                  </a:ext>
                </a:extLst>
              </p:cNvPr>
              <p:cNvSpPr>
                <a:spLocks/>
              </p:cNvSpPr>
              <p:nvPr/>
            </p:nvSpPr>
            <p:spPr bwMode="auto">
              <a:xfrm>
                <a:off x="6118226" y="1779588"/>
                <a:ext cx="22225" cy="130175"/>
              </a:xfrm>
              <a:custGeom>
                <a:avLst/>
                <a:gdLst>
                  <a:gd name="T0" fmla="*/ 43 w 43"/>
                  <a:gd name="T1" fmla="*/ 0 h 247"/>
                  <a:gd name="T2" fmla="*/ 43 w 43"/>
                  <a:gd name="T3" fmla="*/ 247 h 247"/>
                  <a:gd name="T4" fmla="*/ 1 w 43"/>
                  <a:gd name="T5" fmla="*/ 247 h 247"/>
                  <a:gd name="T6" fmla="*/ 0 w 43"/>
                  <a:gd name="T7" fmla="*/ 1 h 247"/>
                  <a:gd name="T8" fmla="*/ 43 w 43"/>
                  <a:gd name="T9" fmla="*/ 0 h 247"/>
                </a:gdLst>
                <a:ahLst/>
                <a:cxnLst>
                  <a:cxn ang="0">
                    <a:pos x="T0" y="T1"/>
                  </a:cxn>
                  <a:cxn ang="0">
                    <a:pos x="T2" y="T3"/>
                  </a:cxn>
                  <a:cxn ang="0">
                    <a:pos x="T4" y="T5"/>
                  </a:cxn>
                  <a:cxn ang="0">
                    <a:pos x="T6" y="T7"/>
                  </a:cxn>
                  <a:cxn ang="0">
                    <a:pos x="T8" y="T9"/>
                  </a:cxn>
                </a:cxnLst>
                <a:rect l="0" t="0" r="r" b="b"/>
                <a:pathLst>
                  <a:path w="43" h="247">
                    <a:moveTo>
                      <a:pt x="43" y="0"/>
                    </a:moveTo>
                    <a:lnTo>
                      <a:pt x="43" y="247"/>
                    </a:lnTo>
                    <a:lnTo>
                      <a:pt x="1" y="247"/>
                    </a:lnTo>
                    <a:lnTo>
                      <a:pt x="0" y="1"/>
                    </a:ln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11" name="Freeform 191">
                <a:extLst>
                  <a:ext uri="{FF2B5EF4-FFF2-40B4-BE49-F238E27FC236}">
                    <a16:creationId xmlns:a16="http://schemas.microsoft.com/office/drawing/2014/main" id="{73F46634-F265-8848-8EFE-0242B0A57B22}"/>
                  </a:ext>
                </a:extLst>
              </p:cNvPr>
              <p:cNvSpPr>
                <a:spLocks/>
              </p:cNvSpPr>
              <p:nvPr/>
            </p:nvSpPr>
            <p:spPr bwMode="auto">
              <a:xfrm>
                <a:off x="6072188" y="1779588"/>
                <a:ext cx="26988" cy="130175"/>
              </a:xfrm>
              <a:custGeom>
                <a:avLst/>
                <a:gdLst>
                  <a:gd name="T0" fmla="*/ 42 w 50"/>
                  <a:gd name="T1" fmla="*/ 0 h 247"/>
                  <a:gd name="T2" fmla="*/ 50 w 50"/>
                  <a:gd name="T3" fmla="*/ 246 h 247"/>
                  <a:gd name="T4" fmla="*/ 7 w 50"/>
                  <a:gd name="T5" fmla="*/ 247 h 247"/>
                  <a:gd name="T6" fmla="*/ 0 w 50"/>
                  <a:gd name="T7" fmla="*/ 1 h 247"/>
                  <a:gd name="T8" fmla="*/ 42 w 50"/>
                  <a:gd name="T9" fmla="*/ 0 h 247"/>
                </a:gdLst>
                <a:ahLst/>
                <a:cxnLst>
                  <a:cxn ang="0">
                    <a:pos x="T0" y="T1"/>
                  </a:cxn>
                  <a:cxn ang="0">
                    <a:pos x="T2" y="T3"/>
                  </a:cxn>
                  <a:cxn ang="0">
                    <a:pos x="T4" y="T5"/>
                  </a:cxn>
                  <a:cxn ang="0">
                    <a:pos x="T6" y="T7"/>
                  </a:cxn>
                  <a:cxn ang="0">
                    <a:pos x="T8" y="T9"/>
                  </a:cxn>
                </a:cxnLst>
                <a:rect l="0" t="0" r="r" b="b"/>
                <a:pathLst>
                  <a:path w="50" h="247">
                    <a:moveTo>
                      <a:pt x="42" y="0"/>
                    </a:moveTo>
                    <a:lnTo>
                      <a:pt x="50" y="246"/>
                    </a:lnTo>
                    <a:lnTo>
                      <a:pt x="7" y="247"/>
                    </a:lnTo>
                    <a:lnTo>
                      <a:pt x="0" y="1"/>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12" name="Freeform 192">
                <a:extLst>
                  <a:ext uri="{FF2B5EF4-FFF2-40B4-BE49-F238E27FC236}">
                    <a16:creationId xmlns:a16="http://schemas.microsoft.com/office/drawing/2014/main" id="{62C54A62-2CA3-AC44-835B-962B43055080}"/>
                  </a:ext>
                </a:extLst>
              </p:cNvPr>
              <p:cNvSpPr>
                <a:spLocks/>
              </p:cNvSpPr>
              <p:nvPr/>
            </p:nvSpPr>
            <p:spPr bwMode="auto">
              <a:xfrm>
                <a:off x="6026151" y="1779588"/>
                <a:ext cx="30163" cy="130175"/>
              </a:xfrm>
              <a:custGeom>
                <a:avLst/>
                <a:gdLst>
                  <a:gd name="T0" fmla="*/ 42 w 56"/>
                  <a:gd name="T1" fmla="*/ 0 h 248"/>
                  <a:gd name="T2" fmla="*/ 56 w 56"/>
                  <a:gd name="T3" fmla="*/ 247 h 248"/>
                  <a:gd name="T4" fmla="*/ 14 w 56"/>
                  <a:gd name="T5" fmla="*/ 248 h 248"/>
                  <a:gd name="T6" fmla="*/ 0 w 56"/>
                  <a:gd name="T7" fmla="*/ 2 h 248"/>
                  <a:gd name="T8" fmla="*/ 42 w 56"/>
                  <a:gd name="T9" fmla="*/ 0 h 248"/>
                </a:gdLst>
                <a:ahLst/>
                <a:cxnLst>
                  <a:cxn ang="0">
                    <a:pos x="T0" y="T1"/>
                  </a:cxn>
                  <a:cxn ang="0">
                    <a:pos x="T2" y="T3"/>
                  </a:cxn>
                  <a:cxn ang="0">
                    <a:pos x="T4" y="T5"/>
                  </a:cxn>
                  <a:cxn ang="0">
                    <a:pos x="T6" y="T7"/>
                  </a:cxn>
                  <a:cxn ang="0">
                    <a:pos x="T8" y="T9"/>
                  </a:cxn>
                </a:cxnLst>
                <a:rect l="0" t="0" r="r" b="b"/>
                <a:pathLst>
                  <a:path w="56" h="248">
                    <a:moveTo>
                      <a:pt x="42" y="0"/>
                    </a:moveTo>
                    <a:lnTo>
                      <a:pt x="56" y="247"/>
                    </a:lnTo>
                    <a:lnTo>
                      <a:pt x="14" y="248"/>
                    </a:lnTo>
                    <a:lnTo>
                      <a:pt x="0" y="2"/>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13" name="Freeform 193">
                <a:extLst>
                  <a:ext uri="{FF2B5EF4-FFF2-40B4-BE49-F238E27FC236}">
                    <a16:creationId xmlns:a16="http://schemas.microsoft.com/office/drawing/2014/main" id="{D27E2658-71F3-3B41-B5FA-F5BAA800E598}"/>
                  </a:ext>
                </a:extLst>
              </p:cNvPr>
              <p:cNvSpPr>
                <a:spLocks/>
              </p:cNvSpPr>
              <p:nvPr/>
            </p:nvSpPr>
            <p:spPr bwMode="auto">
              <a:xfrm>
                <a:off x="5981701" y="1781176"/>
                <a:ext cx="33338" cy="131763"/>
              </a:xfrm>
              <a:custGeom>
                <a:avLst/>
                <a:gdLst>
                  <a:gd name="T0" fmla="*/ 42 w 63"/>
                  <a:gd name="T1" fmla="*/ 0 h 250"/>
                  <a:gd name="T2" fmla="*/ 63 w 63"/>
                  <a:gd name="T3" fmla="*/ 246 h 250"/>
                  <a:gd name="T4" fmla="*/ 19 w 63"/>
                  <a:gd name="T5" fmla="*/ 250 h 250"/>
                  <a:gd name="T6" fmla="*/ 0 w 63"/>
                  <a:gd name="T7" fmla="*/ 4 h 250"/>
                  <a:gd name="T8" fmla="*/ 42 w 63"/>
                  <a:gd name="T9" fmla="*/ 0 h 250"/>
                </a:gdLst>
                <a:ahLst/>
                <a:cxnLst>
                  <a:cxn ang="0">
                    <a:pos x="T0" y="T1"/>
                  </a:cxn>
                  <a:cxn ang="0">
                    <a:pos x="T2" y="T3"/>
                  </a:cxn>
                  <a:cxn ang="0">
                    <a:pos x="T4" y="T5"/>
                  </a:cxn>
                  <a:cxn ang="0">
                    <a:pos x="T6" y="T7"/>
                  </a:cxn>
                  <a:cxn ang="0">
                    <a:pos x="T8" y="T9"/>
                  </a:cxn>
                </a:cxnLst>
                <a:rect l="0" t="0" r="r" b="b"/>
                <a:pathLst>
                  <a:path w="63" h="250">
                    <a:moveTo>
                      <a:pt x="42" y="0"/>
                    </a:moveTo>
                    <a:lnTo>
                      <a:pt x="63" y="246"/>
                    </a:lnTo>
                    <a:lnTo>
                      <a:pt x="19" y="250"/>
                    </a:lnTo>
                    <a:lnTo>
                      <a:pt x="0" y="4"/>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14" name="Freeform 194">
                <a:extLst>
                  <a:ext uri="{FF2B5EF4-FFF2-40B4-BE49-F238E27FC236}">
                    <a16:creationId xmlns:a16="http://schemas.microsoft.com/office/drawing/2014/main" id="{79F6759E-65EB-BD41-810C-CB2B6B4A17EB}"/>
                  </a:ext>
                </a:extLst>
              </p:cNvPr>
              <p:cNvSpPr>
                <a:spLocks/>
              </p:cNvSpPr>
              <p:nvPr/>
            </p:nvSpPr>
            <p:spPr bwMode="auto">
              <a:xfrm>
                <a:off x="5935663" y="1784351"/>
                <a:ext cx="36513" cy="131763"/>
              </a:xfrm>
              <a:custGeom>
                <a:avLst/>
                <a:gdLst>
                  <a:gd name="T0" fmla="*/ 42 w 68"/>
                  <a:gd name="T1" fmla="*/ 0 h 250"/>
                  <a:gd name="T2" fmla="*/ 68 w 68"/>
                  <a:gd name="T3" fmla="*/ 245 h 250"/>
                  <a:gd name="T4" fmla="*/ 26 w 68"/>
                  <a:gd name="T5" fmla="*/ 250 h 250"/>
                  <a:gd name="T6" fmla="*/ 0 w 68"/>
                  <a:gd name="T7" fmla="*/ 4 h 250"/>
                  <a:gd name="T8" fmla="*/ 42 w 68"/>
                  <a:gd name="T9" fmla="*/ 0 h 250"/>
                </a:gdLst>
                <a:ahLst/>
                <a:cxnLst>
                  <a:cxn ang="0">
                    <a:pos x="T0" y="T1"/>
                  </a:cxn>
                  <a:cxn ang="0">
                    <a:pos x="T2" y="T3"/>
                  </a:cxn>
                  <a:cxn ang="0">
                    <a:pos x="T4" y="T5"/>
                  </a:cxn>
                  <a:cxn ang="0">
                    <a:pos x="T6" y="T7"/>
                  </a:cxn>
                  <a:cxn ang="0">
                    <a:pos x="T8" y="T9"/>
                  </a:cxn>
                </a:cxnLst>
                <a:rect l="0" t="0" r="r" b="b"/>
                <a:pathLst>
                  <a:path w="68" h="250">
                    <a:moveTo>
                      <a:pt x="42" y="0"/>
                    </a:moveTo>
                    <a:lnTo>
                      <a:pt x="68" y="245"/>
                    </a:lnTo>
                    <a:lnTo>
                      <a:pt x="26" y="250"/>
                    </a:lnTo>
                    <a:lnTo>
                      <a:pt x="0" y="4"/>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15" name="Freeform 195">
                <a:extLst>
                  <a:ext uri="{FF2B5EF4-FFF2-40B4-BE49-F238E27FC236}">
                    <a16:creationId xmlns:a16="http://schemas.microsoft.com/office/drawing/2014/main" id="{8EE4A650-44D5-A349-994D-477278453320}"/>
                  </a:ext>
                </a:extLst>
              </p:cNvPr>
              <p:cNvSpPr>
                <a:spLocks/>
              </p:cNvSpPr>
              <p:nvPr/>
            </p:nvSpPr>
            <p:spPr bwMode="auto">
              <a:xfrm>
                <a:off x="5889626" y="1787526"/>
                <a:ext cx="39688" cy="133350"/>
              </a:xfrm>
              <a:custGeom>
                <a:avLst/>
                <a:gdLst>
                  <a:gd name="T0" fmla="*/ 43 w 75"/>
                  <a:gd name="T1" fmla="*/ 0 h 250"/>
                  <a:gd name="T2" fmla="*/ 75 w 75"/>
                  <a:gd name="T3" fmla="*/ 245 h 250"/>
                  <a:gd name="T4" fmla="*/ 32 w 75"/>
                  <a:gd name="T5" fmla="*/ 250 h 250"/>
                  <a:gd name="T6" fmla="*/ 0 w 75"/>
                  <a:gd name="T7" fmla="*/ 6 h 250"/>
                  <a:gd name="T8" fmla="*/ 43 w 75"/>
                  <a:gd name="T9" fmla="*/ 0 h 250"/>
                </a:gdLst>
                <a:ahLst/>
                <a:cxnLst>
                  <a:cxn ang="0">
                    <a:pos x="T0" y="T1"/>
                  </a:cxn>
                  <a:cxn ang="0">
                    <a:pos x="T2" y="T3"/>
                  </a:cxn>
                  <a:cxn ang="0">
                    <a:pos x="T4" y="T5"/>
                  </a:cxn>
                  <a:cxn ang="0">
                    <a:pos x="T6" y="T7"/>
                  </a:cxn>
                  <a:cxn ang="0">
                    <a:pos x="T8" y="T9"/>
                  </a:cxn>
                </a:cxnLst>
                <a:rect l="0" t="0" r="r" b="b"/>
                <a:pathLst>
                  <a:path w="75" h="250">
                    <a:moveTo>
                      <a:pt x="43" y="0"/>
                    </a:moveTo>
                    <a:lnTo>
                      <a:pt x="75" y="245"/>
                    </a:lnTo>
                    <a:lnTo>
                      <a:pt x="32" y="250"/>
                    </a:lnTo>
                    <a:lnTo>
                      <a:pt x="0" y="6"/>
                    </a:ln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16" name="Freeform 196">
                <a:extLst>
                  <a:ext uri="{FF2B5EF4-FFF2-40B4-BE49-F238E27FC236}">
                    <a16:creationId xmlns:a16="http://schemas.microsoft.com/office/drawing/2014/main" id="{47FCB076-1A24-4344-B465-D7AC689015A3}"/>
                  </a:ext>
                </a:extLst>
              </p:cNvPr>
              <p:cNvSpPr>
                <a:spLocks/>
              </p:cNvSpPr>
              <p:nvPr/>
            </p:nvSpPr>
            <p:spPr bwMode="auto">
              <a:xfrm>
                <a:off x="5845176" y="1793876"/>
                <a:ext cx="42863" cy="131763"/>
              </a:xfrm>
              <a:custGeom>
                <a:avLst/>
                <a:gdLst>
                  <a:gd name="T0" fmla="*/ 43 w 81"/>
                  <a:gd name="T1" fmla="*/ 0 h 250"/>
                  <a:gd name="T2" fmla="*/ 81 w 81"/>
                  <a:gd name="T3" fmla="*/ 243 h 250"/>
                  <a:gd name="T4" fmla="*/ 39 w 81"/>
                  <a:gd name="T5" fmla="*/ 250 h 250"/>
                  <a:gd name="T6" fmla="*/ 0 w 81"/>
                  <a:gd name="T7" fmla="*/ 6 h 250"/>
                  <a:gd name="T8" fmla="*/ 43 w 81"/>
                  <a:gd name="T9" fmla="*/ 0 h 250"/>
                </a:gdLst>
                <a:ahLst/>
                <a:cxnLst>
                  <a:cxn ang="0">
                    <a:pos x="T0" y="T1"/>
                  </a:cxn>
                  <a:cxn ang="0">
                    <a:pos x="T2" y="T3"/>
                  </a:cxn>
                  <a:cxn ang="0">
                    <a:pos x="T4" y="T5"/>
                  </a:cxn>
                  <a:cxn ang="0">
                    <a:pos x="T6" y="T7"/>
                  </a:cxn>
                  <a:cxn ang="0">
                    <a:pos x="T8" y="T9"/>
                  </a:cxn>
                </a:cxnLst>
                <a:rect l="0" t="0" r="r" b="b"/>
                <a:pathLst>
                  <a:path w="81" h="250">
                    <a:moveTo>
                      <a:pt x="43" y="0"/>
                    </a:moveTo>
                    <a:lnTo>
                      <a:pt x="81" y="243"/>
                    </a:lnTo>
                    <a:lnTo>
                      <a:pt x="39" y="250"/>
                    </a:lnTo>
                    <a:lnTo>
                      <a:pt x="0" y="6"/>
                    </a:ln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grpSp>
        <p:grpSp>
          <p:nvGrpSpPr>
            <p:cNvPr id="558" name="Group 557">
              <a:extLst>
                <a:ext uri="{FF2B5EF4-FFF2-40B4-BE49-F238E27FC236}">
                  <a16:creationId xmlns:a16="http://schemas.microsoft.com/office/drawing/2014/main" id="{B58E6A3A-B8B7-E046-B874-0CEF8E9F18E9}"/>
                </a:ext>
              </a:extLst>
            </p:cNvPr>
            <p:cNvGrpSpPr/>
            <p:nvPr/>
          </p:nvGrpSpPr>
          <p:grpSpPr>
            <a:xfrm>
              <a:off x="6384926" y="4635501"/>
              <a:ext cx="1019175" cy="657225"/>
              <a:chOff x="6384926" y="4635501"/>
              <a:chExt cx="1019175" cy="657225"/>
            </a:xfrm>
            <a:grpFill/>
          </p:grpSpPr>
          <p:sp>
            <p:nvSpPr>
              <p:cNvPr id="581" name="Freeform 94">
                <a:extLst>
                  <a:ext uri="{FF2B5EF4-FFF2-40B4-BE49-F238E27FC236}">
                    <a16:creationId xmlns:a16="http://schemas.microsoft.com/office/drawing/2014/main" id="{51FDA314-84BA-A34B-8753-772E33DC7B2A}"/>
                  </a:ext>
                </a:extLst>
              </p:cNvPr>
              <p:cNvSpPr>
                <a:spLocks/>
              </p:cNvSpPr>
              <p:nvPr/>
            </p:nvSpPr>
            <p:spPr bwMode="auto">
              <a:xfrm>
                <a:off x="6384926" y="5160963"/>
                <a:ext cx="49213" cy="131763"/>
              </a:xfrm>
              <a:custGeom>
                <a:avLst/>
                <a:gdLst>
                  <a:gd name="T0" fmla="*/ 52 w 94"/>
                  <a:gd name="T1" fmla="*/ 250 h 250"/>
                  <a:gd name="T2" fmla="*/ 0 w 94"/>
                  <a:gd name="T3" fmla="*/ 9 h 250"/>
                  <a:gd name="T4" fmla="*/ 41 w 94"/>
                  <a:gd name="T5" fmla="*/ 0 h 250"/>
                  <a:gd name="T6" fmla="*/ 94 w 94"/>
                  <a:gd name="T7" fmla="*/ 241 h 250"/>
                  <a:gd name="T8" fmla="*/ 52 w 94"/>
                  <a:gd name="T9" fmla="*/ 250 h 250"/>
                </a:gdLst>
                <a:ahLst/>
                <a:cxnLst>
                  <a:cxn ang="0">
                    <a:pos x="T0" y="T1"/>
                  </a:cxn>
                  <a:cxn ang="0">
                    <a:pos x="T2" y="T3"/>
                  </a:cxn>
                  <a:cxn ang="0">
                    <a:pos x="T4" y="T5"/>
                  </a:cxn>
                  <a:cxn ang="0">
                    <a:pos x="T6" y="T7"/>
                  </a:cxn>
                  <a:cxn ang="0">
                    <a:pos x="T8" y="T9"/>
                  </a:cxn>
                </a:cxnLst>
                <a:rect l="0" t="0" r="r" b="b"/>
                <a:pathLst>
                  <a:path w="94" h="250">
                    <a:moveTo>
                      <a:pt x="52" y="250"/>
                    </a:moveTo>
                    <a:lnTo>
                      <a:pt x="0" y="9"/>
                    </a:lnTo>
                    <a:lnTo>
                      <a:pt x="41" y="0"/>
                    </a:lnTo>
                    <a:lnTo>
                      <a:pt x="94" y="241"/>
                    </a:lnTo>
                    <a:lnTo>
                      <a:pt x="52"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82" name="Freeform 95">
                <a:extLst>
                  <a:ext uri="{FF2B5EF4-FFF2-40B4-BE49-F238E27FC236}">
                    <a16:creationId xmlns:a16="http://schemas.microsoft.com/office/drawing/2014/main" id="{68EFD334-7399-6742-85F6-4AE8D5F2F24D}"/>
                  </a:ext>
                </a:extLst>
              </p:cNvPr>
              <p:cNvSpPr>
                <a:spLocks/>
              </p:cNvSpPr>
              <p:nvPr/>
            </p:nvSpPr>
            <p:spPr bwMode="auto">
              <a:xfrm>
                <a:off x="6426201" y="5153026"/>
                <a:ext cx="52388" cy="131763"/>
              </a:xfrm>
              <a:custGeom>
                <a:avLst/>
                <a:gdLst>
                  <a:gd name="T0" fmla="*/ 57 w 98"/>
                  <a:gd name="T1" fmla="*/ 249 h 249"/>
                  <a:gd name="T2" fmla="*/ 0 w 98"/>
                  <a:gd name="T3" fmla="*/ 10 h 249"/>
                  <a:gd name="T4" fmla="*/ 41 w 98"/>
                  <a:gd name="T5" fmla="*/ 0 h 249"/>
                  <a:gd name="T6" fmla="*/ 98 w 98"/>
                  <a:gd name="T7" fmla="*/ 239 h 249"/>
                  <a:gd name="T8" fmla="*/ 57 w 98"/>
                  <a:gd name="T9" fmla="*/ 249 h 249"/>
                </a:gdLst>
                <a:ahLst/>
                <a:cxnLst>
                  <a:cxn ang="0">
                    <a:pos x="T0" y="T1"/>
                  </a:cxn>
                  <a:cxn ang="0">
                    <a:pos x="T2" y="T3"/>
                  </a:cxn>
                  <a:cxn ang="0">
                    <a:pos x="T4" y="T5"/>
                  </a:cxn>
                  <a:cxn ang="0">
                    <a:pos x="T6" y="T7"/>
                  </a:cxn>
                  <a:cxn ang="0">
                    <a:pos x="T8" y="T9"/>
                  </a:cxn>
                </a:cxnLst>
                <a:rect l="0" t="0" r="r" b="b"/>
                <a:pathLst>
                  <a:path w="98" h="249">
                    <a:moveTo>
                      <a:pt x="57" y="249"/>
                    </a:moveTo>
                    <a:lnTo>
                      <a:pt x="0" y="10"/>
                    </a:lnTo>
                    <a:lnTo>
                      <a:pt x="41" y="0"/>
                    </a:lnTo>
                    <a:lnTo>
                      <a:pt x="98" y="239"/>
                    </a:lnTo>
                    <a:lnTo>
                      <a:pt x="57"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83" name="Freeform 96">
                <a:extLst>
                  <a:ext uri="{FF2B5EF4-FFF2-40B4-BE49-F238E27FC236}">
                    <a16:creationId xmlns:a16="http://schemas.microsoft.com/office/drawing/2014/main" id="{F05D19E0-E358-6742-BDB4-6921A2E30D30}"/>
                  </a:ext>
                </a:extLst>
              </p:cNvPr>
              <p:cNvSpPr>
                <a:spLocks/>
              </p:cNvSpPr>
              <p:nvPr/>
            </p:nvSpPr>
            <p:spPr bwMode="auto">
              <a:xfrm>
                <a:off x="6467476" y="5141913"/>
                <a:ext cx="55563" cy="131763"/>
              </a:xfrm>
              <a:custGeom>
                <a:avLst/>
                <a:gdLst>
                  <a:gd name="T0" fmla="*/ 64 w 105"/>
                  <a:gd name="T1" fmla="*/ 249 h 249"/>
                  <a:gd name="T2" fmla="*/ 0 w 105"/>
                  <a:gd name="T3" fmla="*/ 12 h 249"/>
                  <a:gd name="T4" fmla="*/ 41 w 105"/>
                  <a:gd name="T5" fmla="*/ 0 h 249"/>
                  <a:gd name="T6" fmla="*/ 105 w 105"/>
                  <a:gd name="T7" fmla="*/ 239 h 249"/>
                  <a:gd name="T8" fmla="*/ 64 w 105"/>
                  <a:gd name="T9" fmla="*/ 249 h 249"/>
                </a:gdLst>
                <a:ahLst/>
                <a:cxnLst>
                  <a:cxn ang="0">
                    <a:pos x="T0" y="T1"/>
                  </a:cxn>
                  <a:cxn ang="0">
                    <a:pos x="T2" y="T3"/>
                  </a:cxn>
                  <a:cxn ang="0">
                    <a:pos x="T4" y="T5"/>
                  </a:cxn>
                  <a:cxn ang="0">
                    <a:pos x="T6" y="T7"/>
                  </a:cxn>
                  <a:cxn ang="0">
                    <a:pos x="T8" y="T9"/>
                  </a:cxn>
                </a:cxnLst>
                <a:rect l="0" t="0" r="r" b="b"/>
                <a:pathLst>
                  <a:path w="105" h="249">
                    <a:moveTo>
                      <a:pt x="64" y="249"/>
                    </a:moveTo>
                    <a:lnTo>
                      <a:pt x="0" y="12"/>
                    </a:lnTo>
                    <a:lnTo>
                      <a:pt x="41" y="0"/>
                    </a:lnTo>
                    <a:lnTo>
                      <a:pt x="105" y="239"/>
                    </a:lnTo>
                    <a:lnTo>
                      <a:pt x="64"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84" name="Freeform 97">
                <a:extLst>
                  <a:ext uri="{FF2B5EF4-FFF2-40B4-BE49-F238E27FC236}">
                    <a16:creationId xmlns:a16="http://schemas.microsoft.com/office/drawing/2014/main" id="{F25D570C-C742-E644-AA83-725793EF11FC}"/>
                  </a:ext>
                </a:extLst>
              </p:cNvPr>
              <p:cNvSpPr>
                <a:spLocks/>
              </p:cNvSpPr>
              <p:nvPr/>
            </p:nvSpPr>
            <p:spPr bwMode="auto">
              <a:xfrm>
                <a:off x="6508751" y="5130801"/>
                <a:ext cx="58738" cy="131763"/>
              </a:xfrm>
              <a:custGeom>
                <a:avLst/>
                <a:gdLst>
                  <a:gd name="T0" fmla="*/ 70 w 111"/>
                  <a:gd name="T1" fmla="*/ 248 h 248"/>
                  <a:gd name="T2" fmla="*/ 0 w 111"/>
                  <a:gd name="T3" fmla="*/ 11 h 248"/>
                  <a:gd name="T4" fmla="*/ 41 w 111"/>
                  <a:gd name="T5" fmla="*/ 0 h 248"/>
                  <a:gd name="T6" fmla="*/ 111 w 111"/>
                  <a:gd name="T7" fmla="*/ 236 h 248"/>
                  <a:gd name="T8" fmla="*/ 70 w 111"/>
                  <a:gd name="T9" fmla="*/ 248 h 248"/>
                </a:gdLst>
                <a:ahLst/>
                <a:cxnLst>
                  <a:cxn ang="0">
                    <a:pos x="T0" y="T1"/>
                  </a:cxn>
                  <a:cxn ang="0">
                    <a:pos x="T2" y="T3"/>
                  </a:cxn>
                  <a:cxn ang="0">
                    <a:pos x="T4" y="T5"/>
                  </a:cxn>
                  <a:cxn ang="0">
                    <a:pos x="T6" y="T7"/>
                  </a:cxn>
                  <a:cxn ang="0">
                    <a:pos x="T8" y="T9"/>
                  </a:cxn>
                </a:cxnLst>
                <a:rect l="0" t="0" r="r" b="b"/>
                <a:pathLst>
                  <a:path w="111" h="248">
                    <a:moveTo>
                      <a:pt x="70" y="248"/>
                    </a:moveTo>
                    <a:lnTo>
                      <a:pt x="0" y="11"/>
                    </a:lnTo>
                    <a:lnTo>
                      <a:pt x="41" y="0"/>
                    </a:lnTo>
                    <a:lnTo>
                      <a:pt x="111" y="236"/>
                    </a:lnTo>
                    <a:lnTo>
                      <a:pt x="70"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85" name="Freeform 98">
                <a:extLst>
                  <a:ext uri="{FF2B5EF4-FFF2-40B4-BE49-F238E27FC236}">
                    <a16:creationId xmlns:a16="http://schemas.microsoft.com/office/drawing/2014/main" id="{1CCE623C-3FD7-6D4A-B4DE-7304CAB43B30}"/>
                  </a:ext>
                </a:extLst>
              </p:cNvPr>
              <p:cNvSpPr>
                <a:spLocks/>
              </p:cNvSpPr>
              <p:nvPr/>
            </p:nvSpPr>
            <p:spPr bwMode="auto">
              <a:xfrm>
                <a:off x="6548438" y="5119688"/>
                <a:ext cx="61913" cy="130175"/>
              </a:xfrm>
              <a:custGeom>
                <a:avLst/>
                <a:gdLst>
                  <a:gd name="T0" fmla="*/ 75 w 116"/>
                  <a:gd name="T1" fmla="*/ 247 h 247"/>
                  <a:gd name="T2" fmla="*/ 0 w 116"/>
                  <a:gd name="T3" fmla="*/ 13 h 247"/>
                  <a:gd name="T4" fmla="*/ 41 w 116"/>
                  <a:gd name="T5" fmla="*/ 0 h 247"/>
                  <a:gd name="T6" fmla="*/ 116 w 116"/>
                  <a:gd name="T7" fmla="*/ 233 h 247"/>
                  <a:gd name="T8" fmla="*/ 75 w 116"/>
                  <a:gd name="T9" fmla="*/ 247 h 247"/>
                </a:gdLst>
                <a:ahLst/>
                <a:cxnLst>
                  <a:cxn ang="0">
                    <a:pos x="T0" y="T1"/>
                  </a:cxn>
                  <a:cxn ang="0">
                    <a:pos x="T2" y="T3"/>
                  </a:cxn>
                  <a:cxn ang="0">
                    <a:pos x="T4" y="T5"/>
                  </a:cxn>
                  <a:cxn ang="0">
                    <a:pos x="T6" y="T7"/>
                  </a:cxn>
                  <a:cxn ang="0">
                    <a:pos x="T8" y="T9"/>
                  </a:cxn>
                </a:cxnLst>
                <a:rect l="0" t="0" r="r" b="b"/>
                <a:pathLst>
                  <a:path w="116" h="247">
                    <a:moveTo>
                      <a:pt x="75" y="247"/>
                    </a:moveTo>
                    <a:lnTo>
                      <a:pt x="0" y="13"/>
                    </a:lnTo>
                    <a:lnTo>
                      <a:pt x="41" y="0"/>
                    </a:lnTo>
                    <a:lnTo>
                      <a:pt x="116" y="233"/>
                    </a:lnTo>
                    <a:lnTo>
                      <a:pt x="75"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86" name="Freeform 99">
                <a:extLst>
                  <a:ext uri="{FF2B5EF4-FFF2-40B4-BE49-F238E27FC236}">
                    <a16:creationId xmlns:a16="http://schemas.microsoft.com/office/drawing/2014/main" id="{31DB7B27-F702-9B4B-B13A-97AE836D5684}"/>
                  </a:ext>
                </a:extLst>
              </p:cNvPr>
              <p:cNvSpPr>
                <a:spLocks/>
              </p:cNvSpPr>
              <p:nvPr/>
            </p:nvSpPr>
            <p:spPr bwMode="auto">
              <a:xfrm>
                <a:off x="6589713" y="5105401"/>
                <a:ext cx="63500" cy="130175"/>
              </a:xfrm>
              <a:custGeom>
                <a:avLst/>
                <a:gdLst>
                  <a:gd name="T0" fmla="*/ 82 w 122"/>
                  <a:gd name="T1" fmla="*/ 247 h 247"/>
                  <a:gd name="T2" fmla="*/ 0 w 122"/>
                  <a:gd name="T3" fmla="*/ 16 h 247"/>
                  <a:gd name="T4" fmla="*/ 40 w 122"/>
                  <a:gd name="T5" fmla="*/ 0 h 247"/>
                  <a:gd name="T6" fmla="*/ 122 w 122"/>
                  <a:gd name="T7" fmla="*/ 232 h 247"/>
                  <a:gd name="T8" fmla="*/ 82 w 122"/>
                  <a:gd name="T9" fmla="*/ 247 h 247"/>
                </a:gdLst>
                <a:ahLst/>
                <a:cxnLst>
                  <a:cxn ang="0">
                    <a:pos x="T0" y="T1"/>
                  </a:cxn>
                  <a:cxn ang="0">
                    <a:pos x="T2" y="T3"/>
                  </a:cxn>
                  <a:cxn ang="0">
                    <a:pos x="T4" y="T5"/>
                  </a:cxn>
                  <a:cxn ang="0">
                    <a:pos x="T6" y="T7"/>
                  </a:cxn>
                  <a:cxn ang="0">
                    <a:pos x="T8" y="T9"/>
                  </a:cxn>
                </a:cxnLst>
                <a:rect l="0" t="0" r="r" b="b"/>
                <a:pathLst>
                  <a:path w="122" h="247">
                    <a:moveTo>
                      <a:pt x="82" y="247"/>
                    </a:moveTo>
                    <a:lnTo>
                      <a:pt x="0" y="16"/>
                    </a:lnTo>
                    <a:lnTo>
                      <a:pt x="40" y="0"/>
                    </a:lnTo>
                    <a:lnTo>
                      <a:pt x="122" y="232"/>
                    </a:lnTo>
                    <a:lnTo>
                      <a:pt x="82"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87" name="Freeform 100">
                <a:extLst>
                  <a:ext uri="{FF2B5EF4-FFF2-40B4-BE49-F238E27FC236}">
                    <a16:creationId xmlns:a16="http://schemas.microsoft.com/office/drawing/2014/main" id="{3F30FDFF-9126-7641-967B-5926923C362F}"/>
                  </a:ext>
                </a:extLst>
              </p:cNvPr>
              <p:cNvSpPr>
                <a:spLocks/>
              </p:cNvSpPr>
              <p:nvPr/>
            </p:nvSpPr>
            <p:spPr bwMode="auto">
              <a:xfrm>
                <a:off x="6629401" y="5091113"/>
                <a:ext cx="68263" cy="130175"/>
              </a:xfrm>
              <a:custGeom>
                <a:avLst/>
                <a:gdLst>
                  <a:gd name="T0" fmla="*/ 87 w 128"/>
                  <a:gd name="T1" fmla="*/ 246 h 246"/>
                  <a:gd name="T2" fmla="*/ 0 w 128"/>
                  <a:gd name="T3" fmla="*/ 16 h 246"/>
                  <a:gd name="T4" fmla="*/ 40 w 128"/>
                  <a:gd name="T5" fmla="*/ 0 h 246"/>
                  <a:gd name="T6" fmla="*/ 128 w 128"/>
                  <a:gd name="T7" fmla="*/ 231 h 246"/>
                  <a:gd name="T8" fmla="*/ 87 w 128"/>
                  <a:gd name="T9" fmla="*/ 246 h 246"/>
                </a:gdLst>
                <a:ahLst/>
                <a:cxnLst>
                  <a:cxn ang="0">
                    <a:pos x="T0" y="T1"/>
                  </a:cxn>
                  <a:cxn ang="0">
                    <a:pos x="T2" y="T3"/>
                  </a:cxn>
                  <a:cxn ang="0">
                    <a:pos x="T4" y="T5"/>
                  </a:cxn>
                  <a:cxn ang="0">
                    <a:pos x="T6" y="T7"/>
                  </a:cxn>
                  <a:cxn ang="0">
                    <a:pos x="T8" y="T9"/>
                  </a:cxn>
                </a:cxnLst>
                <a:rect l="0" t="0" r="r" b="b"/>
                <a:pathLst>
                  <a:path w="128" h="246">
                    <a:moveTo>
                      <a:pt x="87" y="246"/>
                    </a:moveTo>
                    <a:lnTo>
                      <a:pt x="0" y="16"/>
                    </a:lnTo>
                    <a:lnTo>
                      <a:pt x="40" y="0"/>
                    </a:lnTo>
                    <a:lnTo>
                      <a:pt x="128" y="231"/>
                    </a:lnTo>
                    <a:lnTo>
                      <a:pt x="87"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88" name="Freeform 101">
                <a:extLst>
                  <a:ext uri="{FF2B5EF4-FFF2-40B4-BE49-F238E27FC236}">
                    <a16:creationId xmlns:a16="http://schemas.microsoft.com/office/drawing/2014/main" id="{C23FE230-43A0-784F-96A4-2106C982FA77}"/>
                  </a:ext>
                </a:extLst>
              </p:cNvPr>
              <p:cNvSpPr>
                <a:spLocks/>
              </p:cNvSpPr>
              <p:nvPr/>
            </p:nvSpPr>
            <p:spPr bwMode="auto">
              <a:xfrm>
                <a:off x="6669088" y="5076826"/>
                <a:ext cx="69850" cy="128588"/>
              </a:xfrm>
              <a:custGeom>
                <a:avLst/>
                <a:gdLst>
                  <a:gd name="T0" fmla="*/ 95 w 134"/>
                  <a:gd name="T1" fmla="*/ 244 h 244"/>
                  <a:gd name="T2" fmla="*/ 0 w 134"/>
                  <a:gd name="T3" fmla="*/ 17 h 244"/>
                  <a:gd name="T4" fmla="*/ 40 w 134"/>
                  <a:gd name="T5" fmla="*/ 0 h 244"/>
                  <a:gd name="T6" fmla="*/ 134 w 134"/>
                  <a:gd name="T7" fmla="*/ 227 h 244"/>
                  <a:gd name="T8" fmla="*/ 95 w 134"/>
                  <a:gd name="T9" fmla="*/ 244 h 244"/>
                </a:gdLst>
                <a:ahLst/>
                <a:cxnLst>
                  <a:cxn ang="0">
                    <a:pos x="T0" y="T1"/>
                  </a:cxn>
                  <a:cxn ang="0">
                    <a:pos x="T2" y="T3"/>
                  </a:cxn>
                  <a:cxn ang="0">
                    <a:pos x="T4" y="T5"/>
                  </a:cxn>
                  <a:cxn ang="0">
                    <a:pos x="T6" y="T7"/>
                  </a:cxn>
                  <a:cxn ang="0">
                    <a:pos x="T8" y="T9"/>
                  </a:cxn>
                </a:cxnLst>
                <a:rect l="0" t="0" r="r" b="b"/>
                <a:pathLst>
                  <a:path w="134" h="244">
                    <a:moveTo>
                      <a:pt x="95" y="244"/>
                    </a:moveTo>
                    <a:lnTo>
                      <a:pt x="0" y="17"/>
                    </a:lnTo>
                    <a:lnTo>
                      <a:pt x="40" y="0"/>
                    </a:lnTo>
                    <a:lnTo>
                      <a:pt x="134" y="227"/>
                    </a:lnTo>
                    <a:lnTo>
                      <a:pt x="95"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89" name="Freeform 102">
                <a:extLst>
                  <a:ext uri="{FF2B5EF4-FFF2-40B4-BE49-F238E27FC236}">
                    <a16:creationId xmlns:a16="http://schemas.microsoft.com/office/drawing/2014/main" id="{C288C8BE-C42E-5945-AB6B-5D18D1C1585E}"/>
                  </a:ext>
                </a:extLst>
              </p:cNvPr>
              <p:cNvSpPr>
                <a:spLocks/>
              </p:cNvSpPr>
              <p:nvPr/>
            </p:nvSpPr>
            <p:spPr bwMode="auto">
              <a:xfrm>
                <a:off x="6708776" y="5059363"/>
                <a:ext cx="73025" cy="128588"/>
              </a:xfrm>
              <a:custGeom>
                <a:avLst/>
                <a:gdLst>
                  <a:gd name="T0" fmla="*/ 100 w 139"/>
                  <a:gd name="T1" fmla="*/ 243 h 243"/>
                  <a:gd name="T2" fmla="*/ 0 w 139"/>
                  <a:gd name="T3" fmla="*/ 18 h 243"/>
                  <a:gd name="T4" fmla="*/ 39 w 139"/>
                  <a:gd name="T5" fmla="*/ 0 h 243"/>
                  <a:gd name="T6" fmla="*/ 139 w 139"/>
                  <a:gd name="T7" fmla="*/ 226 h 243"/>
                  <a:gd name="T8" fmla="*/ 100 w 139"/>
                  <a:gd name="T9" fmla="*/ 243 h 243"/>
                </a:gdLst>
                <a:ahLst/>
                <a:cxnLst>
                  <a:cxn ang="0">
                    <a:pos x="T0" y="T1"/>
                  </a:cxn>
                  <a:cxn ang="0">
                    <a:pos x="T2" y="T3"/>
                  </a:cxn>
                  <a:cxn ang="0">
                    <a:pos x="T4" y="T5"/>
                  </a:cxn>
                  <a:cxn ang="0">
                    <a:pos x="T6" y="T7"/>
                  </a:cxn>
                  <a:cxn ang="0">
                    <a:pos x="T8" y="T9"/>
                  </a:cxn>
                </a:cxnLst>
                <a:rect l="0" t="0" r="r" b="b"/>
                <a:pathLst>
                  <a:path w="139" h="243">
                    <a:moveTo>
                      <a:pt x="100" y="243"/>
                    </a:moveTo>
                    <a:lnTo>
                      <a:pt x="0" y="18"/>
                    </a:lnTo>
                    <a:lnTo>
                      <a:pt x="39" y="0"/>
                    </a:lnTo>
                    <a:lnTo>
                      <a:pt x="139" y="226"/>
                    </a:lnTo>
                    <a:lnTo>
                      <a:pt x="100"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90" name="Freeform 103">
                <a:extLst>
                  <a:ext uri="{FF2B5EF4-FFF2-40B4-BE49-F238E27FC236}">
                    <a16:creationId xmlns:a16="http://schemas.microsoft.com/office/drawing/2014/main" id="{7ED75CE4-05DC-3F48-AC54-EF81C482C52B}"/>
                  </a:ext>
                </a:extLst>
              </p:cNvPr>
              <p:cNvSpPr>
                <a:spLocks/>
              </p:cNvSpPr>
              <p:nvPr/>
            </p:nvSpPr>
            <p:spPr bwMode="auto">
              <a:xfrm>
                <a:off x="6746876" y="5041901"/>
                <a:ext cx="76200" cy="128588"/>
              </a:xfrm>
              <a:custGeom>
                <a:avLst/>
                <a:gdLst>
                  <a:gd name="T0" fmla="*/ 105 w 143"/>
                  <a:gd name="T1" fmla="*/ 241 h 241"/>
                  <a:gd name="T2" fmla="*/ 0 w 143"/>
                  <a:gd name="T3" fmla="*/ 19 h 241"/>
                  <a:gd name="T4" fmla="*/ 38 w 143"/>
                  <a:gd name="T5" fmla="*/ 0 h 241"/>
                  <a:gd name="T6" fmla="*/ 143 w 143"/>
                  <a:gd name="T7" fmla="*/ 222 h 241"/>
                  <a:gd name="T8" fmla="*/ 105 w 143"/>
                  <a:gd name="T9" fmla="*/ 241 h 241"/>
                </a:gdLst>
                <a:ahLst/>
                <a:cxnLst>
                  <a:cxn ang="0">
                    <a:pos x="T0" y="T1"/>
                  </a:cxn>
                  <a:cxn ang="0">
                    <a:pos x="T2" y="T3"/>
                  </a:cxn>
                  <a:cxn ang="0">
                    <a:pos x="T4" y="T5"/>
                  </a:cxn>
                  <a:cxn ang="0">
                    <a:pos x="T6" y="T7"/>
                  </a:cxn>
                  <a:cxn ang="0">
                    <a:pos x="T8" y="T9"/>
                  </a:cxn>
                </a:cxnLst>
                <a:rect l="0" t="0" r="r" b="b"/>
                <a:pathLst>
                  <a:path w="143" h="241">
                    <a:moveTo>
                      <a:pt x="105" y="241"/>
                    </a:moveTo>
                    <a:lnTo>
                      <a:pt x="0" y="19"/>
                    </a:lnTo>
                    <a:lnTo>
                      <a:pt x="38" y="0"/>
                    </a:lnTo>
                    <a:lnTo>
                      <a:pt x="143" y="222"/>
                    </a:lnTo>
                    <a:lnTo>
                      <a:pt x="105"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91" name="Freeform 104">
                <a:extLst>
                  <a:ext uri="{FF2B5EF4-FFF2-40B4-BE49-F238E27FC236}">
                    <a16:creationId xmlns:a16="http://schemas.microsoft.com/office/drawing/2014/main" id="{EBB4AE02-6CE4-F04A-B5F8-DB2AA04C01E3}"/>
                  </a:ext>
                </a:extLst>
              </p:cNvPr>
              <p:cNvSpPr>
                <a:spLocks/>
              </p:cNvSpPr>
              <p:nvPr/>
            </p:nvSpPr>
            <p:spPr bwMode="auto">
              <a:xfrm>
                <a:off x="6784976" y="5024438"/>
                <a:ext cx="79375" cy="125413"/>
              </a:xfrm>
              <a:custGeom>
                <a:avLst/>
                <a:gdLst>
                  <a:gd name="T0" fmla="*/ 111 w 150"/>
                  <a:gd name="T1" fmla="*/ 239 h 239"/>
                  <a:gd name="T2" fmla="*/ 0 w 150"/>
                  <a:gd name="T3" fmla="*/ 20 h 239"/>
                  <a:gd name="T4" fmla="*/ 38 w 150"/>
                  <a:gd name="T5" fmla="*/ 0 h 239"/>
                  <a:gd name="T6" fmla="*/ 150 w 150"/>
                  <a:gd name="T7" fmla="*/ 219 h 239"/>
                  <a:gd name="T8" fmla="*/ 111 w 150"/>
                  <a:gd name="T9" fmla="*/ 239 h 239"/>
                </a:gdLst>
                <a:ahLst/>
                <a:cxnLst>
                  <a:cxn ang="0">
                    <a:pos x="T0" y="T1"/>
                  </a:cxn>
                  <a:cxn ang="0">
                    <a:pos x="T2" y="T3"/>
                  </a:cxn>
                  <a:cxn ang="0">
                    <a:pos x="T4" y="T5"/>
                  </a:cxn>
                  <a:cxn ang="0">
                    <a:pos x="T6" y="T7"/>
                  </a:cxn>
                  <a:cxn ang="0">
                    <a:pos x="T8" y="T9"/>
                  </a:cxn>
                </a:cxnLst>
                <a:rect l="0" t="0" r="r" b="b"/>
                <a:pathLst>
                  <a:path w="150" h="239">
                    <a:moveTo>
                      <a:pt x="111" y="239"/>
                    </a:moveTo>
                    <a:lnTo>
                      <a:pt x="0" y="20"/>
                    </a:lnTo>
                    <a:lnTo>
                      <a:pt x="38" y="0"/>
                    </a:lnTo>
                    <a:lnTo>
                      <a:pt x="150" y="219"/>
                    </a:lnTo>
                    <a:lnTo>
                      <a:pt x="111"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92" name="Freeform 105">
                <a:extLst>
                  <a:ext uri="{FF2B5EF4-FFF2-40B4-BE49-F238E27FC236}">
                    <a16:creationId xmlns:a16="http://schemas.microsoft.com/office/drawing/2014/main" id="{1B954F87-28FD-A14C-ACDC-6CD2202A3DC6}"/>
                  </a:ext>
                </a:extLst>
              </p:cNvPr>
              <p:cNvSpPr>
                <a:spLocks/>
              </p:cNvSpPr>
              <p:nvPr/>
            </p:nvSpPr>
            <p:spPr bwMode="auto">
              <a:xfrm>
                <a:off x="6823076" y="5003801"/>
                <a:ext cx="82550" cy="125413"/>
              </a:xfrm>
              <a:custGeom>
                <a:avLst/>
                <a:gdLst>
                  <a:gd name="T0" fmla="*/ 117 w 156"/>
                  <a:gd name="T1" fmla="*/ 237 h 237"/>
                  <a:gd name="T2" fmla="*/ 0 w 156"/>
                  <a:gd name="T3" fmla="*/ 21 h 237"/>
                  <a:gd name="T4" fmla="*/ 39 w 156"/>
                  <a:gd name="T5" fmla="*/ 0 h 237"/>
                  <a:gd name="T6" fmla="*/ 156 w 156"/>
                  <a:gd name="T7" fmla="*/ 217 h 237"/>
                  <a:gd name="T8" fmla="*/ 117 w 156"/>
                  <a:gd name="T9" fmla="*/ 237 h 237"/>
                </a:gdLst>
                <a:ahLst/>
                <a:cxnLst>
                  <a:cxn ang="0">
                    <a:pos x="T0" y="T1"/>
                  </a:cxn>
                  <a:cxn ang="0">
                    <a:pos x="T2" y="T3"/>
                  </a:cxn>
                  <a:cxn ang="0">
                    <a:pos x="T4" y="T5"/>
                  </a:cxn>
                  <a:cxn ang="0">
                    <a:pos x="T6" y="T7"/>
                  </a:cxn>
                  <a:cxn ang="0">
                    <a:pos x="T8" y="T9"/>
                  </a:cxn>
                </a:cxnLst>
                <a:rect l="0" t="0" r="r" b="b"/>
                <a:pathLst>
                  <a:path w="156" h="237">
                    <a:moveTo>
                      <a:pt x="117" y="237"/>
                    </a:moveTo>
                    <a:lnTo>
                      <a:pt x="0" y="21"/>
                    </a:lnTo>
                    <a:lnTo>
                      <a:pt x="39" y="0"/>
                    </a:lnTo>
                    <a:lnTo>
                      <a:pt x="156" y="217"/>
                    </a:lnTo>
                    <a:lnTo>
                      <a:pt x="117" y="2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93" name="Freeform 106">
                <a:extLst>
                  <a:ext uri="{FF2B5EF4-FFF2-40B4-BE49-F238E27FC236}">
                    <a16:creationId xmlns:a16="http://schemas.microsoft.com/office/drawing/2014/main" id="{E5E5FD12-ABEE-3D40-8ED2-72EAFDAB121E}"/>
                  </a:ext>
                </a:extLst>
              </p:cNvPr>
              <p:cNvSpPr>
                <a:spLocks/>
              </p:cNvSpPr>
              <p:nvPr/>
            </p:nvSpPr>
            <p:spPr bwMode="auto">
              <a:xfrm>
                <a:off x="6861176" y="4984751"/>
                <a:ext cx="84138" cy="123825"/>
              </a:xfrm>
              <a:custGeom>
                <a:avLst/>
                <a:gdLst>
                  <a:gd name="T0" fmla="*/ 123 w 160"/>
                  <a:gd name="T1" fmla="*/ 234 h 234"/>
                  <a:gd name="T2" fmla="*/ 0 w 160"/>
                  <a:gd name="T3" fmla="*/ 21 h 234"/>
                  <a:gd name="T4" fmla="*/ 37 w 160"/>
                  <a:gd name="T5" fmla="*/ 0 h 234"/>
                  <a:gd name="T6" fmla="*/ 160 w 160"/>
                  <a:gd name="T7" fmla="*/ 212 h 234"/>
                  <a:gd name="T8" fmla="*/ 123 w 160"/>
                  <a:gd name="T9" fmla="*/ 234 h 234"/>
                </a:gdLst>
                <a:ahLst/>
                <a:cxnLst>
                  <a:cxn ang="0">
                    <a:pos x="T0" y="T1"/>
                  </a:cxn>
                  <a:cxn ang="0">
                    <a:pos x="T2" y="T3"/>
                  </a:cxn>
                  <a:cxn ang="0">
                    <a:pos x="T4" y="T5"/>
                  </a:cxn>
                  <a:cxn ang="0">
                    <a:pos x="T6" y="T7"/>
                  </a:cxn>
                  <a:cxn ang="0">
                    <a:pos x="T8" y="T9"/>
                  </a:cxn>
                </a:cxnLst>
                <a:rect l="0" t="0" r="r" b="b"/>
                <a:pathLst>
                  <a:path w="160" h="234">
                    <a:moveTo>
                      <a:pt x="123" y="234"/>
                    </a:moveTo>
                    <a:lnTo>
                      <a:pt x="0" y="21"/>
                    </a:lnTo>
                    <a:lnTo>
                      <a:pt x="37" y="0"/>
                    </a:lnTo>
                    <a:lnTo>
                      <a:pt x="160" y="212"/>
                    </a:lnTo>
                    <a:lnTo>
                      <a:pt x="123"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94" name="Freeform 107">
                <a:extLst>
                  <a:ext uri="{FF2B5EF4-FFF2-40B4-BE49-F238E27FC236}">
                    <a16:creationId xmlns:a16="http://schemas.microsoft.com/office/drawing/2014/main" id="{230C0248-C28B-4543-938C-60C261F06906}"/>
                  </a:ext>
                </a:extLst>
              </p:cNvPr>
              <p:cNvSpPr>
                <a:spLocks/>
              </p:cNvSpPr>
              <p:nvPr/>
            </p:nvSpPr>
            <p:spPr bwMode="auto">
              <a:xfrm>
                <a:off x="6897688" y="4962526"/>
                <a:ext cx="87313" cy="123825"/>
              </a:xfrm>
              <a:custGeom>
                <a:avLst/>
                <a:gdLst>
                  <a:gd name="T0" fmla="*/ 129 w 164"/>
                  <a:gd name="T1" fmla="*/ 233 h 233"/>
                  <a:gd name="T2" fmla="*/ 0 w 164"/>
                  <a:gd name="T3" fmla="*/ 23 h 233"/>
                  <a:gd name="T4" fmla="*/ 36 w 164"/>
                  <a:gd name="T5" fmla="*/ 0 h 233"/>
                  <a:gd name="T6" fmla="*/ 164 w 164"/>
                  <a:gd name="T7" fmla="*/ 210 h 233"/>
                  <a:gd name="T8" fmla="*/ 129 w 164"/>
                  <a:gd name="T9" fmla="*/ 233 h 233"/>
                </a:gdLst>
                <a:ahLst/>
                <a:cxnLst>
                  <a:cxn ang="0">
                    <a:pos x="T0" y="T1"/>
                  </a:cxn>
                  <a:cxn ang="0">
                    <a:pos x="T2" y="T3"/>
                  </a:cxn>
                  <a:cxn ang="0">
                    <a:pos x="T4" y="T5"/>
                  </a:cxn>
                  <a:cxn ang="0">
                    <a:pos x="T6" y="T7"/>
                  </a:cxn>
                  <a:cxn ang="0">
                    <a:pos x="T8" y="T9"/>
                  </a:cxn>
                </a:cxnLst>
                <a:rect l="0" t="0" r="r" b="b"/>
                <a:pathLst>
                  <a:path w="164" h="233">
                    <a:moveTo>
                      <a:pt x="129" y="233"/>
                    </a:moveTo>
                    <a:lnTo>
                      <a:pt x="0" y="23"/>
                    </a:lnTo>
                    <a:lnTo>
                      <a:pt x="36" y="0"/>
                    </a:lnTo>
                    <a:lnTo>
                      <a:pt x="164" y="210"/>
                    </a:lnTo>
                    <a:lnTo>
                      <a:pt x="129"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95" name="Freeform 108">
                <a:extLst>
                  <a:ext uri="{FF2B5EF4-FFF2-40B4-BE49-F238E27FC236}">
                    <a16:creationId xmlns:a16="http://schemas.microsoft.com/office/drawing/2014/main" id="{2F9D59D6-5F68-1A46-9E83-1D84AE419411}"/>
                  </a:ext>
                </a:extLst>
              </p:cNvPr>
              <p:cNvSpPr>
                <a:spLocks/>
              </p:cNvSpPr>
              <p:nvPr/>
            </p:nvSpPr>
            <p:spPr bwMode="auto">
              <a:xfrm>
                <a:off x="6934201" y="4940301"/>
                <a:ext cx="88900" cy="122238"/>
              </a:xfrm>
              <a:custGeom>
                <a:avLst/>
                <a:gdLst>
                  <a:gd name="T0" fmla="*/ 132 w 167"/>
                  <a:gd name="T1" fmla="*/ 231 h 231"/>
                  <a:gd name="T2" fmla="*/ 0 w 167"/>
                  <a:gd name="T3" fmla="*/ 25 h 231"/>
                  <a:gd name="T4" fmla="*/ 36 w 167"/>
                  <a:gd name="T5" fmla="*/ 0 h 231"/>
                  <a:gd name="T6" fmla="*/ 167 w 167"/>
                  <a:gd name="T7" fmla="*/ 207 h 231"/>
                  <a:gd name="T8" fmla="*/ 132 w 167"/>
                  <a:gd name="T9" fmla="*/ 231 h 231"/>
                </a:gdLst>
                <a:ahLst/>
                <a:cxnLst>
                  <a:cxn ang="0">
                    <a:pos x="T0" y="T1"/>
                  </a:cxn>
                  <a:cxn ang="0">
                    <a:pos x="T2" y="T3"/>
                  </a:cxn>
                  <a:cxn ang="0">
                    <a:pos x="T4" y="T5"/>
                  </a:cxn>
                  <a:cxn ang="0">
                    <a:pos x="T6" y="T7"/>
                  </a:cxn>
                  <a:cxn ang="0">
                    <a:pos x="T8" y="T9"/>
                  </a:cxn>
                </a:cxnLst>
                <a:rect l="0" t="0" r="r" b="b"/>
                <a:pathLst>
                  <a:path w="167" h="231">
                    <a:moveTo>
                      <a:pt x="132" y="231"/>
                    </a:moveTo>
                    <a:lnTo>
                      <a:pt x="0" y="25"/>
                    </a:lnTo>
                    <a:lnTo>
                      <a:pt x="36" y="0"/>
                    </a:lnTo>
                    <a:lnTo>
                      <a:pt x="167" y="207"/>
                    </a:lnTo>
                    <a:lnTo>
                      <a:pt x="132"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96" name="Freeform 109">
                <a:extLst>
                  <a:ext uri="{FF2B5EF4-FFF2-40B4-BE49-F238E27FC236}">
                    <a16:creationId xmlns:a16="http://schemas.microsoft.com/office/drawing/2014/main" id="{1B2C50AC-E019-2942-B4B0-2777550A053D}"/>
                  </a:ext>
                </a:extLst>
              </p:cNvPr>
              <p:cNvSpPr>
                <a:spLocks/>
              </p:cNvSpPr>
              <p:nvPr/>
            </p:nvSpPr>
            <p:spPr bwMode="auto">
              <a:xfrm>
                <a:off x="6969126" y="4916488"/>
                <a:ext cx="93663" cy="120650"/>
              </a:xfrm>
              <a:custGeom>
                <a:avLst/>
                <a:gdLst>
                  <a:gd name="T0" fmla="*/ 139 w 175"/>
                  <a:gd name="T1" fmla="*/ 227 h 227"/>
                  <a:gd name="T2" fmla="*/ 0 w 175"/>
                  <a:gd name="T3" fmla="*/ 24 h 227"/>
                  <a:gd name="T4" fmla="*/ 36 w 175"/>
                  <a:gd name="T5" fmla="*/ 0 h 227"/>
                  <a:gd name="T6" fmla="*/ 175 w 175"/>
                  <a:gd name="T7" fmla="*/ 202 h 227"/>
                  <a:gd name="T8" fmla="*/ 139 w 175"/>
                  <a:gd name="T9" fmla="*/ 227 h 227"/>
                </a:gdLst>
                <a:ahLst/>
                <a:cxnLst>
                  <a:cxn ang="0">
                    <a:pos x="T0" y="T1"/>
                  </a:cxn>
                  <a:cxn ang="0">
                    <a:pos x="T2" y="T3"/>
                  </a:cxn>
                  <a:cxn ang="0">
                    <a:pos x="T4" y="T5"/>
                  </a:cxn>
                  <a:cxn ang="0">
                    <a:pos x="T6" y="T7"/>
                  </a:cxn>
                  <a:cxn ang="0">
                    <a:pos x="T8" y="T9"/>
                  </a:cxn>
                </a:cxnLst>
                <a:rect l="0" t="0" r="r" b="b"/>
                <a:pathLst>
                  <a:path w="175" h="227">
                    <a:moveTo>
                      <a:pt x="139" y="227"/>
                    </a:moveTo>
                    <a:lnTo>
                      <a:pt x="0" y="24"/>
                    </a:lnTo>
                    <a:lnTo>
                      <a:pt x="36" y="0"/>
                    </a:lnTo>
                    <a:lnTo>
                      <a:pt x="175" y="202"/>
                    </a:lnTo>
                    <a:lnTo>
                      <a:pt x="139"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97" name="Freeform 110">
                <a:extLst>
                  <a:ext uri="{FF2B5EF4-FFF2-40B4-BE49-F238E27FC236}">
                    <a16:creationId xmlns:a16="http://schemas.microsoft.com/office/drawing/2014/main" id="{F45C0B97-8137-3345-93D7-F31E63E934B4}"/>
                  </a:ext>
                </a:extLst>
              </p:cNvPr>
              <p:cNvSpPr>
                <a:spLocks/>
              </p:cNvSpPr>
              <p:nvPr/>
            </p:nvSpPr>
            <p:spPr bwMode="auto">
              <a:xfrm>
                <a:off x="7005638" y="4892676"/>
                <a:ext cx="93663" cy="119063"/>
              </a:xfrm>
              <a:custGeom>
                <a:avLst/>
                <a:gdLst>
                  <a:gd name="T0" fmla="*/ 143 w 178"/>
                  <a:gd name="T1" fmla="*/ 224 h 224"/>
                  <a:gd name="T2" fmla="*/ 0 w 178"/>
                  <a:gd name="T3" fmla="*/ 25 h 224"/>
                  <a:gd name="T4" fmla="*/ 34 w 178"/>
                  <a:gd name="T5" fmla="*/ 0 h 224"/>
                  <a:gd name="T6" fmla="*/ 178 w 178"/>
                  <a:gd name="T7" fmla="*/ 198 h 224"/>
                  <a:gd name="T8" fmla="*/ 143 w 178"/>
                  <a:gd name="T9" fmla="*/ 224 h 224"/>
                </a:gdLst>
                <a:ahLst/>
                <a:cxnLst>
                  <a:cxn ang="0">
                    <a:pos x="T0" y="T1"/>
                  </a:cxn>
                  <a:cxn ang="0">
                    <a:pos x="T2" y="T3"/>
                  </a:cxn>
                  <a:cxn ang="0">
                    <a:pos x="T4" y="T5"/>
                  </a:cxn>
                  <a:cxn ang="0">
                    <a:pos x="T6" y="T7"/>
                  </a:cxn>
                  <a:cxn ang="0">
                    <a:pos x="T8" y="T9"/>
                  </a:cxn>
                </a:cxnLst>
                <a:rect l="0" t="0" r="r" b="b"/>
                <a:pathLst>
                  <a:path w="178" h="224">
                    <a:moveTo>
                      <a:pt x="143" y="224"/>
                    </a:moveTo>
                    <a:lnTo>
                      <a:pt x="0" y="25"/>
                    </a:lnTo>
                    <a:lnTo>
                      <a:pt x="34" y="0"/>
                    </a:lnTo>
                    <a:lnTo>
                      <a:pt x="178" y="198"/>
                    </a:lnTo>
                    <a:lnTo>
                      <a:pt x="143"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98" name="Freeform 114">
                <a:extLst>
                  <a:ext uri="{FF2B5EF4-FFF2-40B4-BE49-F238E27FC236}">
                    <a16:creationId xmlns:a16="http://schemas.microsoft.com/office/drawing/2014/main" id="{C9C596DF-0000-B44A-8473-7BD9144BDE95}"/>
                  </a:ext>
                </a:extLst>
              </p:cNvPr>
              <p:cNvSpPr>
                <a:spLocks/>
              </p:cNvSpPr>
              <p:nvPr/>
            </p:nvSpPr>
            <p:spPr bwMode="auto">
              <a:xfrm>
                <a:off x="7138988" y="4786313"/>
                <a:ext cx="103188" cy="112713"/>
              </a:xfrm>
              <a:custGeom>
                <a:avLst/>
                <a:gdLst>
                  <a:gd name="T0" fmla="*/ 164 w 194"/>
                  <a:gd name="T1" fmla="*/ 211 h 211"/>
                  <a:gd name="T2" fmla="*/ 0 w 194"/>
                  <a:gd name="T3" fmla="*/ 28 h 211"/>
                  <a:gd name="T4" fmla="*/ 32 w 194"/>
                  <a:gd name="T5" fmla="*/ 0 h 211"/>
                  <a:gd name="T6" fmla="*/ 194 w 194"/>
                  <a:gd name="T7" fmla="*/ 182 h 211"/>
                  <a:gd name="T8" fmla="*/ 164 w 194"/>
                  <a:gd name="T9" fmla="*/ 211 h 211"/>
                </a:gdLst>
                <a:ahLst/>
                <a:cxnLst>
                  <a:cxn ang="0">
                    <a:pos x="T0" y="T1"/>
                  </a:cxn>
                  <a:cxn ang="0">
                    <a:pos x="T2" y="T3"/>
                  </a:cxn>
                  <a:cxn ang="0">
                    <a:pos x="T4" y="T5"/>
                  </a:cxn>
                  <a:cxn ang="0">
                    <a:pos x="T6" y="T7"/>
                  </a:cxn>
                  <a:cxn ang="0">
                    <a:pos x="T8" y="T9"/>
                  </a:cxn>
                </a:cxnLst>
                <a:rect l="0" t="0" r="r" b="b"/>
                <a:pathLst>
                  <a:path w="194" h="211">
                    <a:moveTo>
                      <a:pt x="164" y="211"/>
                    </a:moveTo>
                    <a:lnTo>
                      <a:pt x="0" y="28"/>
                    </a:lnTo>
                    <a:lnTo>
                      <a:pt x="32" y="0"/>
                    </a:lnTo>
                    <a:lnTo>
                      <a:pt x="194" y="182"/>
                    </a:lnTo>
                    <a:lnTo>
                      <a:pt x="164"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99" name="Freeform 115">
                <a:extLst>
                  <a:ext uri="{FF2B5EF4-FFF2-40B4-BE49-F238E27FC236}">
                    <a16:creationId xmlns:a16="http://schemas.microsoft.com/office/drawing/2014/main" id="{DE51A7E1-C457-AE4A-AB0F-9CAE19960F6B}"/>
                  </a:ext>
                </a:extLst>
              </p:cNvPr>
              <p:cNvSpPr>
                <a:spLocks/>
              </p:cNvSpPr>
              <p:nvPr/>
            </p:nvSpPr>
            <p:spPr bwMode="auto">
              <a:xfrm>
                <a:off x="7170738" y="4757738"/>
                <a:ext cx="104775" cy="111125"/>
              </a:xfrm>
              <a:custGeom>
                <a:avLst/>
                <a:gdLst>
                  <a:gd name="T0" fmla="*/ 168 w 198"/>
                  <a:gd name="T1" fmla="*/ 209 h 209"/>
                  <a:gd name="T2" fmla="*/ 0 w 198"/>
                  <a:gd name="T3" fmla="*/ 30 h 209"/>
                  <a:gd name="T4" fmla="*/ 31 w 198"/>
                  <a:gd name="T5" fmla="*/ 0 h 209"/>
                  <a:gd name="T6" fmla="*/ 198 w 198"/>
                  <a:gd name="T7" fmla="*/ 178 h 209"/>
                  <a:gd name="T8" fmla="*/ 168 w 198"/>
                  <a:gd name="T9" fmla="*/ 209 h 209"/>
                </a:gdLst>
                <a:ahLst/>
                <a:cxnLst>
                  <a:cxn ang="0">
                    <a:pos x="T0" y="T1"/>
                  </a:cxn>
                  <a:cxn ang="0">
                    <a:pos x="T2" y="T3"/>
                  </a:cxn>
                  <a:cxn ang="0">
                    <a:pos x="T4" y="T5"/>
                  </a:cxn>
                  <a:cxn ang="0">
                    <a:pos x="T6" y="T7"/>
                  </a:cxn>
                  <a:cxn ang="0">
                    <a:pos x="T8" y="T9"/>
                  </a:cxn>
                </a:cxnLst>
                <a:rect l="0" t="0" r="r" b="b"/>
                <a:pathLst>
                  <a:path w="198" h="209">
                    <a:moveTo>
                      <a:pt x="168" y="209"/>
                    </a:moveTo>
                    <a:lnTo>
                      <a:pt x="0" y="30"/>
                    </a:lnTo>
                    <a:lnTo>
                      <a:pt x="31" y="0"/>
                    </a:lnTo>
                    <a:lnTo>
                      <a:pt x="198" y="178"/>
                    </a:lnTo>
                    <a:lnTo>
                      <a:pt x="168"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00" name="Freeform 116">
                <a:extLst>
                  <a:ext uri="{FF2B5EF4-FFF2-40B4-BE49-F238E27FC236}">
                    <a16:creationId xmlns:a16="http://schemas.microsoft.com/office/drawing/2014/main" id="{E331AB7F-98A7-8D4A-9394-8E3797A4FB29}"/>
                  </a:ext>
                </a:extLst>
              </p:cNvPr>
              <p:cNvSpPr>
                <a:spLocks/>
              </p:cNvSpPr>
              <p:nvPr/>
            </p:nvSpPr>
            <p:spPr bwMode="auto">
              <a:xfrm>
                <a:off x="7202488" y="4729163"/>
                <a:ext cx="106363" cy="106363"/>
              </a:xfrm>
              <a:custGeom>
                <a:avLst/>
                <a:gdLst>
                  <a:gd name="T0" fmla="*/ 173 w 202"/>
                  <a:gd name="T1" fmla="*/ 203 h 203"/>
                  <a:gd name="T2" fmla="*/ 0 w 202"/>
                  <a:gd name="T3" fmla="*/ 30 h 203"/>
                  <a:gd name="T4" fmla="*/ 31 w 202"/>
                  <a:gd name="T5" fmla="*/ 0 h 203"/>
                  <a:gd name="T6" fmla="*/ 202 w 202"/>
                  <a:gd name="T7" fmla="*/ 173 h 203"/>
                  <a:gd name="T8" fmla="*/ 173 w 202"/>
                  <a:gd name="T9" fmla="*/ 203 h 203"/>
                </a:gdLst>
                <a:ahLst/>
                <a:cxnLst>
                  <a:cxn ang="0">
                    <a:pos x="T0" y="T1"/>
                  </a:cxn>
                  <a:cxn ang="0">
                    <a:pos x="T2" y="T3"/>
                  </a:cxn>
                  <a:cxn ang="0">
                    <a:pos x="T4" y="T5"/>
                  </a:cxn>
                  <a:cxn ang="0">
                    <a:pos x="T6" y="T7"/>
                  </a:cxn>
                  <a:cxn ang="0">
                    <a:pos x="T8" y="T9"/>
                  </a:cxn>
                </a:cxnLst>
                <a:rect l="0" t="0" r="r" b="b"/>
                <a:pathLst>
                  <a:path w="202" h="203">
                    <a:moveTo>
                      <a:pt x="173" y="203"/>
                    </a:moveTo>
                    <a:lnTo>
                      <a:pt x="0" y="30"/>
                    </a:lnTo>
                    <a:lnTo>
                      <a:pt x="31" y="0"/>
                    </a:lnTo>
                    <a:lnTo>
                      <a:pt x="202" y="173"/>
                    </a:lnTo>
                    <a:lnTo>
                      <a:pt x="173" y="2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01" name="Freeform 117">
                <a:extLst>
                  <a:ext uri="{FF2B5EF4-FFF2-40B4-BE49-F238E27FC236}">
                    <a16:creationId xmlns:a16="http://schemas.microsoft.com/office/drawing/2014/main" id="{93C9F8AA-C268-9A46-A484-AC0035D495A7}"/>
                  </a:ext>
                </a:extLst>
              </p:cNvPr>
              <p:cNvSpPr>
                <a:spLocks/>
              </p:cNvSpPr>
              <p:nvPr/>
            </p:nvSpPr>
            <p:spPr bwMode="auto">
              <a:xfrm>
                <a:off x="7232651" y="4697413"/>
                <a:ext cx="109538" cy="106363"/>
              </a:xfrm>
              <a:custGeom>
                <a:avLst/>
                <a:gdLst>
                  <a:gd name="T0" fmla="*/ 177 w 207"/>
                  <a:gd name="T1" fmla="*/ 201 h 201"/>
                  <a:gd name="T2" fmla="*/ 0 w 207"/>
                  <a:gd name="T3" fmla="*/ 32 h 201"/>
                  <a:gd name="T4" fmla="*/ 30 w 207"/>
                  <a:gd name="T5" fmla="*/ 0 h 201"/>
                  <a:gd name="T6" fmla="*/ 207 w 207"/>
                  <a:gd name="T7" fmla="*/ 169 h 201"/>
                  <a:gd name="T8" fmla="*/ 177 w 207"/>
                  <a:gd name="T9" fmla="*/ 201 h 201"/>
                </a:gdLst>
                <a:ahLst/>
                <a:cxnLst>
                  <a:cxn ang="0">
                    <a:pos x="T0" y="T1"/>
                  </a:cxn>
                  <a:cxn ang="0">
                    <a:pos x="T2" y="T3"/>
                  </a:cxn>
                  <a:cxn ang="0">
                    <a:pos x="T4" y="T5"/>
                  </a:cxn>
                  <a:cxn ang="0">
                    <a:pos x="T6" y="T7"/>
                  </a:cxn>
                  <a:cxn ang="0">
                    <a:pos x="T8" y="T9"/>
                  </a:cxn>
                </a:cxnLst>
                <a:rect l="0" t="0" r="r" b="b"/>
                <a:pathLst>
                  <a:path w="207" h="201">
                    <a:moveTo>
                      <a:pt x="177" y="201"/>
                    </a:moveTo>
                    <a:lnTo>
                      <a:pt x="0" y="32"/>
                    </a:lnTo>
                    <a:lnTo>
                      <a:pt x="30" y="0"/>
                    </a:lnTo>
                    <a:lnTo>
                      <a:pt x="207" y="169"/>
                    </a:lnTo>
                    <a:lnTo>
                      <a:pt x="177"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02" name="Freeform 118">
                <a:extLst>
                  <a:ext uri="{FF2B5EF4-FFF2-40B4-BE49-F238E27FC236}">
                    <a16:creationId xmlns:a16="http://schemas.microsoft.com/office/drawing/2014/main" id="{5E50F280-E585-224E-B4B7-5951B3381B0B}"/>
                  </a:ext>
                </a:extLst>
              </p:cNvPr>
              <p:cNvSpPr>
                <a:spLocks/>
              </p:cNvSpPr>
              <p:nvPr/>
            </p:nvSpPr>
            <p:spPr bwMode="auto">
              <a:xfrm>
                <a:off x="7262813" y="4667251"/>
                <a:ext cx="111125" cy="103188"/>
              </a:xfrm>
              <a:custGeom>
                <a:avLst/>
                <a:gdLst>
                  <a:gd name="T0" fmla="*/ 180 w 209"/>
                  <a:gd name="T1" fmla="*/ 197 h 197"/>
                  <a:gd name="T2" fmla="*/ 0 w 209"/>
                  <a:gd name="T3" fmla="*/ 32 h 197"/>
                  <a:gd name="T4" fmla="*/ 28 w 209"/>
                  <a:gd name="T5" fmla="*/ 0 h 197"/>
                  <a:gd name="T6" fmla="*/ 209 w 209"/>
                  <a:gd name="T7" fmla="*/ 164 h 197"/>
                  <a:gd name="T8" fmla="*/ 180 w 209"/>
                  <a:gd name="T9" fmla="*/ 197 h 197"/>
                </a:gdLst>
                <a:ahLst/>
                <a:cxnLst>
                  <a:cxn ang="0">
                    <a:pos x="T0" y="T1"/>
                  </a:cxn>
                  <a:cxn ang="0">
                    <a:pos x="T2" y="T3"/>
                  </a:cxn>
                  <a:cxn ang="0">
                    <a:pos x="T4" y="T5"/>
                  </a:cxn>
                  <a:cxn ang="0">
                    <a:pos x="T6" y="T7"/>
                  </a:cxn>
                  <a:cxn ang="0">
                    <a:pos x="T8" y="T9"/>
                  </a:cxn>
                </a:cxnLst>
                <a:rect l="0" t="0" r="r" b="b"/>
                <a:pathLst>
                  <a:path w="209" h="197">
                    <a:moveTo>
                      <a:pt x="180" y="197"/>
                    </a:moveTo>
                    <a:lnTo>
                      <a:pt x="0" y="32"/>
                    </a:lnTo>
                    <a:lnTo>
                      <a:pt x="28" y="0"/>
                    </a:lnTo>
                    <a:lnTo>
                      <a:pt x="209" y="164"/>
                    </a:lnTo>
                    <a:lnTo>
                      <a:pt x="18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03" name="Freeform 119">
                <a:extLst>
                  <a:ext uri="{FF2B5EF4-FFF2-40B4-BE49-F238E27FC236}">
                    <a16:creationId xmlns:a16="http://schemas.microsoft.com/office/drawing/2014/main" id="{1ED924DF-84B5-4E48-9D7F-E5495EDAA51F}"/>
                  </a:ext>
                </a:extLst>
              </p:cNvPr>
              <p:cNvSpPr>
                <a:spLocks/>
              </p:cNvSpPr>
              <p:nvPr/>
            </p:nvSpPr>
            <p:spPr bwMode="auto">
              <a:xfrm>
                <a:off x="7291388" y="4635501"/>
                <a:ext cx="112713" cy="101600"/>
              </a:xfrm>
              <a:custGeom>
                <a:avLst/>
                <a:gdLst>
                  <a:gd name="T0" fmla="*/ 185 w 212"/>
                  <a:gd name="T1" fmla="*/ 192 h 192"/>
                  <a:gd name="T2" fmla="*/ 0 w 212"/>
                  <a:gd name="T3" fmla="*/ 33 h 192"/>
                  <a:gd name="T4" fmla="*/ 28 w 212"/>
                  <a:gd name="T5" fmla="*/ 0 h 192"/>
                  <a:gd name="T6" fmla="*/ 212 w 212"/>
                  <a:gd name="T7" fmla="*/ 159 h 192"/>
                  <a:gd name="T8" fmla="*/ 185 w 212"/>
                  <a:gd name="T9" fmla="*/ 192 h 192"/>
                </a:gdLst>
                <a:ahLst/>
                <a:cxnLst>
                  <a:cxn ang="0">
                    <a:pos x="T0" y="T1"/>
                  </a:cxn>
                  <a:cxn ang="0">
                    <a:pos x="T2" y="T3"/>
                  </a:cxn>
                  <a:cxn ang="0">
                    <a:pos x="T4" y="T5"/>
                  </a:cxn>
                  <a:cxn ang="0">
                    <a:pos x="T6" y="T7"/>
                  </a:cxn>
                  <a:cxn ang="0">
                    <a:pos x="T8" y="T9"/>
                  </a:cxn>
                </a:cxnLst>
                <a:rect l="0" t="0" r="r" b="b"/>
                <a:pathLst>
                  <a:path w="212" h="192">
                    <a:moveTo>
                      <a:pt x="185" y="192"/>
                    </a:moveTo>
                    <a:lnTo>
                      <a:pt x="0" y="33"/>
                    </a:lnTo>
                    <a:lnTo>
                      <a:pt x="28" y="0"/>
                    </a:lnTo>
                    <a:lnTo>
                      <a:pt x="212" y="159"/>
                    </a:lnTo>
                    <a:lnTo>
                      <a:pt x="1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grpSp>
        <p:grpSp>
          <p:nvGrpSpPr>
            <p:cNvPr id="559" name="Group 558">
              <a:extLst>
                <a:ext uri="{FF2B5EF4-FFF2-40B4-BE49-F238E27FC236}">
                  <a16:creationId xmlns:a16="http://schemas.microsoft.com/office/drawing/2014/main" id="{6AD8F7E7-C031-F440-8EC1-8DE6AAC8DE5A}"/>
                </a:ext>
              </a:extLst>
            </p:cNvPr>
            <p:cNvGrpSpPr/>
            <p:nvPr/>
          </p:nvGrpSpPr>
          <p:grpSpPr>
            <a:xfrm>
              <a:off x="7038976" y="4814888"/>
              <a:ext cx="168275" cy="169863"/>
              <a:chOff x="7038976" y="4814888"/>
              <a:chExt cx="168275" cy="169863"/>
            </a:xfrm>
            <a:grpFill/>
          </p:grpSpPr>
          <p:sp>
            <p:nvSpPr>
              <p:cNvPr id="578" name="Freeform 111">
                <a:extLst>
                  <a:ext uri="{FF2B5EF4-FFF2-40B4-BE49-F238E27FC236}">
                    <a16:creationId xmlns:a16="http://schemas.microsoft.com/office/drawing/2014/main" id="{FF5D84B0-FA85-2440-855E-2EC75AD38EF4}"/>
                  </a:ext>
                </a:extLst>
              </p:cNvPr>
              <p:cNvSpPr>
                <a:spLocks/>
              </p:cNvSpPr>
              <p:nvPr/>
            </p:nvSpPr>
            <p:spPr bwMode="auto">
              <a:xfrm>
                <a:off x="7038976" y="4867276"/>
                <a:ext cx="96838" cy="117475"/>
              </a:xfrm>
              <a:custGeom>
                <a:avLst/>
                <a:gdLst>
                  <a:gd name="T0" fmla="*/ 149 w 183"/>
                  <a:gd name="T1" fmla="*/ 222 h 222"/>
                  <a:gd name="T2" fmla="*/ 0 w 183"/>
                  <a:gd name="T3" fmla="*/ 27 h 222"/>
                  <a:gd name="T4" fmla="*/ 35 w 183"/>
                  <a:gd name="T5" fmla="*/ 0 h 222"/>
                  <a:gd name="T6" fmla="*/ 183 w 183"/>
                  <a:gd name="T7" fmla="*/ 195 h 222"/>
                  <a:gd name="T8" fmla="*/ 149 w 183"/>
                  <a:gd name="T9" fmla="*/ 222 h 222"/>
                </a:gdLst>
                <a:ahLst/>
                <a:cxnLst>
                  <a:cxn ang="0">
                    <a:pos x="T0" y="T1"/>
                  </a:cxn>
                  <a:cxn ang="0">
                    <a:pos x="T2" y="T3"/>
                  </a:cxn>
                  <a:cxn ang="0">
                    <a:pos x="T4" y="T5"/>
                  </a:cxn>
                  <a:cxn ang="0">
                    <a:pos x="T6" y="T7"/>
                  </a:cxn>
                  <a:cxn ang="0">
                    <a:pos x="T8" y="T9"/>
                  </a:cxn>
                </a:cxnLst>
                <a:rect l="0" t="0" r="r" b="b"/>
                <a:pathLst>
                  <a:path w="183" h="222">
                    <a:moveTo>
                      <a:pt x="149" y="222"/>
                    </a:moveTo>
                    <a:lnTo>
                      <a:pt x="0" y="27"/>
                    </a:lnTo>
                    <a:lnTo>
                      <a:pt x="35" y="0"/>
                    </a:lnTo>
                    <a:lnTo>
                      <a:pt x="183" y="195"/>
                    </a:lnTo>
                    <a:lnTo>
                      <a:pt x="149"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79" name="Freeform 112">
                <a:extLst>
                  <a:ext uri="{FF2B5EF4-FFF2-40B4-BE49-F238E27FC236}">
                    <a16:creationId xmlns:a16="http://schemas.microsoft.com/office/drawing/2014/main" id="{133E716C-9842-CB41-AD12-8B4F504EE90E}"/>
                  </a:ext>
                </a:extLst>
              </p:cNvPr>
              <p:cNvSpPr>
                <a:spLocks/>
              </p:cNvSpPr>
              <p:nvPr/>
            </p:nvSpPr>
            <p:spPr bwMode="auto">
              <a:xfrm>
                <a:off x="7073901" y="4840288"/>
                <a:ext cx="98425" cy="115888"/>
              </a:xfrm>
              <a:custGeom>
                <a:avLst/>
                <a:gdLst>
                  <a:gd name="T0" fmla="*/ 154 w 187"/>
                  <a:gd name="T1" fmla="*/ 219 h 219"/>
                  <a:gd name="T2" fmla="*/ 0 w 187"/>
                  <a:gd name="T3" fmla="*/ 28 h 219"/>
                  <a:gd name="T4" fmla="*/ 34 w 187"/>
                  <a:gd name="T5" fmla="*/ 0 h 219"/>
                  <a:gd name="T6" fmla="*/ 187 w 187"/>
                  <a:gd name="T7" fmla="*/ 191 h 219"/>
                  <a:gd name="T8" fmla="*/ 154 w 187"/>
                  <a:gd name="T9" fmla="*/ 219 h 219"/>
                </a:gdLst>
                <a:ahLst/>
                <a:cxnLst>
                  <a:cxn ang="0">
                    <a:pos x="T0" y="T1"/>
                  </a:cxn>
                  <a:cxn ang="0">
                    <a:pos x="T2" y="T3"/>
                  </a:cxn>
                  <a:cxn ang="0">
                    <a:pos x="T4" y="T5"/>
                  </a:cxn>
                  <a:cxn ang="0">
                    <a:pos x="T6" y="T7"/>
                  </a:cxn>
                  <a:cxn ang="0">
                    <a:pos x="T8" y="T9"/>
                  </a:cxn>
                </a:cxnLst>
                <a:rect l="0" t="0" r="r" b="b"/>
                <a:pathLst>
                  <a:path w="187" h="219">
                    <a:moveTo>
                      <a:pt x="154" y="219"/>
                    </a:moveTo>
                    <a:lnTo>
                      <a:pt x="0" y="28"/>
                    </a:lnTo>
                    <a:lnTo>
                      <a:pt x="34" y="0"/>
                    </a:lnTo>
                    <a:lnTo>
                      <a:pt x="187" y="191"/>
                    </a:lnTo>
                    <a:lnTo>
                      <a:pt x="154"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80" name="Freeform 113">
                <a:extLst>
                  <a:ext uri="{FF2B5EF4-FFF2-40B4-BE49-F238E27FC236}">
                    <a16:creationId xmlns:a16="http://schemas.microsoft.com/office/drawing/2014/main" id="{668E83FF-CD81-D04C-9404-8FA2B4D03871}"/>
                  </a:ext>
                </a:extLst>
              </p:cNvPr>
              <p:cNvSpPr>
                <a:spLocks/>
              </p:cNvSpPr>
              <p:nvPr/>
            </p:nvSpPr>
            <p:spPr bwMode="auto">
              <a:xfrm>
                <a:off x="7107238" y="4814888"/>
                <a:ext cx="100013" cy="114300"/>
              </a:xfrm>
              <a:custGeom>
                <a:avLst/>
                <a:gdLst>
                  <a:gd name="T0" fmla="*/ 159 w 191"/>
                  <a:gd name="T1" fmla="*/ 216 h 216"/>
                  <a:gd name="T2" fmla="*/ 0 w 191"/>
                  <a:gd name="T3" fmla="*/ 28 h 216"/>
                  <a:gd name="T4" fmla="*/ 33 w 191"/>
                  <a:gd name="T5" fmla="*/ 0 h 216"/>
                  <a:gd name="T6" fmla="*/ 191 w 191"/>
                  <a:gd name="T7" fmla="*/ 186 h 216"/>
                  <a:gd name="T8" fmla="*/ 159 w 191"/>
                  <a:gd name="T9" fmla="*/ 216 h 216"/>
                </a:gdLst>
                <a:ahLst/>
                <a:cxnLst>
                  <a:cxn ang="0">
                    <a:pos x="T0" y="T1"/>
                  </a:cxn>
                  <a:cxn ang="0">
                    <a:pos x="T2" y="T3"/>
                  </a:cxn>
                  <a:cxn ang="0">
                    <a:pos x="T4" y="T5"/>
                  </a:cxn>
                  <a:cxn ang="0">
                    <a:pos x="T6" y="T7"/>
                  </a:cxn>
                  <a:cxn ang="0">
                    <a:pos x="T8" y="T9"/>
                  </a:cxn>
                </a:cxnLst>
                <a:rect l="0" t="0" r="r" b="b"/>
                <a:pathLst>
                  <a:path w="191" h="216">
                    <a:moveTo>
                      <a:pt x="159" y="216"/>
                    </a:moveTo>
                    <a:lnTo>
                      <a:pt x="0" y="28"/>
                    </a:lnTo>
                    <a:lnTo>
                      <a:pt x="33" y="0"/>
                    </a:lnTo>
                    <a:lnTo>
                      <a:pt x="191" y="186"/>
                    </a:lnTo>
                    <a:lnTo>
                      <a:pt x="159"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grpSp>
        <p:grpSp>
          <p:nvGrpSpPr>
            <p:cNvPr id="560" name="Group 559">
              <a:extLst>
                <a:ext uri="{FF2B5EF4-FFF2-40B4-BE49-F238E27FC236}">
                  <a16:creationId xmlns:a16="http://schemas.microsoft.com/office/drawing/2014/main" id="{9652C3DA-FD22-404B-A54B-6587A0E7FFB3}"/>
                </a:ext>
              </a:extLst>
            </p:cNvPr>
            <p:cNvGrpSpPr/>
            <p:nvPr/>
          </p:nvGrpSpPr>
          <p:grpSpPr>
            <a:xfrm>
              <a:off x="5911851" y="5168901"/>
              <a:ext cx="476250" cy="153988"/>
              <a:chOff x="5911851" y="5168901"/>
              <a:chExt cx="476250" cy="153988"/>
            </a:xfrm>
            <a:grpFill/>
          </p:grpSpPr>
          <p:sp>
            <p:nvSpPr>
              <p:cNvPr id="561" name="Freeform 83">
                <a:extLst>
                  <a:ext uri="{FF2B5EF4-FFF2-40B4-BE49-F238E27FC236}">
                    <a16:creationId xmlns:a16="http://schemas.microsoft.com/office/drawing/2014/main" id="{D8371A0C-599D-4F46-B9FB-358AFEC37CD7}"/>
                  </a:ext>
                </a:extLst>
              </p:cNvPr>
              <p:cNvSpPr>
                <a:spLocks/>
              </p:cNvSpPr>
              <p:nvPr/>
            </p:nvSpPr>
            <p:spPr bwMode="auto">
              <a:xfrm>
                <a:off x="5911851" y="5183188"/>
                <a:ext cx="31750" cy="131763"/>
              </a:xfrm>
              <a:custGeom>
                <a:avLst/>
                <a:gdLst>
                  <a:gd name="T0" fmla="*/ 0 w 61"/>
                  <a:gd name="T1" fmla="*/ 246 h 250"/>
                  <a:gd name="T2" fmla="*/ 18 w 61"/>
                  <a:gd name="T3" fmla="*/ 0 h 250"/>
                  <a:gd name="T4" fmla="*/ 61 w 61"/>
                  <a:gd name="T5" fmla="*/ 4 h 250"/>
                  <a:gd name="T6" fmla="*/ 43 w 61"/>
                  <a:gd name="T7" fmla="*/ 250 h 250"/>
                  <a:gd name="T8" fmla="*/ 0 w 61"/>
                  <a:gd name="T9" fmla="*/ 246 h 250"/>
                </a:gdLst>
                <a:ahLst/>
                <a:cxnLst>
                  <a:cxn ang="0">
                    <a:pos x="T0" y="T1"/>
                  </a:cxn>
                  <a:cxn ang="0">
                    <a:pos x="T2" y="T3"/>
                  </a:cxn>
                  <a:cxn ang="0">
                    <a:pos x="T4" y="T5"/>
                  </a:cxn>
                  <a:cxn ang="0">
                    <a:pos x="T6" y="T7"/>
                  </a:cxn>
                  <a:cxn ang="0">
                    <a:pos x="T8" y="T9"/>
                  </a:cxn>
                </a:cxnLst>
                <a:rect l="0" t="0" r="r" b="b"/>
                <a:pathLst>
                  <a:path w="61" h="250">
                    <a:moveTo>
                      <a:pt x="0" y="246"/>
                    </a:moveTo>
                    <a:lnTo>
                      <a:pt x="18" y="0"/>
                    </a:lnTo>
                    <a:lnTo>
                      <a:pt x="61" y="4"/>
                    </a:lnTo>
                    <a:lnTo>
                      <a:pt x="43" y="250"/>
                    </a:lnTo>
                    <a:lnTo>
                      <a:pt x="0"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62" name="Freeform 84">
                <a:extLst>
                  <a:ext uri="{FF2B5EF4-FFF2-40B4-BE49-F238E27FC236}">
                    <a16:creationId xmlns:a16="http://schemas.microsoft.com/office/drawing/2014/main" id="{155F33AD-1A45-FC44-AAFE-10F8A1C4297C}"/>
                  </a:ext>
                </a:extLst>
              </p:cNvPr>
              <p:cNvSpPr>
                <a:spLocks/>
              </p:cNvSpPr>
              <p:nvPr/>
            </p:nvSpPr>
            <p:spPr bwMode="auto">
              <a:xfrm>
                <a:off x="5957888" y="5186363"/>
                <a:ext cx="28575" cy="131763"/>
              </a:xfrm>
              <a:custGeom>
                <a:avLst/>
                <a:gdLst>
                  <a:gd name="T0" fmla="*/ 0 w 54"/>
                  <a:gd name="T1" fmla="*/ 247 h 249"/>
                  <a:gd name="T2" fmla="*/ 12 w 54"/>
                  <a:gd name="T3" fmla="*/ 0 h 249"/>
                  <a:gd name="T4" fmla="*/ 54 w 54"/>
                  <a:gd name="T5" fmla="*/ 2 h 249"/>
                  <a:gd name="T6" fmla="*/ 42 w 54"/>
                  <a:gd name="T7" fmla="*/ 249 h 249"/>
                  <a:gd name="T8" fmla="*/ 0 w 54"/>
                  <a:gd name="T9" fmla="*/ 247 h 249"/>
                </a:gdLst>
                <a:ahLst/>
                <a:cxnLst>
                  <a:cxn ang="0">
                    <a:pos x="T0" y="T1"/>
                  </a:cxn>
                  <a:cxn ang="0">
                    <a:pos x="T2" y="T3"/>
                  </a:cxn>
                  <a:cxn ang="0">
                    <a:pos x="T4" y="T5"/>
                  </a:cxn>
                  <a:cxn ang="0">
                    <a:pos x="T6" y="T7"/>
                  </a:cxn>
                  <a:cxn ang="0">
                    <a:pos x="T8" y="T9"/>
                  </a:cxn>
                </a:cxnLst>
                <a:rect l="0" t="0" r="r" b="b"/>
                <a:pathLst>
                  <a:path w="54" h="249">
                    <a:moveTo>
                      <a:pt x="0" y="247"/>
                    </a:moveTo>
                    <a:lnTo>
                      <a:pt x="12" y="0"/>
                    </a:lnTo>
                    <a:lnTo>
                      <a:pt x="54" y="2"/>
                    </a:lnTo>
                    <a:lnTo>
                      <a:pt x="42" y="249"/>
                    </a:lnTo>
                    <a:lnTo>
                      <a:pt x="0"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63" name="Freeform 85">
                <a:extLst>
                  <a:ext uri="{FF2B5EF4-FFF2-40B4-BE49-F238E27FC236}">
                    <a16:creationId xmlns:a16="http://schemas.microsoft.com/office/drawing/2014/main" id="{64BE0F40-CEE4-7C48-9229-B8AB2BCEDB18}"/>
                  </a:ext>
                </a:extLst>
              </p:cNvPr>
              <p:cNvSpPr>
                <a:spLocks/>
              </p:cNvSpPr>
              <p:nvPr/>
            </p:nvSpPr>
            <p:spPr bwMode="auto">
              <a:xfrm>
                <a:off x="6002338" y="5189538"/>
                <a:ext cx="25400" cy="131763"/>
              </a:xfrm>
              <a:custGeom>
                <a:avLst/>
                <a:gdLst>
                  <a:gd name="T0" fmla="*/ 0 w 47"/>
                  <a:gd name="T1" fmla="*/ 246 h 248"/>
                  <a:gd name="T2" fmla="*/ 5 w 47"/>
                  <a:gd name="T3" fmla="*/ 0 h 248"/>
                  <a:gd name="T4" fmla="*/ 47 w 47"/>
                  <a:gd name="T5" fmla="*/ 0 h 248"/>
                  <a:gd name="T6" fmla="*/ 42 w 47"/>
                  <a:gd name="T7" fmla="*/ 248 h 248"/>
                  <a:gd name="T8" fmla="*/ 0 w 47"/>
                  <a:gd name="T9" fmla="*/ 246 h 248"/>
                </a:gdLst>
                <a:ahLst/>
                <a:cxnLst>
                  <a:cxn ang="0">
                    <a:pos x="T0" y="T1"/>
                  </a:cxn>
                  <a:cxn ang="0">
                    <a:pos x="T2" y="T3"/>
                  </a:cxn>
                  <a:cxn ang="0">
                    <a:pos x="T4" y="T5"/>
                  </a:cxn>
                  <a:cxn ang="0">
                    <a:pos x="T6" y="T7"/>
                  </a:cxn>
                  <a:cxn ang="0">
                    <a:pos x="T8" y="T9"/>
                  </a:cxn>
                </a:cxnLst>
                <a:rect l="0" t="0" r="r" b="b"/>
                <a:pathLst>
                  <a:path w="47" h="248">
                    <a:moveTo>
                      <a:pt x="0" y="246"/>
                    </a:moveTo>
                    <a:lnTo>
                      <a:pt x="5" y="0"/>
                    </a:lnTo>
                    <a:lnTo>
                      <a:pt x="47" y="0"/>
                    </a:lnTo>
                    <a:lnTo>
                      <a:pt x="42" y="248"/>
                    </a:lnTo>
                    <a:lnTo>
                      <a:pt x="0"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64" name="Freeform 86">
                <a:extLst>
                  <a:ext uri="{FF2B5EF4-FFF2-40B4-BE49-F238E27FC236}">
                    <a16:creationId xmlns:a16="http://schemas.microsoft.com/office/drawing/2014/main" id="{DD3DAA75-E0FF-F44C-B535-5C5607ACAC74}"/>
                  </a:ext>
                </a:extLst>
              </p:cNvPr>
              <p:cNvSpPr>
                <a:spLocks/>
              </p:cNvSpPr>
              <p:nvPr/>
            </p:nvSpPr>
            <p:spPr bwMode="auto">
              <a:xfrm>
                <a:off x="6048376" y="5191126"/>
                <a:ext cx="22225" cy="131763"/>
              </a:xfrm>
              <a:custGeom>
                <a:avLst/>
                <a:gdLst>
                  <a:gd name="T0" fmla="*/ 1 w 44"/>
                  <a:gd name="T1" fmla="*/ 247 h 247"/>
                  <a:gd name="T2" fmla="*/ 0 w 44"/>
                  <a:gd name="T3" fmla="*/ 0 h 247"/>
                  <a:gd name="T4" fmla="*/ 43 w 44"/>
                  <a:gd name="T5" fmla="*/ 0 h 247"/>
                  <a:gd name="T6" fmla="*/ 44 w 44"/>
                  <a:gd name="T7" fmla="*/ 247 h 247"/>
                  <a:gd name="T8" fmla="*/ 1 w 44"/>
                  <a:gd name="T9" fmla="*/ 247 h 247"/>
                </a:gdLst>
                <a:ahLst/>
                <a:cxnLst>
                  <a:cxn ang="0">
                    <a:pos x="T0" y="T1"/>
                  </a:cxn>
                  <a:cxn ang="0">
                    <a:pos x="T2" y="T3"/>
                  </a:cxn>
                  <a:cxn ang="0">
                    <a:pos x="T4" y="T5"/>
                  </a:cxn>
                  <a:cxn ang="0">
                    <a:pos x="T6" y="T7"/>
                  </a:cxn>
                  <a:cxn ang="0">
                    <a:pos x="T8" y="T9"/>
                  </a:cxn>
                </a:cxnLst>
                <a:rect l="0" t="0" r="r" b="b"/>
                <a:pathLst>
                  <a:path w="44" h="247">
                    <a:moveTo>
                      <a:pt x="1" y="247"/>
                    </a:moveTo>
                    <a:lnTo>
                      <a:pt x="0" y="0"/>
                    </a:lnTo>
                    <a:lnTo>
                      <a:pt x="43" y="0"/>
                    </a:lnTo>
                    <a:lnTo>
                      <a:pt x="44" y="247"/>
                    </a:lnTo>
                    <a:lnTo>
                      <a:pt x="1"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65" name="Freeform 87">
                <a:extLst>
                  <a:ext uri="{FF2B5EF4-FFF2-40B4-BE49-F238E27FC236}">
                    <a16:creationId xmlns:a16="http://schemas.microsoft.com/office/drawing/2014/main" id="{C883D0B0-4667-5A47-8DED-A1E3E652A8EA}"/>
                  </a:ext>
                </a:extLst>
              </p:cNvPr>
              <p:cNvSpPr>
                <a:spLocks/>
              </p:cNvSpPr>
              <p:nvPr/>
            </p:nvSpPr>
            <p:spPr bwMode="auto">
              <a:xfrm>
                <a:off x="6089651" y="5191126"/>
                <a:ext cx="26988" cy="131763"/>
              </a:xfrm>
              <a:custGeom>
                <a:avLst/>
                <a:gdLst>
                  <a:gd name="T0" fmla="*/ 8 w 50"/>
                  <a:gd name="T1" fmla="*/ 249 h 249"/>
                  <a:gd name="T2" fmla="*/ 0 w 50"/>
                  <a:gd name="T3" fmla="*/ 1 h 249"/>
                  <a:gd name="T4" fmla="*/ 43 w 50"/>
                  <a:gd name="T5" fmla="*/ 0 h 249"/>
                  <a:gd name="T6" fmla="*/ 50 w 50"/>
                  <a:gd name="T7" fmla="*/ 247 h 249"/>
                  <a:gd name="T8" fmla="*/ 8 w 50"/>
                  <a:gd name="T9" fmla="*/ 249 h 249"/>
                </a:gdLst>
                <a:ahLst/>
                <a:cxnLst>
                  <a:cxn ang="0">
                    <a:pos x="T0" y="T1"/>
                  </a:cxn>
                  <a:cxn ang="0">
                    <a:pos x="T2" y="T3"/>
                  </a:cxn>
                  <a:cxn ang="0">
                    <a:pos x="T4" y="T5"/>
                  </a:cxn>
                  <a:cxn ang="0">
                    <a:pos x="T6" y="T7"/>
                  </a:cxn>
                  <a:cxn ang="0">
                    <a:pos x="T8" y="T9"/>
                  </a:cxn>
                </a:cxnLst>
                <a:rect l="0" t="0" r="r" b="b"/>
                <a:pathLst>
                  <a:path w="50" h="249">
                    <a:moveTo>
                      <a:pt x="8" y="249"/>
                    </a:moveTo>
                    <a:lnTo>
                      <a:pt x="0" y="1"/>
                    </a:lnTo>
                    <a:lnTo>
                      <a:pt x="43" y="0"/>
                    </a:lnTo>
                    <a:lnTo>
                      <a:pt x="50" y="247"/>
                    </a:lnTo>
                    <a:lnTo>
                      <a:pt x="8"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66" name="Freeform 88">
                <a:extLst>
                  <a:ext uri="{FF2B5EF4-FFF2-40B4-BE49-F238E27FC236}">
                    <a16:creationId xmlns:a16="http://schemas.microsoft.com/office/drawing/2014/main" id="{0C00079C-745C-0640-8E3A-B3B6DBF9B9AC}"/>
                  </a:ext>
                </a:extLst>
              </p:cNvPr>
              <p:cNvSpPr>
                <a:spLocks/>
              </p:cNvSpPr>
              <p:nvPr/>
            </p:nvSpPr>
            <p:spPr bwMode="auto">
              <a:xfrm>
                <a:off x="6132513" y="5191126"/>
                <a:ext cx="30163" cy="131763"/>
              </a:xfrm>
              <a:custGeom>
                <a:avLst/>
                <a:gdLst>
                  <a:gd name="T0" fmla="*/ 14 w 56"/>
                  <a:gd name="T1" fmla="*/ 248 h 248"/>
                  <a:gd name="T2" fmla="*/ 0 w 56"/>
                  <a:gd name="T3" fmla="*/ 2 h 248"/>
                  <a:gd name="T4" fmla="*/ 42 w 56"/>
                  <a:gd name="T5" fmla="*/ 0 h 248"/>
                  <a:gd name="T6" fmla="*/ 56 w 56"/>
                  <a:gd name="T7" fmla="*/ 246 h 248"/>
                  <a:gd name="T8" fmla="*/ 14 w 56"/>
                  <a:gd name="T9" fmla="*/ 248 h 248"/>
                </a:gdLst>
                <a:ahLst/>
                <a:cxnLst>
                  <a:cxn ang="0">
                    <a:pos x="T0" y="T1"/>
                  </a:cxn>
                  <a:cxn ang="0">
                    <a:pos x="T2" y="T3"/>
                  </a:cxn>
                  <a:cxn ang="0">
                    <a:pos x="T4" y="T5"/>
                  </a:cxn>
                  <a:cxn ang="0">
                    <a:pos x="T6" y="T7"/>
                  </a:cxn>
                  <a:cxn ang="0">
                    <a:pos x="T8" y="T9"/>
                  </a:cxn>
                </a:cxnLst>
                <a:rect l="0" t="0" r="r" b="b"/>
                <a:pathLst>
                  <a:path w="56" h="248">
                    <a:moveTo>
                      <a:pt x="14" y="248"/>
                    </a:moveTo>
                    <a:lnTo>
                      <a:pt x="0" y="2"/>
                    </a:lnTo>
                    <a:lnTo>
                      <a:pt x="42" y="0"/>
                    </a:lnTo>
                    <a:lnTo>
                      <a:pt x="56" y="246"/>
                    </a:lnTo>
                    <a:lnTo>
                      <a:pt x="14"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67" name="Freeform 89">
                <a:extLst>
                  <a:ext uri="{FF2B5EF4-FFF2-40B4-BE49-F238E27FC236}">
                    <a16:creationId xmlns:a16="http://schemas.microsoft.com/office/drawing/2014/main" id="{F769D6FB-7F33-8346-AB5C-5B1545D7DD8A}"/>
                  </a:ext>
                </a:extLst>
              </p:cNvPr>
              <p:cNvSpPr>
                <a:spLocks/>
              </p:cNvSpPr>
              <p:nvPr/>
            </p:nvSpPr>
            <p:spPr bwMode="auto">
              <a:xfrm>
                <a:off x="6173788" y="5187951"/>
                <a:ext cx="33338" cy="131763"/>
              </a:xfrm>
              <a:custGeom>
                <a:avLst/>
                <a:gdLst>
                  <a:gd name="T0" fmla="*/ 21 w 63"/>
                  <a:gd name="T1" fmla="*/ 250 h 250"/>
                  <a:gd name="T2" fmla="*/ 0 w 63"/>
                  <a:gd name="T3" fmla="*/ 4 h 250"/>
                  <a:gd name="T4" fmla="*/ 44 w 63"/>
                  <a:gd name="T5" fmla="*/ 0 h 250"/>
                  <a:gd name="T6" fmla="*/ 63 w 63"/>
                  <a:gd name="T7" fmla="*/ 247 h 250"/>
                  <a:gd name="T8" fmla="*/ 21 w 63"/>
                  <a:gd name="T9" fmla="*/ 250 h 250"/>
                </a:gdLst>
                <a:ahLst/>
                <a:cxnLst>
                  <a:cxn ang="0">
                    <a:pos x="T0" y="T1"/>
                  </a:cxn>
                  <a:cxn ang="0">
                    <a:pos x="T2" y="T3"/>
                  </a:cxn>
                  <a:cxn ang="0">
                    <a:pos x="T4" y="T5"/>
                  </a:cxn>
                  <a:cxn ang="0">
                    <a:pos x="T6" y="T7"/>
                  </a:cxn>
                  <a:cxn ang="0">
                    <a:pos x="T8" y="T9"/>
                  </a:cxn>
                </a:cxnLst>
                <a:rect l="0" t="0" r="r" b="b"/>
                <a:pathLst>
                  <a:path w="63" h="250">
                    <a:moveTo>
                      <a:pt x="21" y="250"/>
                    </a:moveTo>
                    <a:lnTo>
                      <a:pt x="0" y="4"/>
                    </a:lnTo>
                    <a:lnTo>
                      <a:pt x="44" y="0"/>
                    </a:lnTo>
                    <a:lnTo>
                      <a:pt x="63" y="247"/>
                    </a:lnTo>
                    <a:lnTo>
                      <a:pt x="21"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68" name="Freeform 90">
                <a:extLst>
                  <a:ext uri="{FF2B5EF4-FFF2-40B4-BE49-F238E27FC236}">
                    <a16:creationId xmlns:a16="http://schemas.microsoft.com/office/drawing/2014/main" id="{985FB0AF-2B0F-6B4D-BC57-85F86F01D50D}"/>
                  </a:ext>
                </a:extLst>
              </p:cNvPr>
              <p:cNvSpPr>
                <a:spLocks/>
              </p:cNvSpPr>
              <p:nvPr/>
            </p:nvSpPr>
            <p:spPr bwMode="auto">
              <a:xfrm>
                <a:off x="6216651" y="5184776"/>
                <a:ext cx="36513" cy="133350"/>
              </a:xfrm>
              <a:custGeom>
                <a:avLst/>
                <a:gdLst>
                  <a:gd name="T0" fmla="*/ 26 w 68"/>
                  <a:gd name="T1" fmla="*/ 250 h 250"/>
                  <a:gd name="T2" fmla="*/ 0 w 68"/>
                  <a:gd name="T3" fmla="*/ 4 h 250"/>
                  <a:gd name="T4" fmla="*/ 42 w 68"/>
                  <a:gd name="T5" fmla="*/ 0 h 250"/>
                  <a:gd name="T6" fmla="*/ 68 w 68"/>
                  <a:gd name="T7" fmla="*/ 245 h 250"/>
                  <a:gd name="T8" fmla="*/ 26 w 68"/>
                  <a:gd name="T9" fmla="*/ 250 h 250"/>
                </a:gdLst>
                <a:ahLst/>
                <a:cxnLst>
                  <a:cxn ang="0">
                    <a:pos x="T0" y="T1"/>
                  </a:cxn>
                  <a:cxn ang="0">
                    <a:pos x="T2" y="T3"/>
                  </a:cxn>
                  <a:cxn ang="0">
                    <a:pos x="T4" y="T5"/>
                  </a:cxn>
                  <a:cxn ang="0">
                    <a:pos x="T6" y="T7"/>
                  </a:cxn>
                  <a:cxn ang="0">
                    <a:pos x="T8" y="T9"/>
                  </a:cxn>
                </a:cxnLst>
                <a:rect l="0" t="0" r="r" b="b"/>
                <a:pathLst>
                  <a:path w="68" h="250">
                    <a:moveTo>
                      <a:pt x="26" y="250"/>
                    </a:moveTo>
                    <a:lnTo>
                      <a:pt x="0" y="4"/>
                    </a:lnTo>
                    <a:lnTo>
                      <a:pt x="42" y="0"/>
                    </a:lnTo>
                    <a:lnTo>
                      <a:pt x="68" y="245"/>
                    </a:lnTo>
                    <a:lnTo>
                      <a:pt x="26"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69" name="Freeform 91">
                <a:extLst>
                  <a:ext uri="{FF2B5EF4-FFF2-40B4-BE49-F238E27FC236}">
                    <a16:creationId xmlns:a16="http://schemas.microsoft.com/office/drawing/2014/main" id="{5BA8ABBE-2D64-5449-931F-8819C2E54327}"/>
                  </a:ext>
                </a:extLst>
              </p:cNvPr>
              <p:cNvSpPr>
                <a:spLocks/>
              </p:cNvSpPr>
              <p:nvPr/>
            </p:nvSpPr>
            <p:spPr bwMode="auto">
              <a:xfrm>
                <a:off x="6259513" y="5180013"/>
                <a:ext cx="39688" cy="133350"/>
              </a:xfrm>
              <a:custGeom>
                <a:avLst/>
                <a:gdLst>
                  <a:gd name="T0" fmla="*/ 32 w 75"/>
                  <a:gd name="T1" fmla="*/ 250 h 250"/>
                  <a:gd name="T2" fmla="*/ 0 w 75"/>
                  <a:gd name="T3" fmla="*/ 7 h 250"/>
                  <a:gd name="T4" fmla="*/ 43 w 75"/>
                  <a:gd name="T5" fmla="*/ 0 h 250"/>
                  <a:gd name="T6" fmla="*/ 75 w 75"/>
                  <a:gd name="T7" fmla="*/ 245 h 250"/>
                  <a:gd name="T8" fmla="*/ 32 w 75"/>
                  <a:gd name="T9" fmla="*/ 250 h 250"/>
                </a:gdLst>
                <a:ahLst/>
                <a:cxnLst>
                  <a:cxn ang="0">
                    <a:pos x="T0" y="T1"/>
                  </a:cxn>
                  <a:cxn ang="0">
                    <a:pos x="T2" y="T3"/>
                  </a:cxn>
                  <a:cxn ang="0">
                    <a:pos x="T4" y="T5"/>
                  </a:cxn>
                  <a:cxn ang="0">
                    <a:pos x="T6" y="T7"/>
                  </a:cxn>
                  <a:cxn ang="0">
                    <a:pos x="T8" y="T9"/>
                  </a:cxn>
                </a:cxnLst>
                <a:rect l="0" t="0" r="r" b="b"/>
                <a:pathLst>
                  <a:path w="75" h="250">
                    <a:moveTo>
                      <a:pt x="32" y="250"/>
                    </a:moveTo>
                    <a:lnTo>
                      <a:pt x="0" y="7"/>
                    </a:lnTo>
                    <a:lnTo>
                      <a:pt x="43" y="0"/>
                    </a:lnTo>
                    <a:lnTo>
                      <a:pt x="75" y="245"/>
                    </a:lnTo>
                    <a:lnTo>
                      <a:pt x="32"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70" name="Freeform 92">
                <a:extLst>
                  <a:ext uri="{FF2B5EF4-FFF2-40B4-BE49-F238E27FC236}">
                    <a16:creationId xmlns:a16="http://schemas.microsoft.com/office/drawing/2014/main" id="{27C3CD5B-3932-AD45-9C28-7A60BAD435F7}"/>
                  </a:ext>
                </a:extLst>
              </p:cNvPr>
              <p:cNvSpPr>
                <a:spLocks/>
              </p:cNvSpPr>
              <p:nvPr/>
            </p:nvSpPr>
            <p:spPr bwMode="auto">
              <a:xfrm>
                <a:off x="6300788" y="5175251"/>
                <a:ext cx="42863" cy="131763"/>
              </a:xfrm>
              <a:custGeom>
                <a:avLst/>
                <a:gdLst>
                  <a:gd name="T0" fmla="*/ 38 w 81"/>
                  <a:gd name="T1" fmla="*/ 250 h 250"/>
                  <a:gd name="T2" fmla="*/ 0 w 81"/>
                  <a:gd name="T3" fmla="*/ 7 h 250"/>
                  <a:gd name="T4" fmla="*/ 41 w 81"/>
                  <a:gd name="T5" fmla="*/ 0 h 250"/>
                  <a:gd name="T6" fmla="*/ 81 w 81"/>
                  <a:gd name="T7" fmla="*/ 244 h 250"/>
                  <a:gd name="T8" fmla="*/ 38 w 81"/>
                  <a:gd name="T9" fmla="*/ 250 h 250"/>
                </a:gdLst>
                <a:ahLst/>
                <a:cxnLst>
                  <a:cxn ang="0">
                    <a:pos x="T0" y="T1"/>
                  </a:cxn>
                  <a:cxn ang="0">
                    <a:pos x="T2" y="T3"/>
                  </a:cxn>
                  <a:cxn ang="0">
                    <a:pos x="T4" y="T5"/>
                  </a:cxn>
                  <a:cxn ang="0">
                    <a:pos x="T6" y="T7"/>
                  </a:cxn>
                  <a:cxn ang="0">
                    <a:pos x="T8" y="T9"/>
                  </a:cxn>
                </a:cxnLst>
                <a:rect l="0" t="0" r="r" b="b"/>
                <a:pathLst>
                  <a:path w="81" h="250">
                    <a:moveTo>
                      <a:pt x="38" y="250"/>
                    </a:moveTo>
                    <a:lnTo>
                      <a:pt x="0" y="7"/>
                    </a:lnTo>
                    <a:lnTo>
                      <a:pt x="41" y="0"/>
                    </a:lnTo>
                    <a:lnTo>
                      <a:pt x="81" y="244"/>
                    </a:lnTo>
                    <a:lnTo>
                      <a:pt x="38"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71" name="Freeform 93">
                <a:extLst>
                  <a:ext uri="{FF2B5EF4-FFF2-40B4-BE49-F238E27FC236}">
                    <a16:creationId xmlns:a16="http://schemas.microsoft.com/office/drawing/2014/main" id="{FB4CC9F5-4FD4-A84E-80E9-607FAB8F9A71}"/>
                  </a:ext>
                </a:extLst>
              </p:cNvPr>
              <p:cNvSpPr>
                <a:spLocks/>
              </p:cNvSpPr>
              <p:nvPr/>
            </p:nvSpPr>
            <p:spPr bwMode="auto">
              <a:xfrm>
                <a:off x="6342063" y="5168901"/>
                <a:ext cx="46038" cy="131763"/>
              </a:xfrm>
              <a:custGeom>
                <a:avLst/>
                <a:gdLst>
                  <a:gd name="T0" fmla="*/ 46 w 87"/>
                  <a:gd name="T1" fmla="*/ 250 h 250"/>
                  <a:gd name="T2" fmla="*/ 0 w 87"/>
                  <a:gd name="T3" fmla="*/ 8 h 250"/>
                  <a:gd name="T4" fmla="*/ 42 w 87"/>
                  <a:gd name="T5" fmla="*/ 0 h 250"/>
                  <a:gd name="T6" fmla="*/ 87 w 87"/>
                  <a:gd name="T7" fmla="*/ 243 h 250"/>
                  <a:gd name="T8" fmla="*/ 46 w 87"/>
                  <a:gd name="T9" fmla="*/ 250 h 250"/>
                </a:gdLst>
                <a:ahLst/>
                <a:cxnLst>
                  <a:cxn ang="0">
                    <a:pos x="T0" y="T1"/>
                  </a:cxn>
                  <a:cxn ang="0">
                    <a:pos x="T2" y="T3"/>
                  </a:cxn>
                  <a:cxn ang="0">
                    <a:pos x="T4" y="T5"/>
                  </a:cxn>
                  <a:cxn ang="0">
                    <a:pos x="T6" y="T7"/>
                  </a:cxn>
                  <a:cxn ang="0">
                    <a:pos x="T8" y="T9"/>
                  </a:cxn>
                </a:cxnLst>
                <a:rect l="0" t="0" r="r" b="b"/>
                <a:pathLst>
                  <a:path w="87" h="250">
                    <a:moveTo>
                      <a:pt x="46" y="250"/>
                    </a:moveTo>
                    <a:lnTo>
                      <a:pt x="0" y="8"/>
                    </a:lnTo>
                    <a:lnTo>
                      <a:pt x="42" y="0"/>
                    </a:lnTo>
                    <a:lnTo>
                      <a:pt x="87" y="243"/>
                    </a:lnTo>
                    <a:lnTo>
                      <a:pt x="46"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72" name="Freeform 269">
                <a:extLst>
                  <a:ext uri="{FF2B5EF4-FFF2-40B4-BE49-F238E27FC236}">
                    <a16:creationId xmlns:a16="http://schemas.microsoft.com/office/drawing/2014/main" id="{43755B13-D380-8C4B-AA37-5CF9399833D0}"/>
                  </a:ext>
                </a:extLst>
              </p:cNvPr>
              <p:cNvSpPr>
                <a:spLocks/>
              </p:cNvSpPr>
              <p:nvPr/>
            </p:nvSpPr>
            <p:spPr bwMode="auto">
              <a:xfrm>
                <a:off x="6002338" y="5189538"/>
                <a:ext cx="25400" cy="131763"/>
              </a:xfrm>
              <a:custGeom>
                <a:avLst/>
                <a:gdLst>
                  <a:gd name="T0" fmla="*/ 0 w 47"/>
                  <a:gd name="T1" fmla="*/ 246 h 248"/>
                  <a:gd name="T2" fmla="*/ 5 w 47"/>
                  <a:gd name="T3" fmla="*/ 0 h 248"/>
                  <a:gd name="T4" fmla="*/ 47 w 47"/>
                  <a:gd name="T5" fmla="*/ 0 h 248"/>
                  <a:gd name="T6" fmla="*/ 42 w 47"/>
                  <a:gd name="T7" fmla="*/ 248 h 248"/>
                  <a:gd name="T8" fmla="*/ 0 w 47"/>
                  <a:gd name="T9" fmla="*/ 246 h 248"/>
                </a:gdLst>
                <a:ahLst/>
                <a:cxnLst>
                  <a:cxn ang="0">
                    <a:pos x="T0" y="T1"/>
                  </a:cxn>
                  <a:cxn ang="0">
                    <a:pos x="T2" y="T3"/>
                  </a:cxn>
                  <a:cxn ang="0">
                    <a:pos x="T4" y="T5"/>
                  </a:cxn>
                  <a:cxn ang="0">
                    <a:pos x="T6" y="T7"/>
                  </a:cxn>
                  <a:cxn ang="0">
                    <a:pos x="T8" y="T9"/>
                  </a:cxn>
                </a:cxnLst>
                <a:rect l="0" t="0" r="r" b="b"/>
                <a:pathLst>
                  <a:path w="47" h="248">
                    <a:moveTo>
                      <a:pt x="0" y="246"/>
                    </a:moveTo>
                    <a:lnTo>
                      <a:pt x="5" y="0"/>
                    </a:lnTo>
                    <a:lnTo>
                      <a:pt x="47" y="0"/>
                    </a:lnTo>
                    <a:lnTo>
                      <a:pt x="42" y="248"/>
                    </a:lnTo>
                    <a:lnTo>
                      <a:pt x="0"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73" name="Freeform 270">
                <a:extLst>
                  <a:ext uri="{FF2B5EF4-FFF2-40B4-BE49-F238E27FC236}">
                    <a16:creationId xmlns:a16="http://schemas.microsoft.com/office/drawing/2014/main" id="{CB311D59-818D-C44A-BF05-F9FEFDDF3629}"/>
                  </a:ext>
                </a:extLst>
              </p:cNvPr>
              <p:cNvSpPr>
                <a:spLocks/>
              </p:cNvSpPr>
              <p:nvPr/>
            </p:nvSpPr>
            <p:spPr bwMode="auto">
              <a:xfrm>
                <a:off x="6048375" y="5191125"/>
                <a:ext cx="22225" cy="131763"/>
              </a:xfrm>
              <a:custGeom>
                <a:avLst/>
                <a:gdLst>
                  <a:gd name="T0" fmla="*/ 1 w 44"/>
                  <a:gd name="T1" fmla="*/ 247 h 247"/>
                  <a:gd name="T2" fmla="*/ 0 w 44"/>
                  <a:gd name="T3" fmla="*/ 0 h 247"/>
                  <a:gd name="T4" fmla="*/ 43 w 44"/>
                  <a:gd name="T5" fmla="*/ 0 h 247"/>
                  <a:gd name="T6" fmla="*/ 44 w 44"/>
                  <a:gd name="T7" fmla="*/ 247 h 247"/>
                  <a:gd name="T8" fmla="*/ 1 w 44"/>
                  <a:gd name="T9" fmla="*/ 247 h 247"/>
                </a:gdLst>
                <a:ahLst/>
                <a:cxnLst>
                  <a:cxn ang="0">
                    <a:pos x="T0" y="T1"/>
                  </a:cxn>
                  <a:cxn ang="0">
                    <a:pos x="T2" y="T3"/>
                  </a:cxn>
                  <a:cxn ang="0">
                    <a:pos x="T4" y="T5"/>
                  </a:cxn>
                  <a:cxn ang="0">
                    <a:pos x="T6" y="T7"/>
                  </a:cxn>
                  <a:cxn ang="0">
                    <a:pos x="T8" y="T9"/>
                  </a:cxn>
                </a:cxnLst>
                <a:rect l="0" t="0" r="r" b="b"/>
                <a:pathLst>
                  <a:path w="44" h="247">
                    <a:moveTo>
                      <a:pt x="1" y="247"/>
                    </a:moveTo>
                    <a:lnTo>
                      <a:pt x="0" y="0"/>
                    </a:lnTo>
                    <a:lnTo>
                      <a:pt x="43" y="0"/>
                    </a:lnTo>
                    <a:lnTo>
                      <a:pt x="44" y="247"/>
                    </a:lnTo>
                    <a:lnTo>
                      <a:pt x="1"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74" name="Freeform 271">
                <a:extLst>
                  <a:ext uri="{FF2B5EF4-FFF2-40B4-BE49-F238E27FC236}">
                    <a16:creationId xmlns:a16="http://schemas.microsoft.com/office/drawing/2014/main" id="{AE297E70-7DEE-F245-8032-E3912D32F34D}"/>
                  </a:ext>
                </a:extLst>
              </p:cNvPr>
              <p:cNvSpPr>
                <a:spLocks/>
              </p:cNvSpPr>
              <p:nvPr/>
            </p:nvSpPr>
            <p:spPr bwMode="auto">
              <a:xfrm>
                <a:off x="6089650" y="5191125"/>
                <a:ext cx="26988" cy="131763"/>
              </a:xfrm>
              <a:custGeom>
                <a:avLst/>
                <a:gdLst>
                  <a:gd name="T0" fmla="*/ 8 w 50"/>
                  <a:gd name="T1" fmla="*/ 249 h 249"/>
                  <a:gd name="T2" fmla="*/ 0 w 50"/>
                  <a:gd name="T3" fmla="*/ 1 h 249"/>
                  <a:gd name="T4" fmla="*/ 43 w 50"/>
                  <a:gd name="T5" fmla="*/ 0 h 249"/>
                  <a:gd name="T6" fmla="*/ 50 w 50"/>
                  <a:gd name="T7" fmla="*/ 247 h 249"/>
                  <a:gd name="T8" fmla="*/ 8 w 50"/>
                  <a:gd name="T9" fmla="*/ 249 h 249"/>
                </a:gdLst>
                <a:ahLst/>
                <a:cxnLst>
                  <a:cxn ang="0">
                    <a:pos x="T0" y="T1"/>
                  </a:cxn>
                  <a:cxn ang="0">
                    <a:pos x="T2" y="T3"/>
                  </a:cxn>
                  <a:cxn ang="0">
                    <a:pos x="T4" y="T5"/>
                  </a:cxn>
                  <a:cxn ang="0">
                    <a:pos x="T6" y="T7"/>
                  </a:cxn>
                  <a:cxn ang="0">
                    <a:pos x="T8" y="T9"/>
                  </a:cxn>
                </a:cxnLst>
                <a:rect l="0" t="0" r="r" b="b"/>
                <a:pathLst>
                  <a:path w="50" h="249">
                    <a:moveTo>
                      <a:pt x="8" y="249"/>
                    </a:moveTo>
                    <a:lnTo>
                      <a:pt x="0" y="1"/>
                    </a:lnTo>
                    <a:lnTo>
                      <a:pt x="43" y="0"/>
                    </a:lnTo>
                    <a:lnTo>
                      <a:pt x="50" y="247"/>
                    </a:lnTo>
                    <a:lnTo>
                      <a:pt x="8"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75" name="Freeform 272">
                <a:extLst>
                  <a:ext uri="{FF2B5EF4-FFF2-40B4-BE49-F238E27FC236}">
                    <a16:creationId xmlns:a16="http://schemas.microsoft.com/office/drawing/2014/main" id="{1A5A978F-FF32-0340-8122-DCBE82E0C6AE}"/>
                  </a:ext>
                </a:extLst>
              </p:cNvPr>
              <p:cNvSpPr>
                <a:spLocks/>
              </p:cNvSpPr>
              <p:nvPr/>
            </p:nvSpPr>
            <p:spPr bwMode="auto">
              <a:xfrm>
                <a:off x="6132513" y="5191125"/>
                <a:ext cx="30163" cy="131763"/>
              </a:xfrm>
              <a:custGeom>
                <a:avLst/>
                <a:gdLst>
                  <a:gd name="T0" fmla="*/ 14 w 56"/>
                  <a:gd name="T1" fmla="*/ 248 h 248"/>
                  <a:gd name="T2" fmla="*/ 0 w 56"/>
                  <a:gd name="T3" fmla="*/ 2 h 248"/>
                  <a:gd name="T4" fmla="*/ 42 w 56"/>
                  <a:gd name="T5" fmla="*/ 0 h 248"/>
                  <a:gd name="T6" fmla="*/ 56 w 56"/>
                  <a:gd name="T7" fmla="*/ 246 h 248"/>
                  <a:gd name="T8" fmla="*/ 14 w 56"/>
                  <a:gd name="T9" fmla="*/ 248 h 248"/>
                </a:gdLst>
                <a:ahLst/>
                <a:cxnLst>
                  <a:cxn ang="0">
                    <a:pos x="T0" y="T1"/>
                  </a:cxn>
                  <a:cxn ang="0">
                    <a:pos x="T2" y="T3"/>
                  </a:cxn>
                  <a:cxn ang="0">
                    <a:pos x="T4" y="T5"/>
                  </a:cxn>
                  <a:cxn ang="0">
                    <a:pos x="T6" y="T7"/>
                  </a:cxn>
                  <a:cxn ang="0">
                    <a:pos x="T8" y="T9"/>
                  </a:cxn>
                </a:cxnLst>
                <a:rect l="0" t="0" r="r" b="b"/>
                <a:pathLst>
                  <a:path w="56" h="248">
                    <a:moveTo>
                      <a:pt x="14" y="248"/>
                    </a:moveTo>
                    <a:lnTo>
                      <a:pt x="0" y="2"/>
                    </a:lnTo>
                    <a:lnTo>
                      <a:pt x="42" y="0"/>
                    </a:lnTo>
                    <a:lnTo>
                      <a:pt x="56" y="246"/>
                    </a:lnTo>
                    <a:lnTo>
                      <a:pt x="14"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76" name="Freeform 273">
                <a:extLst>
                  <a:ext uri="{FF2B5EF4-FFF2-40B4-BE49-F238E27FC236}">
                    <a16:creationId xmlns:a16="http://schemas.microsoft.com/office/drawing/2014/main" id="{32B3AF4F-50DA-6D45-BED2-3DFC4A81B53B}"/>
                  </a:ext>
                </a:extLst>
              </p:cNvPr>
              <p:cNvSpPr>
                <a:spLocks/>
              </p:cNvSpPr>
              <p:nvPr/>
            </p:nvSpPr>
            <p:spPr bwMode="auto">
              <a:xfrm>
                <a:off x="6173788" y="5187950"/>
                <a:ext cx="33338" cy="131763"/>
              </a:xfrm>
              <a:custGeom>
                <a:avLst/>
                <a:gdLst>
                  <a:gd name="T0" fmla="*/ 21 w 63"/>
                  <a:gd name="T1" fmla="*/ 250 h 250"/>
                  <a:gd name="T2" fmla="*/ 0 w 63"/>
                  <a:gd name="T3" fmla="*/ 4 h 250"/>
                  <a:gd name="T4" fmla="*/ 44 w 63"/>
                  <a:gd name="T5" fmla="*/ 0 h 250"/>
                  <a:gd name="T6" fmla="*/ 63 w 63"/>
                  <a:gd name="T7" fmla="*/ 247 h 250"/>
                  <a:gd name="T8" fmla="*/ 21 w 63"/>
                  <a:gd name="T9" fmla="*/ 250 h 250"/>
                </a:gdLst>
                <a:ahLst/>
                <a:cxnLst>
                  <a:cxn ang="0">
                    <a:pos x="T0" y="T1"/>
                  </a:cxn>
                  <a:cxn ang="0">
                    <a:pos x="T2" y="T3"/>
                  </a:cxn>
                  <a:cxn ang="0">
                    <a:pos x="T4" y="T5"/>
                  </a:cxn>
                  <a:cxn ang="0">
                    <a:pos x="T6" y="T7"/>
                  </a:cxn>
                  <a:cxn ang="0">
                    <a:pos x="T8" y="T9"/>
                  </a:cxn>
                </a:cxnLst>
                <a:rect l="0" t="0" r="r" b="b"/>
                <a:pathLst>
                  <a:path w="63" h="250">
                    <a:moveTo>
                      <a:pt x="21" y="250"/>
                    </a:moveTo>
                    <a:lnTo>
                      <a:pt x="0" y="4"/>
                    </a:lnTo>
                    <a:lnTo>
                      <a:pt x="44" y="0"/>
                    </a:lnTo>
                    <a:lnTo>
                      <a:pt x="63" y="247"/>
                    </a:lnTo>
                    <a:lnTo>
                      <a:pt x="21"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77" name="Freeform 274">
                <a:extLst>
                  <a:ext uri="{FF2B5EF4-FFF2-40B4-BE49-F238E27FC236}">
                    <a16:creationId xmlns:a16="http://schemas.microsoft.com/office/drawing/2014/main" id="{26439F04-9DB4-7D43-B039-04B25D1E7D9E}"/>
                  </a:ext>
                </a:extLst>
              </p:cNvPr>
              <p:cNvSpPr>
                <a:spLocks/>
              </p:cNvSpPr>
              <p:nvPr/>
            </p:nvSpPr>
            <p:spPr bwMode="auto">
              <a:xfrm>
                <a:off x="6216650" y="5184775"/>
                <a:ext cx="36513" cy="133350"/>
              </a:xfrm>
              <a:custGeom>
                <a:avLst/>
                <a:gdLst>
                  <a:gd name="T0" fmla="*/ 26 w 68"/>
                  <a:gd name="T1" fmla="*/ 250 h 250"/>
                  <a:gd name="T2" fmla="*/ 0 w 68"/>
                  <a:gd name="T3" fmla="*/ 4 h 250"/>
                  <a:gd name="T4" fmla="*/ 42 w 68"/>
                  <a:gd name="T5" fmla="*/ 0 h 250"/>
                  <a:gd name="T6" fmla="*/ 68 w 68"/>
                  <a:gd name="T7" fmla="*/ 245 h 250"/>
                  <a:gd name="T8" fmla="*/ 26 w 68"/>
                  <a:gd name="T9" fmla="*/ 250 h 250"/>
                </a:gdLst>
                <a:ahLst/>
                <a:cxnLst>
                  <a:cxn ang="0">
                    <a:pos x="T0" y="T1"/>
                  </a:cxn>
                  <a:cxn ang="0">
                    <a:pos x="T2" y="T3"/>
                  </a:cxn>
                  <a:cxn ang="0">
                    <a:pos x="T4" y="T5"/>
                  </a:cxn>
                  <a:cxn ang="0">
                    <a:pos x="T6" y="T7"/>
                  </a:cxn>
                  <a:cxn ang="0">
                    <a:pos x="T8" y="T9"/>
                  </a:cxn>
                </a:cxnLst>
                <a:rect l="0" t="0" r="r" b="b"/>
                <a:pathLst>
                  <a:path w="68" h="250">
                    <a:moveTo>
                      <a:pt x="26" y="250"/>
                    </a:moveTo>
                    <a:lnTo>
                      <a:pt x="0" y="4"/>
                    </a:lnTo>
                    <a:lnTo>
                      <a:pt x="42" y="0"/>
                    </a:lnTo>
                    <a:lnTo>
                      <a:pt x="68" y="245"/>
                    </a:lnTo>
                    <a:lnTo>
                      <a:pt x="26"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grpSp>
      </p:grpSp>
      <p:grpSp>
        <p:nvGrpSpPr>
          <p:cNvPr id="642" name="Group 641">
            <a:extLst>
              <a:ext uri="{FF2B5EF4-FFF2-40B4-BE49-F238E27FC236}">
                <a16:creationId xmlns:a16="http://schemas.microsoft.com/office/drawing/2014/main" id="{5AB1AA2B-811A-074A-A0E9-09A0FEFDEB69}"/>
              </a:ext>
            </a:extLst>
          </p:cNvPr>
          <p:cNvGrpSpPr/>
          <p:nvPr/>
        </p:nvGrpSpPr>
        <p:grpSpPr>
          <a:xfrm>
            <a:off x="4782841" y="2769514"/>
            <a:ext cx="2851151" cy="2957513"/>
            <a:chOff x="4652963" y="2068513"/>
            <a:chExt cx="2851151" cy="2957513"/>
          </a:xfrm>
        </p:grpSpPr>
        <p:sp>
          <p:nvSpPr>
            <p:cNvPr id="643" name="Freeform 63">
              <a:extLst>
                <a:ext uri="{FF2B5EF4-FFF2-40B4-BE49-F238E27FC236}">
                  <a16:creationId xmlns:a16="http://schemas.microsoft.com/office/drawing/2014/main" id="{C4DA102A-D106-DB42-8FAF-D18A8D98D6A2}"/>
                </a:ext>
              </a:extLst>
            </p:cNvPr>
            <p:cNvSpPr>
              <a:spLocks/>
            </p:cNvSpPr>
            <p:nvPr/>
          </p:nvSpPr>
          <p:spPr bwMode="auto">
            <a:xfrm>
              <a:off x="4719638" y="2354263"/>
              <a:ext cx="641350" cy="2181225"/>
            </a:xfrm>
            <a:custGeom>
              <a:avLst/>
              <a:gdLst>
                <a:gd name="T0" fmla="*/ 703 w 1214"/>
                <a:gd name="T1" fmla="*/ 4077 h 4122"/>
                <a:gd name="T2" fmla="*/ 621 w 1214"/>
                <a:gd name="T3" fmla="*/ 3982 h 4122"/>
                <a:gd name="T4" fmla="*/ 542 w 1214"/>
                <a:gd name="T5" fmla="*/ 3884 h 4122"/>
                <a:gd name="T6" fmla="*/ 469 w 1214"/>
                <a:gd name="T7" fmla="*/ 3782 h 4122"/>
                <a:gd name="T8" fmla="*/ 400 w 1214"/>
                <a:gd name="T9" fmla="*/ 3677 h 4122"/>
                <a:gd name="T10" fmla="*/ 337 w 1214"/>
                <a:gd name="T11" fmla="*/ 3567 h 4122"/>
                <a:gd name="T12" fmla="*/ 278 w 1214"/>
                <a:gd name="T13" fmla="*/ 3455 h 4122"/>
                <a:gd name="T14" fmla="*/ 225 w 1214"/>
                <a:gd name="T15" fmla="*/ 3340 h 4122"/>
                <a:gd name="T16" fmla="*/ 177 w 1214"/>
                <a:gd name="T17" fmla="*/ 3221 h 4122"/>
                <a:gd name="T18" fmla="*/ 134 w 1214"/>
                <a:gd name="T19" fmla="*/ 3099 h 4122"/>
                <a:gd name="T20" fmla="*/ 96 w 1214"/>
                <a:gd name="T21" fmla="*/ 2976 h 4122"/>
                <a:gd name="T22" fmla="*/ 66 w 1214"/>
                <a:gd name="T23" fmla="*/ 2849 h 4122"/>
                <a:gd name="T24" fmla="*/ 40 w 1214"/>
                <a:gd name="T25" fmla="*/ 2721 h 4122"/>
                <a:gd name="T26" fmla="*/ 21 w 1214"/>
                <a:gd name="T27" fmla="*/ 2589 h 4122"/>
                <a:gd name="T28" fmla="*/ 8 w 1214"/>
                <a:gd name="T29" fmla="*/ 2457 h 4122"/>
                <a:gd name="T30" fmla="*/ 2 w 1214"/>
                <a:gd name="T31" fmla="*/ 2322 h 4122"/>
                <a:gd name="T32" fmla="*/ 2 w 1214"/>
                <a:gd name="T33" fmla="*/ 2164 h 4122"/>
                <a:gd name="T34" fmla="*/ 13 w 1214"/>
                <a:gd name="T35" fmla="*/ 1990 h 4122"/>
                <a:gd name="T36" fmla="*/ 35 w 1214"/>
                <a:gd name="T37" fmla="*/ 1818 h 4122"/>
                <a:gd name="T38" fmla="*/ 67 w 1214"/>
                <a:gd name="T39" fmla="*/ 1650 h 4122"/>
                <a:gd name="T40" fmla="*/ 109 w 1214"/>
                <a:gd name="T41" fmla="*/ 1488 h 4122"/>
                <a:gd name="T42" fmla="*/ 162 w 1214"/>
                <a:gd name="T43" fmla="*/ 1329 h 4122"/>
                <a:gd name="T44" fmla="*/ 223 w 1214"/>
                <a:gd name="T45" fmla="*/ 1174 h 4122"/>
                <a:gd name="T46" fmla="*/ 294 w 1214"/>
                <a:gd name="T47" fmla="*/ 1025 h 4122"/>
                <a:gd name="T48" fmla="*/ 373 w 1214"/>
                <a:gd name="T49" fmla="*/ 880 h 4122"/>
                <a:gd name="T50" fmla="*/ 460 w 1214"/>
                <a:gd name="T51" fmla="*/ 742 h 4122"/>
                <a:gd name="T52" fmla="*/ 556 w 1214"/>
                <a:gd name="T53" fmla="*/ 610 h 4122"/>
                <a:gd name="T54" fmla="*/ 660 w 1214"/>
                <a:gd name="T55" fmla="*/ 483 h 4122"/>
                <a:gd name="T56" fmla="*/ 772 w 1214"/>
                <a:gd name="T57" fmla="*/ 362 h 4122"/>
                <a:gd name="T58" fmla="*/ 890 w 1214"/>
                <a:gd name="T59" fmla="*/ 250 h 4122"/>
                <a:gd name="T60" fmla="*/ 1014 w 1214"/>
                <a:gd name="T61" fmla="*/ 145 h 4122"/>
                <a:gd name="T62" fmla="*/ 1146 w 1214"/>
                <a:gd name="T63" fmla="*/ 46 h 4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14" h="4122">
                  <a:moveTo>
                    <a:pt x="745" y="4122"/>
                  </a:moveTo>
                  <a:lnTo>
                    <a:pt x="703" y="4077"/>
                  </a:lnTo>
                  <a:lnTo>
                    <a:pt x="660" y="4029"/>
                  </a:lnTo>
                  <a:lnTo>
                    <a:pt x="621" y="3982"/>
                  </a:lnTo>
                  <a:lnTo>
                    <a:pt x="581" y="3933"/>
                  </a:lnTo>
                  <a:lnTo>
                    <a:pt x="542" y="3884"/>
                  </a:lnTo>
                  <a:lnTo>
                    <a:pt x="505" y="3833"/>
                  </a:lnTo>
                  <a:lnTo>
                    <a:pt x="469" y="3782"/>
                  </a:lnTo>
                  <a:lnTo>
                    <a:pt x="435" y="3729"/>
                  </a:lnTo>
                  <a:lnTo>
                    <a:pt x="400" y="3677"/>
                  </a:lnTo>
                  <a:lnTo>
                    <a:pt x="368" y="3622"/>
                  </a:lnTo>
                  <a:lnTo>
                    <a:pt x="337" y="3567"/>
                  </a:lnTo>
                  <a:lnTo>
                    <a:pt x="307" y="3511"/>
                  </a:lnTo>
                  <a:lnTo>
                    <a:pt x="278" y="3455"/>
                  </a:lnTo>
                  <a:lnTo>
                    <a:pt x="252" y="3397"/>
                  </a:lnTo>
                  <a:lnTo>
                    <a:pt x="225" y="3340"/>
                  </a:lnTo>
                  <a:lnTo>
                    <a:pt x="200" y="3281"/>
                  </a:lnTo>
                  <a:lnTo>
                    <a:pt x="177" y="3221"/>
                  </a:lnTo>
                  <a:lnTo>
                    <a:pt x="154" y="3160"/>
                  </a:lnTo>
                  <a:lnTo>
                    <a:pt x="134" y="3099"/>
                  </a:lnTo>
                  <a:lnTo>
                    <a:pt x="114" y="3037"/>
                  </a:lnTo>
                  <a:lnTo>
                    <a:pt x="96" y="2976"/>
                  </a:lnTo>
                  <a:lnTo>
                    <a:pt x="81" y="2913"/>
                  </a:lnTo>
                  <a:lnTo>
                    <a:pt x="66" y="2849"/>
                  </a:lnTo>
                  <a:lnTo>
                    <a:pt x="52" y="2785"/>
                  </a:lnTo>
                  <a:lnTo>
                    <a:pt x="40" y="2721"/>
                  </a:lnTo>
                  <a:lnTo>
                    <a:pt x="30" y="2655"/>
                  </a:lnTo>
                  <a:lnTo>
                    <a:pt x="21" y="2589"/>
                  </a:lnTo>
                  <a:lnTo>
                    <a:pt x="13" y="2523"/>
                  </a:lnTo>
                  <a:lnTo>
                    <a:pt x="8" y="2457"/>
                  </a:lnTo>
                  <a:lnTo>
                    <a:pt x="4" y="2389"/>
                  </a:lnTo>
                  <a:lnTo>
                    <a:pt x="2" y="2322"/>
                  </a:lnTo>
                  <a:lnTo>
                    <a:pt x="0" y="2253"/>
                  </a:lnTo>
                  <a:lnTo>
                    <a:pt x="2" y="2164"/>
                  </a:lnTo>
                  <a:lnTo>
                    <a:pt x="5" y="2077"/>
                  </a:lnTo>
                  <a:lnTo>
                    <a:pt x="13" y="1990"/>
                  </a:lnTo>
                  <a:lnTo>
                    <a:pt x="22" y="1904"/>
                  </a:lnTo>
                  <a:lnTo>
                    <a:pt x="35" y="1818"/>
                  </a:lnTo>
                  <a:lnTo>
                    <a:pt x="49" y="1734"/>
                  </a:lnTo>
                  <a:lnTo>
                    <a:pt x="67" y="1650"/>
                  </a:lnTo>
                  <a:lnTo>
                    <a:pt x="86" y="1568"/>
                  </a:lnTo>
                  <a:lnTo>
                    <a:pt x="109" y="1488"/>
                  </a:lnTo>
                  <a:lnTo>
                    <a:pt x="134" y="1407"/>
                  </a:lnTo>
                  <a:lnTo>
                    <a:pt x="162" y="1329"/>
                  </a:lnTo>
                  <a:lnTo>
                    <a:pt x="191" y="1251"/>
                  </a:lnTo>
                  <a:lnTo>
                    <a:pt x="223" y="1174"/>
                  </a:lnTo>
                  <a:lnTo>
                    <a:pt x="257" y="1098"/>
                  </a:lnTo>
                  <a:lnTo>
                    <a:pt x="294" y="1025"/>
                  </a:lnTo>
                  <a:lnTo>
                    <a:pt x="332" y="952"/>
                  </a:lnTo>
                  <a:lnTo>
                    <a:pt x="373" y="880"/>
                  </a:lnTo>
                  <a:lnTo>
                    <a:pt x="416" y="811"/>
                  </a:lnTo>
                  <a:lnTo>
                    <a:pt x="460" y="742"/>
                  </a:lnTo>
                  <a:lnTo>
                    <a:pt x="508" y="675"/>
                  </a:lnTo>
                  <a:lnTo>
                    <a:pt x="556" y="610"/>
                  </a:lnTo>
                  <a:lnTo>
                    <a:pt x="608" y="546"/>
                  </a:lnTo>
                  <a:lnTo>
                    <a:pt x="660" y="483"/>
                  </a:lnTo>
                  <a:lnTo>
                    <a:pt x="714" y="423"/>
                  </a:lnTo>
                  <a:lnTo>
                    <a:pt x="772" y="362"/>
                  </a:lnTo>
                  <a:lnTo>
                    <a:pt x="829" y="306"/>
                  </a:lnTo>
                  <a:lnTo>
                    <a:pt x="890" y="250"/>
                  </a:lnTo>
                  <a:lnTo>
                    <a:pt x="951" y="196"/>
                  </a:lnTo>
                  <a:lnTo>
                    <a:pt x="1014" y="145"/>
                  </a:lnTo>
                  <a:lnTo>
                    <a:pt x="1079" y="95"/>
                  </a:lnTo>
                  <a:lnTo>
                    <a:pt x="1146" y="46"/>
                  </a:lnTo>
                  <a:lnTo>
                    <a:pt x="1214" y="0"/>
                  </a:lnTo>
                </a:path>
              </a:pathLst>
            </a:custGeom>
            <a:noFill/>
            <a:ln w="38100">
              <a:solidFill>
                <a:schemeClr val="accent4">
                  <a:alpha val="66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44" name="Freeform 64">
              <a:extLst>
                <a:ext uri="{FF2B5EF4-FFF2-40B4-BE49-F238E27FC236}">
                  <a16:creationId xmlns:a16="http://schemas.microsoft.com/office/drawing/2014/main" id="{E01C1FD3-E576-3944-8D85-31F4996B14A8}"/>
                </a:ext>
              </a:extLst>
            </p:cNvPr>
            <p:cNvSpPr>
              <a:spLocks/>
            </p:cNvSpPr>
            <p:nvPr/>
          </p:nvSpPr>
          <p:spPr bwMode="auto">
            <a:xfrm>
              <a:off x="5443538" y="3952876"/>
              <a:ext cx="1965325" cy="1004888"/>
            </a:xfrm>
            <a:custGeom>
              <a:avLst/>
              <a:gdLst>
                <a:gd name="T0" fmla="*/ 3714 w 3714"/>
                <a:gd name="T1" fmla="*/ 0 h 1901"/>
                <a:gd name="T2" fmla="*/ 3682 w 3714"/>
                <a:gd name="T3" fmla="*/ 102 h 1901"/>
                <a:gd name="T4" fmla="*/ 3646 w 3714"/>
                <a:gd name="T5" fmla="*/ 203 h 1901"/>
                <a:gd name="T6" fmla="*/ 3606 w 3714"/>
                <a:gd name="T7" fmla="*/ 301 h 1901"/>
                <a:gd name="T8" fmla="*/ 3564 w 3714"/>
                <a:gd name="T9" fmla="*/ 398 h 1901"/>
                <a:gd name="T10" fmla="*/ 3516 w 3714"/>
                <a:gd name="T11" fmla="*/ 491 h 1901"/>
                <a:gd name="T12" fmla="*/ 3466 w 3714"/>
                <a:gd name="T13" fmla="*/ 583 h 1901"/>
                <a:gd name="T14" fmla="*/ 3412 w 3714"/>
                <a:gd name="T15" fmla="*/ 673 h 1901"/>
                <a:gd name="T16" fmla="*/ 3355 w 3714"/>
                <a:gd name="T17" fmla="*/ 760 h 1901"/>
                <a:gd name="T18" fmla="*/ 3295 w 3714"/>
                <a:gd name="T19" fmla="*/ 846 h 1901"/>
                <a:gd name="T20" fmla="*/ 3232 w 3714"/>
                <a:gd name="T21" fmla="*/ 928 h 1901"/>
                <a:gd name="T22" fmla="*/ 3165 w 3714"/>
                <a:gd name="T23" fmla="*/ 1008 h 1901"/>
                <a:gd name="T24" fmla="*/ 3096 w 3714"/>
                <a:gd name="T25" fmla="*/ 1085 h 1901"/>
                <a:gd name="T26" fmla="*/ 3023 w 3714"/>
                <a:gd name="T27" fmla="*/ 1159 h 1901"/>
                <a:gd name="T28" fmla="*/ 2949 w 3714"/>
                <a:gd name="T29" fmla="*/ 1229 h 1901"/>
                <a:gd name="T30" fmla="*/ 2870 w 3714"/>
                <a:gd name="T31" fmla="*/ 1297 h 1901"/>
                <a:gd name="T32" fmla="*/ 2791 w 3714"/>
                <a:gd name="T33" fmla="*/ 1363 h 1901"/>
                <a:gd name="T34" fmla="*/ 2708 w 3714"/>
                <a:gd name="T35" fmla="*/ 1424 h 1901"/>
                <a:gd name="T36" fmla="*/ 2623 w 3714"/>
                <a:gd name="T37" fmla="*/ 1483 h 1901"/>
                <a:gd name="T38" fmla="*/ 2535 w 3714"/>
                <a:gd name="T39" fmla="*/ 1538 h 1901"/>
                <a:gd name="T40" fmla="*/ 2445 w 3714"/>
                <a:gd name="T41" fmla="*/ 1590 h 1901"/>
                <a:gd name="T42" fmla="*/ 2353 w 3714"/>
                <a:gd name="T43" fmla="*/ 1637 h 1901"/>
                <a:gd name="T44" fmla="*/ 2259 w 3714"/>
                <a:gd name="T45" fmla="*/ 1682 h 1901"/>
                <a:gd name="T46" fmla="*/ 2163 w 3714"/>
                <a:gd name="T47" fmla="*/ 1722 h 1901"/>
                <a:gd name="T48" fmla="*/ 2066 w 3714"/>
                <a:gd name="T49" fmla="*/ 1759 h 1901"/>
                <a:gd name="T50" fmla="*/ 1966 w 3714"/>
                <a:gd name="T51" fmla="*/ 1791 h 1901"/>
                <a:gd name="T52" fmla="*/ 1865 w 3714"/>
                <a:gd name="T53" fmla="*/ 1820 h 1901"/>
                <a:gd name="T54" fmla="*/ 1762 w 3714"/>
                <a:gd name="T55" fmla="*/ 1845 h 1901"/>
                <a:gd name="T56" fmla="*/ 1657 w 3714"/>
                <a:gd name="T57" fmla="*/ 1864 h 1901"/>
                <a:gd name="T58" fmla="*/ 1552 w 3714"/>
                <a:gd name="T59" fmla="*/ 1881 h 1901"/>
                <a:gd name="T60" fmla="*/ 1444 w 3714"/>
                <a:gd name="T61" fmla="*/ 1892 h 1901"/>
                <a:gd name="T62" fmla="*/ 1335 w 3714"/>
                <a:gd name="T63" fmla="*/ 1898 h 1901"/>
                <a:gd name="T64" fmla="*/ 1226 w 3714"/>
                <a:gd name="T65" fmla="*/ 1901 h 1901"/>
                <a:gd name="T66" fmla="*/ 1185 w 3714"/>
                <a:gd name="T67" fmla="*/ 1901 h 1901"/>
                <a:gd name="T68" fmla="*/ 1143 w 3714"/>
                <a:gd name="T69" fmla="*/ 1900 h 1901"/>
                <a:gd name="T70" fmla="*/ 1102 w 3714"/>
                <a:gd name="T71" fmla="*/ 1898 h 1901"/>
                <a:gd name="T72" fmla="*/ 1061 w 3714"/>
                <a:gd name="T73" fmla="*/ 1896 h 1901"/>
                <a:gd name="T74" fmla="*/ 1020 w 3714"/>
                <a:gd name="T75" fmla="*/ 1893 h 1901"/>
                <a:gd name="T76" fmla="*/ 980 w 3714"/>
                <a:gd name="T77" fmla="*/ 1889 h 1901"/>
                <a:gd name="T78" fmla="*/ 939 w 3714"/>
                <a:gd name="T79" fmla="*/ 1884 h 1901"/>
                <a:gd name="T80" fmla="*/ 900 w 3714"/>
                <a:gd name="T81" fmla="*/ 1881 h 1901"/>
                <a:gd name="T82" fmla="*/ 859 w 3714"/>
                <a:gd name="T83" fmla="*/ 1874 h 1901"/>
                <a:gd name="T84" fmla="*/ 819 w 3714"/>
                <a:gd name="T85" fmla="*/ 1869 h 1901"/>
                <a:gd name="T86" fmla="*/ 779 w 3714"/>
                <a:gd name="T87" fmla="*/ 1861 h 1901"/>
                <a:gd name="T88" fmla="*/ 740 w 3714"/>
                <a:gd name="T89" fmla="*/ 1855 h 1901"/>
                <a:gd name="T90" fmla="*/ 661 w 3714"/>
                <a:gd name="T91" fmla="*/ 1838 h 1901"/>
                <a:gd name="T92" fmla="*/ 584 w 3714"/>
                <a:gd name="T93" fmla="*/ 1819 h 1901"/>
                <a:gd name="T94" fmla="*/ 508 w 3714"/>
                <a:gd name="T95" fmla="*/ 1797 h 1901"/>
                <a:gd name="T96" fmla="*/ 432 w 3714"/>
                <a:gd name="T97" fmla="*/ 1774 h 1901"/>
                <a:gd name="T98" fmla="*/ 358 w 3714"/>
                <a:gd name="T99" fmla="*/ 1748 h 1901"/>
                <a:gd name="T100" fmla="*/ 283 w 3714"/>
                <a:gd name="T101" fmla="*/ 1720 h 1901"/>
                <a:gd name="T102" fmla="*/ 212 w 3714"/>
                <a:gd name="T103" fmla="*/ 1690 h 1901"/>
                <a:gd name="T104" fmla="*/ 140 w 3714"/>
                <a:gd name="T105" fmla="*/ 1657 h 1901"/>
                <a:gd name="T106" fmla="*/ 69 w 3714"/>
                <a:gd name="T107" fmla="*/ 1623 h 1901"/>
                <a:gd name="T108" fmla="*/ 0 w 3714"/>
                <a:gd name="T109" fmla="*/ 1586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14" h="1901">
                  <a:moveTo>
                    <a:pt x="3714" y="0"/>
                  </a:moveTo>
                  <a:lnTo>
                    <a:pt x="3682" y="102"/>
                  </a:lnTo>
                  <a:lnTo>
                    <a:pt x="3646" y="203"/>
                  </a:lnTo>
                  <a:lnTo>
                    <a:pt x="3606" y="301"/>
                  </a:lnTo>
                  <a:lnTo>
                    <a:pt x="3564" y="398"/>
                  </a:lnTo>
                  <a:lnTo>
                    <a:pt x="3516" y="491"/>
                  </a:lnTo>
                  <a:lnTo>
                    <a:pt x="3466" y="583"/>
                  </a:lnTo>
                  <a:lnTo>
                    <a:pt x="3412" y="673"/>
                  </a:lnTo>
                  <a:lnTo>
                    <a:pt x="3355" y="760"/>
                  </a:lnTo>
                  <a:lnTo>
                    <a:pt x="3295" y="846"/>
                  </a:lnTo>
                  <a:lnTo>
                    <a:pt x="3232" y="928"/>
                  </a:lnTo>
                  <a:lnTo>
                    <a:pt x="3165" y="1008"/>
                  </a:lnTo>
                  <a:lnTo>
                    <a:pt x="3096" y="1085"/>
                  </a:lnTo>
                  <a:lnTo>
                    <a:pt x="3023" y="1159"/>
                  </a:lnTo>
                  <a:lnTo>
                    <a:pt x="2949" y="1229"/>
                  </a:lnTo>
                  <a:lnTo>
                    <a:pt x="2870" y="1297"/>
                  </a:lnTo>
                  <a:lnTo>
                    <a:pt x="2791" y="1363"/>
                  </a:lnTo>
                  <a:lnTo>
                    <a:pt x="2708" y="1424"/>
                  </a:lnTo>
                  <a:lnTo>
                    <a:pt x="2623" y="1483"/>
                  </a:lnTo>
                  <a:lnTo>
                    <a:pt x="2535" y="1538"/>
                  </a:lnTo>
                  <a:lnTo>
                    <a:pt x="2445" y="1590"/>
                  </a:lnTo>
                  <a:lnTo>
                    <a:pt x="2353" y="1637"/>
                  </a:lnTo>
                  <a:lnTo>
                    <a:pt x="2259" y="1682"/>
                  </a:lnTo>
                  <a:lnTo>
                    <a:pt x="2163" y="1722"/>
                  </a:lnTo>
                  <a:lnTo>
                    <a:pt x="2066" y="1759"/>
                  </a:lnTo>
                  <a:lnTo>
                    <a:pt x="1966" y="1791"/>
                  </a:lnTo>
                  <a:lnTo>
                    <a:pt x="1865" y="1820"/>
                  </a:lnTo>
                  <a:lnTo>
                    <a:pt x="1762" y="1845"/>
                  </a:lnTo>
                  <a:lnTo>
                    <a:pt x="1657" y="1864"/>
                  </a:lnTo>
                  <a:lnTo>
                    <a:pt x="1552" y="1881"/>
                  </a:lnTo>
                  <a:lnTo>
                    <a:pt x="1444" y="1892"/>
                  </a:lnTo>
                  <a:lnTo>
                    <a:pt x="1335" y="1898"/>
                  </a:lnTo>
                  <a:lnTo>
                    <a:pt x="1226" y="1901"/>
                  </a:lnTo>
                  <a:lnTo>
                    <a:pt x="1185" y="1901"/>
                  </a:lnTo>
                  <a:lnTo>
                    <a:pt x="1143" y="1900"/>
                  </a:lnTo>
                  <a:lnTo>
                    <a:pt x="1102" y="1898"/>
                  </a:lnTo>
                  <a:lnTo>
                    <a:pt x="1061" y="1896"/>
                  </a:lnTo>
                  <a:lnTo>
                    <a:pt x="1020" y="1893"/>
                  </a:lnTo>
                  <a:lnTo>
                    <a:pt x="980" y="1889"/>
                  </a:lnTo>
                  <a:lnTo>
                    <a:pt x="939" y="1884"/>
                  </a:lnTo>
                  <a:lnTo>
                    <a:pt x="900" y="1881"/>
                  </a:lnTo>
                  <a:lnTo>
                    <a:pt x="859" y="1874"/>
                  </a:lnTo>
                  <a:lnTo>
                    <a:pt x="819" y="1869"/>
                  </a:lnTo>
                  <a:lnTo>
                    <a:pt x="779" y="1861"/>
                  </a:lnTo>
                  <a:lnTo>
                    <a:pt x="740" y="1855"/>
                  </a:lnTo>
                  <a:lnTo>
                    <a:pt x="661" y="1838"/>
                  </a:lnTo>
                  <a:lnTo>
                    <a:pt x="584" y="1819"/>
                  </a:lnTo>
                  <a:lnTo>
                    <a:pt x="508" y="1797"/>
                  </a:lnTo>
                  <a:lnTo>
                    <a:pt x="432" y="1774"/>
                  </a:lnTo>
                  <a:lnTo>
                    <a:pt x="358" y="1748"/>
                  </a:lnTo>
                  <a:lnTo>
                    <a:pt x="283" y="1720"/>
                  </a:lnTo>
                  <a:lnTo>
                    <a:pt x="212" y="1690"/>
                  </a:lnTo>
                  <a:lnTo>
                    <a:pt x="140" y="1657"/>
                  </a:lnTo>
                  <a:lnTo>
                    <a:pt x="69" y="1623"/>
                  </a:lnTo>
                  <a:lnTo>
                    <a:pt x="0" y="1586"/>
                  </a:lnTo>
                </a:path>
              </a:pathLst>
            </a:custGeom>
            <a:noFill/>
            <a:ln w="38100">
              <a:solidFill>
                <a:schemeClr val="accent4">
                  <a:alpha val="66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45" name="Freeform 65">
              <a:extLst>
                <a:ext uri="{FF2B5EF4-FFF2-40B4-BE49-F238E27FC236}">
                  <a16:creationId xmlns:a16="http://schemas.microsoft.com/office/drawing/2014/main" id="{7EC52A07-2279-6B45-A4AD-AEA51F8D27F4}"/>
                </a:ext>
              </a:extLst>
            </p:cNvPr>
            <p:cNvSpPr>
              <a:spLocks/>
            </p:cNvSpPr>
            <p:nvPr/>
          </p:nvSpPr>
          <p:spPr bwMode="auto">
            <a:xfrm>
              <a:off x="5761038" y="2136776"/>
              <a:ext cx="1687513" cy="1185863"/>
            </a:xfrm>
            <a:custGeom>
              <a:avLst/>
              <a:gdLst>
                <a:gd name="T0" fmla="*/ 0 w 3189"/>
                <a:gd name="T1" fmla="*/ 76 h 2243"/>
                <a:gd name="T2" fmla="*/ 75 w 3189"/>
                <a:gd name="T3" fmla="*/ 58 h 2243"/>
                <a:gd name="T4" fmla="*/ 152 w 3189"/>
                <a:gd name="T5" fmla="*/ 42 h 2243"/>
                <a:gd name="T6" fmla="*/ 229 w 3189"/>
                <a:gd name="T7" fmla="*/ 29 h 2243"/>
                <a:gd name="T8" fmla="*/ 307 w 3189"/>
                <a:gd name="T9" fmla="*/ 19 h 2243"/>
                <a:gd name="T10" fmla="*/ 387 w 3189"/>
                <a:gd name="T11" fmla="*/ 10 h 2243"/>
                <a:gd name="T12" fmla="*/ 466 w 3189"/>
                <a:gd name="T13" fmla="*/ 5 h 2243"/>
                <a:gd name="T14" fmla="*/ 546 w 3189"/>
                <a:gd name="T15" fmla="*/ 1 h 2243"/>
                <a:gd name="T16" fmla="*/ 626 w 3189"/>
                <a:gd name="T17" fmla="*/ 0 h 2243"/>
                <a:gd name="T18" fmla="*/ 747 w 3189"/>
                <a:gd name="T19" fmla="*/ 3 h 2243"/>
                <a:gd name="T20" fmla="*/ 866 w 3189"/>
                <a:gd name="T21" fmla="*/ 12 h 2243"/>
                <a:gd name="T22" fmla="*/ 984 w 3189"/>
                <a:gd name="T23" fmla="*/ 26 h 2243"/>
                <a:gd name="T24" fmla="*/ 1099 w 3189"/>
                <a:gd name="T25" fmla="*/ 45 h 2243"/>
                <a:gd name="T26" fmla="*/ 1213 w 3189"/>
                <a:gd name="T27" fmla="*/ 69 h 2243"/>
                <a:gd name="T28" fmla="*/ 1326 w 3189"/>
                <a:gd name="T29" fmla="*/ 97 h 2243"/>
                <a:gd name="T30" fmla="*/ 1436 w 3189"/>
                <a:gd name="T31" fmla="*/ 132 h 2243"/>
                <a:gd name="T32" fmla="*/ 1545 w 3189"/>
                <a:gd name="T33" fmla="*/ 172 h 2243"/>
                <a:gd name="T34" fmla="*/ 1650 w 3189"/>
                <a:gd name="T35" fmla="*/ 215 h 2243"/>
                <a:gd name="T36" fmla="*/ 1754 w 3189"/>
                <a:gd name="T37" fmla="*/ 264 h 2243"/>
                <a:gd name="T38" fmla="*/ 1855 w 3189"/>
                <a:gd name="T39" fmla="*/ 317 h 2243"/>
                <a:gd name="T40" fmla="*/ 1954 w 3189"/>
                <a:gd name="T41" fmla="*/ 374 h 2243"/>
                <a:gd name="T42" fmla="*/ 2049 w 3189"/>
                <a:gd name="T43" fmla="*/ 436 h 2243"/>
                <a:gd name="T44" fmla="*/ 2142 w 3189"/>
                <a:gd name="T45" fmla="*/ 501 h 2243"/>
                <a:gd name="T46" fmla="*/ 2232 w 3189"/>
                <a:gd name="T47" fmla="*/ 572 h 2243"/>
                <a:gd name="T48" fmla="*/ 2319 w 3189"/>
                <a:gd name="T49" fmla="*/ 645 h 2243"/>
                <a:gd name="T50" fmla="*/ 2402 w 3189"/>
                <a:gd name="T51" fmla="*/ 722 h 2243"/>
                <a:gd name="T52" fmla="*/ 2483 w 3189"/>
                <a:gd name="T53" fmla="*/ 802 h 2243"/>
                <a:gd name="T54" fmla="*/ 2560 w 3189"/>
                <a:gd name="T55" fmla="*/ 887 h 2243"/>
                <a:gd name="T56" fmla="*/ 2633 w 3189"/>
                <a:gd name="T57" fmla="*/ 974 h 2243"/>
                <a:gd name="T58" fmla="*/ 2702 w 3189"/>
                <a:gd name="T59" fmla="*/ 1065 h 2243"/>
                <a:gd name="T60" fmla="*/ 2768 w 3189"/>
                <a:gd name="T61" fmla="*/ 1159 h 2243"/>
                <a:gd name="T62" fmla="*/ 2830 w 3189"/>
                <a:gd name="T63" fmla="*/ 1256 h 2243"/>
                <a:gd name="T64" fmla="*/ 2888 w 3189"/>
                <a:gd name="T65" fmla="*/ 1356 h 2243"/>
                <a:gd name="T66" fmla="*/ 2941 w 3189"/>
                <a:gd name="T67" fmla="*/ 1459 h 2243"/>
                <a:gd name="T68" fmla="*/ 2991 w 3189"/>
                <a:gd name="T69" fmla="*/ 1564 h 2243"/>
                <a:gd name="T70" fmla="*/ 3035 w 3189"/>
                <a:gd name="T71" fmla="*/ 1671 h 2243"/>
                <a:gd name="T72" fmla="*/ 3076 w 3189"/>
                <a:gd name="T73" fmla="*/ 1782 h 2243"/>
                <a:gd name="T74" fmla="*/ 3111 w 3189"/>
                <a:gd name="T75" fmla="*/ 1893 h 2243"/>
                <a:gd name="T76" fmla="*/ 3143 w 3189"/>
                <a:gd name="T77" fmla="*/ 2008 h 2243"/>
                <a:gd name="T78" fmla="*/ 3169 w 3189"/>
                <a:gd name="T79" fmla="*/ 2124 h 2243"/>
                <a:gd name="T80" fmla="*/ 3189 w 3189"/>
                <a:gd name="T81" fmla="*/ 2243 h 2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89" h="2243">
                  <a:moveTo>
                    <a:pt x="0" y="76"/>
                  </a:moveTo>
                  <a:lnTo>
                    <a:pt x="75" y="58"/>
                  </a:lnTo>
                  <a:lnTo>
                    <a:pt x="152" y="42"/>
                  </a:lnTo>
                  <a:lnTo>
                    <a:pt x="229" y="29"/>
                  </a:lnTo>
                  <a:lnTo>
                    <a:pt x="307" y="19"/>
                  </a:lnTo>
                  <a:lnTo>
                    <a:pt x="387" y="10"/>
                  </a:lnTo>
                  <a:lnTo>
                    <a:pt x="466" y="5"/>
                  </a:lnTo>
                  <a:lnTo>
                    <a:pt x="546" y="1"/>
                  </a:lnTo>
                  <a:lnTo>
                    <a:pt x="626" y="0"/>
                  </a:lnTo>
                  <a:lnTo>
                    <a:pt x="747" y="3"/>
                  </a:lnTo>
                  <a:lnTo>
                    <a:pt x="866" y="12"/>
                  </a:lnTo>
                  <a:lnTo>
                    <a:pt x="984" y="26"/>
                  </a:lnTo>
                  <a:lnTo>
                    <a:pt x="1099" y="45"/>
                  </a:lnTo>
                  <a:lnTo>
                    <a:pt x="1213" y="69"/>
                  </a:lnTo>
                  <a:lnTo>
                    <a:pt x="1326" y="97"/>
                  </a:lnTo>
                  <a:lnTo>
                    <a:pt x="1436" y="132"/>
                  </a:lnTo>
                  <a:lnTo>
                    <a:pt x="1545" y="172"/>
                  </a:lnTo>
                  <a:lnTo>
                    <a:pt x="1650" y="215"/>
                  </a:lnTo>
                  <a:lnTo>
                    <a:pt x="1754" y="264"/>
                  </a:lnTo>
                  <a:lnTo>
                    <a:pt x="1855" y="317"/>
                  </a:lnTo>
                  <a:lnTo>
                    <a:pt x="1954" y="374"/>
                  </a:lnTo>
                  <a:lnTo>
                    <a:pt x="2049" y="436"/>
                  </a:lnTo>
                  <a:lnTo>
                    <a:pt x="2142" y="501"/>
                  </a:lnTo>
                  <a:lnTo>
                    <a:pt x="2232" y="572"/>
                  </a:lnTo>
                  <a:lnTo>
                    <a:pt x="2319" y="645"/>
                  </a:lnTo>
                  <a:lnTo>
                    <a:pt x="2402" y="722"/>
                  </a:lnTo>
                  <a:lnTo>
                    <a:pt x="2483" y="802"/>
                  </a:lnTo>
                  <a:lnTo>
                    <a:pt x="2560" y="887"/>
                  </a:lnTo>
                  <a:lnTo>
                    <a:pt x="2633" y="974"/>
                  </a:lnTo>
                  <a:lnTo>
                    <a:pt x="2702" y="1065"/>
                  </a:lnTo>
                  <a:lnTo>
                    <a:pt x="2768" y="1159"/>
                  </a:lnTo>
                  <a:lnTo>
                    <a:pt x="2830" y="1256"/>
                  </a:lnTo>
                  <a:lnTo>
                    <a:pt x="2888" y="1356"/>
                  </a:lnTo>
                  <a:lnTo>
                    <a:pt x="2941" y="1459"/>
                  </a:lnTo>
                  <a:lnTo>
                    <a:pt x="2991" y="1564"/>
                  </a:lnTo>
                  <a:lnTo>
                    <a:pt x="3035" y="1671"/>
                  </a:lnTo>
                  <a:lnTo>
                    <a:pt x="3076" y="1782"/>
                  </a:lnTo>
                  <a:lnTo>
                    <a:pt x="3111" y="1893"/>
                  </a:lnTo>
                  <a:lnTo>
                    <a:pt x="3143" y="2008"/>
                  </a:lnTo>
                  <a:lnTo>
                    <a:pt x="3169" y="2124"/>
                  </a:lnTo>
                  <a:lnTo>
                    <a:pt x="3189" y="2243"/>
                  </a:lnTo>
                </a:path>
              </a:pathLst>
            </a:custGeom>
            <a:noFill/>
            <a:ln w="38100">
              <a:solidFill>
                <a:schemeClr val="accent4">
                  <a:alpha val="66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46" name="Freeform 67">
              <a:extLst>
                <a:ext uri="{FF2B5EF4-FFF2-40B4-BE49-F238E27FC236}">
                  <a16:creationId xmlns:a16="http://schemas.microsoft.com/office/drawing/2014/main" id="{CDF3EE6E-1ADF-DC48-9F25-68D0AC4A8BA6}"/>
                </a:ext>
              </a:extLst>
            </p:cNvPr>
            <p:cNvSpPr>
              <a:spLocks/>
            </p:cNvSpPr>
            <p:nvPr/>
          </p:nvSpPr>
          <p:spPr bwMode="auto">
            <a:xfrm>
              <a:off x="5778501" y="3841751"/>
              <a:ext cx="1725613" cy="1184275"/>
            </a:xfrm>
            <a:custGeom>
              <a:avLst/>
              <a:gdLst>
                <a:gd name="T0" fmla="*/ 3261 w 3261"/>
                <a:gd name="T1" fmla="*/ 0 h 2237"/>
                <a:gd name="T2" fmla="*/ 3235 w 3261"/>
                <a:gd name="T3" fmla="*/ 120 h 2237"/>
                <a:gd name="T4" fmla="*/ 3204 w 3261"/>
                <a:gd name="T5" fmla="*/ 236 h 2237"/>
                <a:gd name="T6" fmla="*/ 3168 w 3261"/>
                <a:gd name="T7" fmla="*/ 352 h 2237"/>
                <a:gd name="T8" fmla="*/ 3129 w 3261"/>
                <a:gd name="T9" fmla="*/ 463 h 2237"/>
                <a:gd name="T10" fmla="*/ 3084 w 3261"/>
                <a:gd name="T11" fmla="*/ 573 h 2237"/>
                <a:gd name="T12" fmla="*/ 3034 w 3261"/>
                <a:gd name="T13" fmla="*/ 681 h 2237"/>
                <a:gd name="T14" fmla="*/ 2981 w 3261"/>
                <a:gd name="T15" fmla="*/ 786 h 2237"/>
                <a:gd name="T16" fmla="*/ 2924 w 3261"/>
                <a:gd name="T17" fmla="*/ 889 h 2237"/>
                <a:gd name="T18" fmla="*/ 2862 w 3261"/>
                <a:gd name="T19" fmla="*/ 989 h 2237"/>
                <a:gd name="T20" fmla="*/ 2797 w 3261"/>
                <a:gd name="T21" fmla="*/ 1085 h 2237"/>
                <a:gd name="T22" fmla="*/ 2728 w 3261"/>
                <a:gd name="T23" fmla="*/ 1178 h 2237"/>
                <a:gd name="T24" fmla="*/ 2655 w 3261"/>
                <a:gd name="T25" fmla="*/ 1269 h 2237"/>
                <a:gd name="T26" fmla="*/ 2578 w 3261"/>
                <a:gd name="T27" fmla="*/ 1356 h 2237"/>
                <a:gd name="T28" fmla="*/ 2497 w 3261"/>
                <a:gd name="T29" fmla="*/ 1440 h 2237"/>
                <a:gd name="T30" fmla="*/ 2414 w 3261"/>
                <a:gd name="T31" fmla="*/ 1520 h 2237"/>
                <a:gd name="T32" fmla="*/ 2328 w 3261"/>
                <a:gd name="T33" fmla="*/ 1597 h 2237"/>
                <a:gd name="T34" fmla="*/ 2238 w 3261"/>
                <a:gd name="T35" fmla="*/ 1670 h 2237"/>
                <a:gd name="T36" fmla="*/ 2145 w 3261"/>
                <a:gd name="T37" fmla="*/ 1740 h 2237"/>
                <a:gd name="T38" fmla="*/ 2050 w 3261"/>
                <a:gd name="T39" fmla="*/ 1805 h 2237"/>
                <a:gd name="T40" fmla="*/ 1951 w 3261"/>
                <a:gd name="T41" fmla="*/ 1866 h 2237"/>
                <a:gd name="T42" fmla="*/ 1850 w 3261"/>
                <a:gd name="T43" fmla="*/ 1923 h 2237"/>
                <a:gd name="T44" fmla="*/ 1746 w 3261"/>
                <a:gd name="T45" fmla="*/ 1975 h 2237"/>
                <a:gd name="T46" fmla="*/ 1640 w 3261"/>
                <a:gd name="T47" fmla="*/ 2024 h 2237"/>
                <a:gd name="T48" fmla="*/ 1532 w 3261"/>
                <a:gd name="T49" fmla="*/ 2068 h 2237"/>
                <a:gd name="T50" fmla="*/ 1421 w 3261"/>
                <a:gd name="T51" fmla="*/ 2106 h 2237"/>
                <a:gd name="T52" fmla="*/ 1309 w 3261"/>
                <a:gd name="T53" fmla="*/ 2139 h 2237"/>
                <a:gd name="T54" fmla="*/ 1194 w 3261"/>
                <a:gd name="T55" fmla="*/ 2169 h 2237"/>
                <a:gd name="T56" fmla="*/ 1077 w 3261"/>
                <a:gd name="T57" fmla="*/ 2193 h 2237"/>
                <a:gd name="T58" fmla="*/ 959 w 3261"/>
                <a:gd name="T59" fmla="*/ 2213 h 2237"/>
                <a:gd name="T60" fmla="*/ 839 w 3261"/>
                <a:gd name="T61" fmla="*/ 2227 h 2237"/>
                <a:gd name="T62" fmla="*/ 718 w 3261"/>
                <a:gd name="T63" fmla="*/ 2234 h 2237"/>
                <a:gd name="T64" fmla="*/ 595 w 3261"/>
                <a:gd name="T65" fmla="*/ 2237 h 2237"/>
                <a:gd name="T66" fmla="*/ 519 w 3261"/>
                <a:gd name="T67" fmla="*/ 2236 h 2237"/>
                <a:gd name="T68" fmla="*/ 443 w 3261"/>
                <a:gd name="T69" fmla="*/ 2233 h 2237"/>
                <a:gd name="T70" fmla="*/ 367 w 3261"/>
                <a:gd name="T71" fmla="*/ 2228 h 2237"/>
                <a:gd name="T72" fmla="*/ 292 w 3261"/>
                <a:gd name="T73" fmla="*/ 2220 h 2237"/>
                <a:gd name="T74" fmla="*/ 217 w 3261"/>
                <a:gd name="T75" fmla="*/ 2210 h 2237"/>
                <a:gd name="T76" fmla="*/ 144 w 3261"/>
                <a:gd name="T77" fmla="*/ 2198 h 2237"/>
                <a:gd name="T78" fmla="*/ 71 w 3261"/>
                <a:gd name="T79" fmla="*/ 2186 h 2237"/>
                <a:gd name="T80" fmla="*/ 0 w 3261"/>
                <a:gd name="T81" fmla="*/ 2170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61" h="2237">
                  <a:moveTo>
                    <a:pt x="3261" y="0"/>
                  </a:moveTo>
                  <a:lnTo>
                    <a:pt x="3235" y="120"/>
                  </a:lnTo>
                  <a:lnTo>
                    <a:pt x="3204" y="236"/>
                  </a:lnTo>
                  <a:lnTo>
                    <a:pt x="3168" y="352"/>
                  </a:lnTo>
                  <a:lnTo>
                    <a:pt x="3129" y="463"/>
                  </a:lnTo>
                  <a:lnTo>
                    <a:pt x="3084" y="573"/>
                  </a:lnTo>
                  <a:lnTo>
                    <a:pt x="3034" y="681"/>
                  </a:lnTo>
                  <a:lnTo>
                    <a:pt x="2981" y="786"/>
                  </a:lnTo>
                  <a:lnTo>
                    <a:pt x="2924" y="889"/>
                  </a:lnTo>
                  <a:lnTo>
                    <a:pt x="2862" y="989"/>
                  </a:lnTo>
                  <a:lnTo>
                    <a:pt x="2797" y="1085"/>
                  </a:lnTo>
                  <a:lnTo>
                    <a:pt x="2728" y="1178"/>
                  </a:lnTo>
                  <a:lnTo>
                    <a:pt x="2655" y="1269"/>
                  </a:lnTo>
                  <a:lnTo>
                    <a:pt x="2578" y="1356"/>
                  </a:lnTo>
                  <a:lnTo>
                    <a:pt x="2497" y="1440"/>
                  </a:lnTo>
                  <a:lnTo>
                    <a:pt x="2414" y="1520"/>
                  </a:lnTo>
                  <a:lnTo>
                    <a:pt x="2328" y="1597"/>
                  </a:lnTo>
                  <a:lnTo>
                    <a:pt x="2238" y="1670"/>
                  </a:lnTo>
                  <a:lnTo>
                    <a:pt x="2145" y="1740"/>
                  </a:lnTo>
                  <a:lnTo>
                    <a:pt x="2050" y="1805"/>
                  </a:lnTo>
                  <a:lnTo>
                    <a:pt x="1951" y="1866"/>
                  </a:lnTo>
                  <a:lnTo>
                    <a:pt x="1850" y="1923"/>
                  </a:lnTo>
                  <a:lnTo>
                    <a:pt x="1746" y="1975"/>
                  </a:lnTo>
                  <a:lnTo>
                    <a:pt x="1640" y="2024"/>
                  </a:lnTo>
                  <a:lnTo>
                    <a:pt x="1532" y="2068"/>
                  </a:lnTo>
                  <a:lnTo>
                    <a:pt x="1421" y="2106"/>
                  </a:lnTo>
                  <a:lnTo>
                    <a:pt x="1309" y="2139"/>
                  </a:lnTo>
                  <a:lnTo>
                    <a:pt x="1194" y="2169"/>
                  </a:lnTo>
                  <a:lnTo>
                    <a:pt x="1077" y="2193"/>
                  </a:lnTo>
                  <a:lnTo>
                    <a:pt x="959" y="2213"/>
                  </a:lnTo>
                  <a:lnTo>
                    <a:pt x="839" y="2227"/>
                  </a:lnTo>
                  <a:lnTo>
                    <a:pt x="718" y="2234"/>
                  </a:lnTo>
                  <a:lnTo>
                    <a:pt x="595" y="2237"/>
                  </a:lnTo>
                  <a:lnTo>
                    <a:pt x="519" y="2236"/>
                  </a:lnTo>
                  <a:lnTo>
                    <a:pt x="443" y="2233"/>
                  </a:lnTo>
                  <a:lnTo>
                    <a:pt x="367" y="2228"/>
                  </a:lnTo>
                  <a:lnTo>
                    <a:pt x="292" y="2220"/>
                  </a:lnTo>
                  <a:lnTo>
                    <a:pt x="217" y="2210"/>
                  </a:lnTo>
                  <a:lnTo>
                    <a:pt x="144" y="2198"/>
                  </a:lnTo>
                  <a:lnTo>
                    <a:pt x="71" y="2186"/>
                  </a:lnTo>
                  <a:lnTo>
                    <a:pt x="0" y="2170"/>
                  </a:lnTo>
                </a:path>
              </a:pathLst>
            </a:custGeom>
            <a:noFill/>
            <a:ln w="38100">
              <a:solidFill>
                <a:schemeClr val="accent4">
                  <a:alpha val="66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47" name="Freeform 68">
              <a:extLst>
                <a:ext uri="{FF2B5EF4-FFF2-40B4-BE49-F238E27FC236}">
                  <a16:creationId xmlns:a16="http://schemas.microsoft.com/office/drawing/2014/main" id="{23171AAB-25D8-C447-AB67-DF7480BFDD80}"/>
                </a:ext>
              </a:extLst>
            </p:cNvPr>
            <p:cNvSpPr>
              <a:spLocks/>
            </p:cNvSpPr>
            <p:nvPr/>
          </p:nvSpPr>
          <p:spPr bwMode="auto">
            <a:xfrm>
              <a:off x="5402263" y="2068513"/>
              <a:ext cx="2066925" cy="1042988"/>
            </a:xfrm>
            <a:custGeom>
              <a:avLst/>
              <a:gdLst>
                <a:gd name="T0" fmla="*/ 36 w 3904"/>
                <a:gd name="T1" fmla="*/ 322 h 1971"/>
                <a:gd name="T2" fmla="*/ 110 w 3904"/>
                <a:gd name="T3" fmla="*/ 283 h 1971"/>
                <a:gd name="T4" fmla="*/ 186 w 3904"/>
                <a:gd name="T5" fmla="*/ 246 h 1971"/>
                <a:gd name="T6" fmla="*/ 261 w 3904"/>
                <a:gd name="T7" fmla="*/ 213 h 1971"/>
                <a:gd name="T8" fmla="*/ 340 w 3904"/>
                <a:gd name="T9" fmla="*/ 181 h 1971"/>
                <a:gd name="T10" fmla="*/ 419 w 3904"/>
                <a:gd name="T11" fmla="*/ 151 h 1971"/>
                <a:gd name="T12" fmla="*/ 498 w 3904"/>
                <a:gd name="T13" fmla="*/ 124 h 1971"/>
                <a:gd name="T14" fmla="*/ 579 w 3904"/>
                <a:gd name="T15" fmla="*/ 100 h 1971"/>
                <a:gd name="T16" fmla="*/ 661 w 3904"/>
                <a:gd name="T17" fmla="*/ 78 h 1971"/>
                <a:gd name="T18" fmla="*/ 744 w 3904"/>
                <a:gd name="T19" fmla="*/ 59 h 1971"/>
                <a:gd name="T20" fmla="*/ 828 w 3904"/>
                <a:gd name="T21" fmla="*/ 42 h 1971"/>
                <a:gd name="T22" fmla="*/ 912 w 3904"/>
                <a:gd name="T23" fmla="*/ 28 h 1971"/>
                <a:gd name="T24" fmla="*/ 998 w 3904"/>
                <a:gd name="T25" fmla="*/ 17 h 1971"/>
                <a:gd name="T26" fmla="*/ 1085 w 3904"/>
                <a:gd name="T27" fmla="*/ 9 h 1971"/>
                <a:gd name="T28" fmla="*/ 1172 w 3904"/>
                <a:gd name="T29" fmla="*/ 3 h 1971"/>
                <a:gd name="T30" fmla="*/ 1260 w 3904"/>
                <a:gd name="T31" fmla="*/ 0 h 1971"/>
                <a:gd name="T32" fmla="*/ 1418 w 3904"/>
                <a:gd name="T33" fmla="*/ 3 h 1971"/>
                <a:gd name="T34" fmla="*/ 1643 w 3904"/>
                <a:gd name="T35" fmla="*/ 22 h 1971"/>
                <a:gd name="T36" fmla="*/ 1861 w 3904"/>
                <a:gd name="T37" fmla="*/ 59 h 1971"/>
                <a:gd name="T38" fmla="*/ 2073 w 3904"/>
                <a:gd name="T39" fmla="*/ 114 h 1971"/>
                <a:gd name="T40" fmla="*/ 2280 w 3904"/>
                <a:gd name="T41" fmla="*/ 186 h 1971"/>
                <a:gd name="T42" fmla="*/ 2477 w 3904"/>
                <a:gd name="T43" fmla="*/ 273 h 1971"/>
                <a:gd name="T44" fmla="*/ 2667 w 3904"/>
                <a:gd name="T45" fmla="*/ 377 h 1971"/>
                <a:gd name="T46" fmla="*/ 2847 w 3904"/>
                <a:gd name="T47" fmla="*/ 494 h 1971"/>
                <a:gd name="T48" fmla="*/ 3018 w 3904"/>
                <a:gd name="T49" fmla="*/ 626 h 1971"/>
                <a:gd name="T50" fmla="*/ 3178 w 3904"/>
                <a:gd name="T51" fmla="*/ 769 h 1971"/>
                <a:gd name="T52" fmla="*/ 3325 w 3904"/>
                <a:gd name="T53" fmla="*/ 925 h 1971"/>
                <a:gd name="T54" fmla="*/ 3462 w 3904"/>
                <a:gd name="T55" fmla="*/ 1093 h 1971"/>
                <a:gd name="T56" fmla="*/ 3585 w 3904"/>
                <a:gd name="T57" fmla="*/ 1273 h 1971"/>
                <a:gd name="T58" fmla="*/ 3694 w 3904"/>
                <a:gd name="T59" fmla="*/ 1461 h 1971"/>
                <a:gd name="T60" fmla="*/ 3790 w 3904"/>
                <a:gd name="T61" fmla="*/ 1659 h 1971"/>
                <a:gd name="T62" fmla="*/ 3870 w 3904"/>
                <a:gd name="T63" fmla="*/ 1865 h 1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04" h="1971">
                  <a:moveTo>
                    <a:pt x="0" y="342"/>
                  </a:moveTo>
                  <a:lnTo>
                    <a:pt x="36" y="322"/>
                  </a:lnTo>
                  <a:lnTo>
                    <a:pt x="73" y="303"/>
                  </a:lnTo>
                  <a:lnTo>
                    <a:pt x="110" y="283"/>
                  </a:lnTo>
                  <a:lnTo>
                    <a:pt x="147" y="264"/>
                  </a:lnTo>
                  <a:lnTo>
                    <a:pt x="186" y="246"/>
                  </a:lnTo>
                  <a:lnTo>
                    <a:pt x="224" y="230"/>
                  </a:lnTo>
                  <a:lnTo>
                    <a:pt x="261" y="213"/>
                  </a:lnTo>
                  <a:lnTo>
                    <a:pt x="301" y="196"/>
                  </a:lnTo>
                  <a:lnTo>
                    <a:pt x="340" y="181"/>
                  </a:lnTo>
                  <a:lnTo>
                    <a:pt x="379" y="165"/>
                  </a:lnTo>
                  <a:lnTo>
                    <a:pt x="419" y="151"/>
                  </a:lnTo>
                  <a:lnTo>
                    <a:pt x="459" y="137"/>
                  </a:lnTo>
                  <a:lnTo>
                    <a:pt x="498" y="124"/>
                  </a:lnTo>
                  <a:lnTo>
                    <a:pt x="538" y="112"/>
                  </a:lnTo>
                  <a:lnTo>
                    <a:pt x="579" y="100"/>
                  </a:lnTo>
                  <a:lnTo>
                    <a:pt x="620" y="89"/>
                  </a:lnTo>
                  <a:lnTo>
                    <a:pt x="661" y="78"/>
                  </a:lnTo>
                  <a:lnTo>
                    <a:pt x="702" y="68"/>
                  </a:lnTo>
                  <a:lnTo>
                    <a:pt x="744" y="59"/>
                  </a:lnTo>
                  <a:lnTo>
                    <a:pt x="785" y="50"/>
                  </a:lnTo>
                  <a:lnTo>
                    <a:pt x="828" y="42"/>
                  </a:lnTo>
                  <a:lnTo>
                    <a:pt x="870" y="35"/>
                  </a:lnTo>
                  <a:lnTo>
                    <a:pt x="912" y="28"/>
                  </a:lnTo>
                  <a:lnTo>
                    <a:pt x="956" y="22"/>
                  </a:lnTo>
                  <a:lnTo>
                    <a:pt x="998" y="17"/>
                  </a:lnTo>
                  <a:lnTo>
                    <a:pt x="1042" y="13"/>
                  </a:lnTo>
                  <a:lnTo>
                    <a:pt x="1085" y="9"/>
                  </a:lnTo>
                  <a:lnTo>
                    <a:pt x="1129" y="5"/>
                  </a:lnTo>
                  <a:lnTo>
                    <a:pt x="1172" y="3"/>
                  </a:lnTo>
                  <a:lnTo>
                    <a:pt x="1216" y="1"/>
                  </a:lnTo>
                  <a:lnTo>
                    <a:pt x="1260" y="0"/>
                  </a:lnTo>
                  <a:lnTo>
                    <a:pt x="1304" y="0"/>
                  </a:lnTo>
                  <a:lnTo>
                    <a:pt x="1418" y="3"/>
                  </a:lnTo>
                  <a:lnTo>
                    <a:pt x="1531" y="9"/>
                  </a:lnTo>
                  <a:lnTo>
                    <a:pt x="1643" y="22"/>
                  </a:lnTo>
                  <a:lnTo>
                    <a:pt x="1753" y="39"/>
                  </a:lnTo>
                  <a:lnTo>
                    <a:pt x="1861" y="59"/>
                  </a:lnTo>
                  <a:lnTo>
                    <a:pt x="1968" y="85"/>
                  </a:lnTo>
                  <a:lnTo>
                    <a:pt x="2073" y="114"/>
                  </a:lnTo>
                  <a:lnTo>
                    <a:pt x="2177" y="147"/>
                  </a:lnTo>
                  <a:lnTo>
                    <a:pt x="2280" y="186"/>
                  </a:lnTo>
                  <a:lnTo>
                    <a:pt x="2380" y="228"/>
                  </a:lnTo>
                  <a:lnTo>
                    <a:pt x="2477" y="273"/>
                  </a:lnTo>
                  <a:lnTo>
                    <a:pt x="2573" y="323"/>
                  </a:lnTo>
                  <a:lnTo>
                    <a:pt x="2667" y="377"/>
                  </a:lnTo>
                  <a:lnTo>
                    <a:pt x="2758" y="433"/>
                  </a:lnTo>
                  <a:lnTo>
                    <a:pt x="2847" y="494"/>
                  </a:lnTo>
                  <a:lnTo>
                    <a:pt x="2933" y="558"/>
                  </a:lnTo>
                  <a:lnTo>
                    <a:pt x="3018" y="626"/>
                  </a:lnTo>
                  <a:lnTo>
                    <a:pt x="3098" y="696"/>
                  </a:lnTo>
                  <a:lnTo>
                    <a:pt x="3178" y="769"/>
                  </a:lnTo>
                  <a:lnTo>
                    <a:pt x="3253" y="846"/>
                  </a:lnTo>
                  <a:lnTo>
                    <a:pt x="3325" y="925"/>
                  </a:lnTo>
                  <a:lnTo>
                    <a:pt x="3396" y="1009"/>
                  </a:lnTo>
                  <a:lnTo>
                    <a:pt x="3462" y="1093"/>
                  </a:lnTo>
                  <a:lnTo>
                    <a:pt x="3525" y="1182"/>
                  </a:lnTo>
                  <a:lnTo>
                    <a:pt x="3585" y="1273"/>
                  </a:lnTo>
                  <a:lnTo>
                    <a:pt x="3642" y="1365"/>
                  </a:lnTo>
                  <a:lnTo>
                    <a:pt x="3694" y="1461"/>
                  </a:lnTo>
                  <a:lnTo>
                    <a:pt x="3744" y="1559"/>
                  </a:lnTo>
                  <a:lnTo>
                    <a:pt x="3790" y="1659"/>
                  </a:lnTo>
                  <a:lnTo>
                    <a:pt x="3831" y="1761"/>
                  </a:lnTo>
                  <a:lnTo>
                    <a:pt x="3870" y="1865"/>
                  </a:lnTo>
                  <a:lnTo>
                    <a:pt x="3904" y="1971"/>
                  </a:lnTo>
                </a:path>
              </a:pathLst>
            </a:custGeom>
            <a:noFill/>
            <a:ln w="38100">
              <a:solidFill>
                <a:schemeClr val="accent4">
                  <a:alpha val="66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48" name="Freeform 66">
              <a:extLst>
                <a:ext uri="{FF2B5EF4-FFF2-40B4-BE49-F238E27FC236}">
                  <a16:creationId xmlns:a16="http://schemas.microsoft.com/office/drawing/2014/main" id="{62635342-A26E-9F47-A3F9-DAAE0C7A1FE9}"/>
                </a:ext>
              </a:extLst>
            </p:cNvPr>
            <p:cNvSpPr>
              <a:spLocks/>
            </p:cNvSpPr>
            <p:nvPr/>
          </p:nvSpPr>
          <p:spPr bwMode="auto">
            <a:xfrm>
              <a:off x="4652963" y="2541588"/>
              <a:ext cx="633413" cy="2230438"/>
            </a:xfrm>
            <a:custGeom>
              <a:avLst/>
              <a:gdLst>
                <a:gd name="T0" fmla="*/ 1130 w 1197"/>
                <a:gd name="T1" fmla="*/ 4168 h 4216"/>
                <a:gd name="T2" fmla="*/ 1001 w 1197"/>
                <a:gd name="T3" fmla="*/ 4066 h 4216"/>
                <a:gd name="T4" fmla="*/ 877 w 1197"/>
                <a:gd name="T5" fmla="*/ 3956 h 4216"/>
                <a:gd name="T6" fmla="*/ 760 w 1197"/>
                <a:gd name="T7" fmla="*/ 3839 h 4216"/>
                <a:gd name="T8" fmla="*/ 651 w 1197"/>
                <a:gd name="T9" fmla="*/ 3715 h 4216"/>
                <a:gd name="T10" fmla="*/ 549 w 1197"/>
                <a:gd name="T11" fmla="*/ 3585 h 4216"/>
                <a:gd name="T12" fmla="*/ 454 w 1197"/>
                <a:gd name="T13" fmla="*/ 3448 h 4216"/>
                <a:gd name="T14" fmla="*/ 367 w 1197"/>
                <a:gd name="T15" fmla="*/ 3305 h 4216"/>
                <a:gd name="T16" fmla="*/ 288 w 1197"/>
                <a:gd name="T17" fmla="*/ 3157 h 4216"/>
                <a:gd name="T18" fmla="*/ 219 w 1197"/>
                <a:gd name="T19" fmla="*/ 3003 h 4216"/>
                <a:gd name="T20" fmla="*/ 159 w 1197"/>
                <a:gd name="T21" fmla="*/ 2844 h 4216"/>
                <a:gd name="T22" fmla="*/ 106 w 1197"/>
                <a:gd name="T23" fmla="*/ 2682 h 4216"/>
                <a:gd name="T24" fmla="*/ 65 w 1197"/>
                <a:gd name="T25" fmla="*/ 2514 h 4216"/>
                <a:gd name="T26" fmla="*/ 33 w 1197"/>
                <a:gd name="T27" fmla="*/ 2343 h 4216"/>
                <a:gd name="T28" fmla="*/ 13 w 1197"/>
                <a:gd name="T29" fmla="*/ 2169 h 4216"/>
                <a:gd name="T30" fmla="*/ 1 w 1197"/>
                <a:gd name="T31" fmla="*/ 1991 h 4216"/>
                <a:gd name="T32" fmla="*/ 1 w 1197"/>
                <a:gd name="T33" fmla="*/ 1832 h 4216"/>
                <a:gd name="T34" fmla="*/ 8 w 1197"/>
                <a:gd name="T35" fmla="*/ 1696 h 4216"/>
                <a:gd name="T36" fmla="*/ 21 w 1197"/>
                <a:gd name="T37" fmla="*/ 1561 h 4216"/>
                <a:gd name="T38" fmla="*/ 40 w 1197"/>
                <a:gd name="T39" fmla="*/ 1429 h 4216"/>
                <a:gd name="T40" fmla="*/ 65 w 1197"/>
                <a:gd name="T41" fmla="*/ 1299 h 4216"/>
                <a:gd name="T42" fmla="*/ 95 w 1197"/>
                <a:gd name="T43" fmla="*/ 1171 h 4216"/>
                <a:gd name="T44" fmla="*/ 132 w 1197"/>
                <a:gd name="T45" fmla="*/ 1046 h 4216"/>
                <a:gd name="T46" fmla="*/ 173 w 1197"/>
                <a:gd name="T47" fmla="*/ 923 h 4216"/>
                <a:gd name="T48" fmla="*/ 220 w 1197"/>
                <a:gd name="T49" fmla="*/ 803 h 4216"/>
                <a:gd name="T50" fmla="*/ 273 w 1197"/>
                <a:gd name="T51" fmla="*/ 685 h 4216"/>
                <a:gd name="T52" fmla="*/ 329 w 1197"/>
                <a:gd name="T53" fmla="*/ 571 h 4216"/>
                <a:gd name="T54" fmla="*/ 392 w 1197"/>
                <a:gd name="T55" fmla="*/ 459 h 4216"/>
                <a:gd name="T56" fmla="*/ 459 w 1197"/>
                <a:gd name="T57" fmla="*/ 350 h 4216"/>
                <a:gd name="T58" fmla="*/ 531 w 1197"/>
                <a:gd name="T59" fmla="*/ 247 h 4216"/>
                <a:gd name="T60" fmla="*/ 606 w 1197"/>
                <a:gd name="T61" fmla="*/ 145 h 4216"/>
                <a:gd name="T62" fmla="*/ 687 w 1197"/>
                <a:gd name="T63" fmla="*/ 48 h 4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97" h="4216">
                  <a:moveTo>
                    <a:pt x="1197" y="4216"/>
                  </a:moveTo>
                  <a:lnTo>
                    <a:pt x="1130" y="4168"/>
                  </a:lnTo>
                  <a:lnTo>
                    <a:pt x="1065" y="4118"/>
                  </a:lnTo>
                  <a:lnTo>
                    <a:pt x="1001" y="4066"/>
                  </a:lnTo>
                  <a:lnTo>
                    <a:pt x="938" y="4012"/>
                  </a:lnTo>
                  <a:lnTo>
                    <a:pt x="877" y="3956"/>
                  </a:lnTo>
                  <a:lnTo>
                    <a:pt x="818" y="3899"/>
                  </a:lnTo>
                  <a:lnTo>
                    <a:pt x="760" y="3839"/>
                  </a:lnTo>
                  <a:lnTo>
                    <a:pt x="705" y="3779"/>
                  </a:lnTo>
                  <a:lnTo>
                    <a:pt x="651" y="3715"/>
                  </a:lnTo>
                  <a:lnTo>
                    <a:pt x="598" y="3651"/>
                  </a:lnTo>
                  <a:lnTo>
                    <a:pt x="549" y="3585"/>
                  </a:lnTo>
                  <a:lnTo>
                    <a:pt x="500" y="3517"/>
                  </a:lnTo>
                  <a:lnTo>
                    <a:pt x="454" y="3448"/>
                  </a:lnTo>
                  <a:lnTo>
                    <a:pt x="409" y="3378"/>
                  </a:lnTo>
                  <a:lnTo>
                    <a:pt x="367" y="3305"/>
                  </a:lnTo>
                  <a:lnTo>
                    <a:pt x="327" y="3232"/>
                  </a:lnTo>
                  <a:lnTo>
                    <a:pt x="288" y="3157"/>
                  </a:lnTo>
                  <a:lnTo>
                    <a:pt x="253" y="3080"/>
                  </a:lnTo>
                  <a:lnTo>
                    <a:pt x="219" y="3003"/>
                  </a:lnTo>
                  <a:lnTo>
                    <a:pt x="187" y="2925"/>
                  </a:lnTo>
                  <a:lnTo>
                    <a:pt x="159" y="2844"/>
                  </a:lnTo>
                  <a:lnTo>
                    <a:pt x="132" y="2764"/>
                  </a:lnTo>
                  <a:lnTo>
                    <a:pt x="106" y="2682"/>
                  </a:lnTo>
                  <a:lnTo>
                    <a:pt x="85" y="2598"/>
                  </a:lnTo>
                  <a:lnTo>
                    <a:pt x="65" y="2514"/>
                  </a:lnTo>
                  <a:lnTo>
                    <a:pt x="49" y="2429"/>
                  </a:lnTo>
                  <a:lnTo>
                    <a:pt x="33" y="2343"/>
                  </a:lnTo>
                  <a:lnTo>
                    <a:pt x="22" y="2256"/>
                  </a:lnTo>
                  <a:lnTo>
                    <a:pt x="13" y="2169"/>
                  </a:lnTo>
                  <a:lnTo>
                    <a:pt x="5" y="2079"/>
                  </a:lnTo>
                  <a:lnTo>
                    <a:pt x="1" y="1991"/>
                  </a:lnTo>
                  <a:lnTo>
                    <a:pt x="0" y="1900"/>
                  </a:lnTo>
                  <a:lnTo>
                    <a:pt x="1" y="1832"/>
                  </a:lnTo>
                  <a:lnTo>
                    <a:pt x="4" y="1764"/>
                  </a:lnTo>
                  <a:lnTo>
                    <a:pt x="8" y="1696"/>
                  </a:lnTo>
                  <a:lnTo>
                    <a:pt x="14" y="1628"/>
                  </a:lnTo>
                  <a:lnTo>
                    <a:pt x="21" y="1561"/>
                  </a:lnTo>
                  <a:lnTo>
                    <a:pt x="30" y="1495"/>
                  </a:lnTo>
                  <a:lnTo>
                    <a:pt x="40" y="1429"/>
                  </a:lnTo>
                  <a:lnTo>
                    <a:pt x="51" y="1364"/>
                  </a:lnTo>
                  <a:lnTo>
                    <a:pt x="65" y="1299"/>
                  </a:lnTo>
                  <a:lnTo>
                    <a:pt x="80" y="1235"/>
                  </a:lnTo>
                  <a:lnTo>
                    <a:pt x="95" y="1171"/>
                  </a:lnTo>
                  <a:lnTo>
                    <a:pt x="113" y="1108"/>
                  </a:lnTo>
                  <a:lnTo>
                    <a:pt x="132" y="1046"/>
                  </a:lnTo>
                  <a:lnTo>
                    <a:pt x="151" y="983"/>
                  </a:lnTo>
                  <a:lnTo>
                    <a:pt x="173" y="923"/>
                  </a:lnTo>
                  <a:lnTo>
                    <a:pt x="196" y="862"/>
                  </a:lnTo>
                  <a:lnTo>
                    <a:pt x="220" y="803"/>
                  </a:lnTo>
                  <a:lnTo>
                    <a:pt x="246" y="743"/>
                  </a:lnTo>
                  <a:lnTo>
                    <a:pt x="273" y="685"/>
                  </a:lnTo>
                  <a:lnTo>
                    <a:pt x="301" y="627"/>
                  </a:lnTo>
                  <a:lnTo>
                    <a:pt x="329" y="571"/>
                  </a:lnTo>
                  <a:lnTo>
                    <a:pt x="360" y="514"/>
                  </a:lnTo>
                  <a:lnTo>
                    <a:pt x="392" y="459"/>
                  </a:lnTo>
                  <a:lnTo>
                    <a:pt x="425" y="404"/>
                  </a:lnTo>
                  <a:lnTo>
                    <a:pt x="459" y="350"/>
                  </a:lnTo>
                  <a:lnTo>
                    <a:pt x="493" y="298"/>
                  </a:lnTo>
                  <a:lnTo>
                    <a:pt x="531" y="247"/>
                  </a:lnTo>
                  <a:lnTo>
                    <a:pt x="568" y="195"/>
                  </a:lnTo>
                  <a:lnTo>
                    <a:pt x="606" y="145"/>
                  </a:lnTo>
                  <a:lnTo>
                    <a:pt x="646" y="95"/>
                  </a:lnTo>
                  <a:lnTo>
                    <a:pt x="687" y="48"/>
                  </a:lnTo>
                  <a:lnTo>
                    <a:pt x="728" y="0"/>
                  </a:lnTo>
                </a:path>
              </a:pathLst>
            </a:custGeom>
            <a:noFill/>
            <a:ln w="38100">
              <a:solidFill>
                <a:schemeClr val="accent4">
                  <a:alpha val="66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dirty="0"/>
            </a:p>
          </p:txBody>
        </p:sp>
      </p:grpSp>
      <p:sp>
        <p:nvSpPr>
          <p:cNvPr id="649" name="Freeform 62">
            <a:extLst>
              <a:ext uri="{FF2B5EF4-FFF2-40B4-BE49-F238E27FC236}">
                <a16:creationId xmlns:a16="http://schemas.microsoft.com/office/drawing/2014/main" id="{060E4FCF-2230-2245-A2FC-3D21FA0CAE8B}"/>
              </a:ext>
            </a:extLst>
          </p:cNvPr>
          <p:cNvSpPr>
            <a:spLocks/>
          </p:cNvSpPr>
          <p:nvPr/>
        </p:nvSpPr>
        <p:spPr bwMode="auto">
          <a:xfrm>
            <a:off x="4447878" y="2361527"/>
            <a:ext cx="3730625" cy="3895725"/>
          </a:xfrm>
          <a:custGeom>
            <a:avLst/>
            <a:gdLst>
              <a:gd name="T0" fmla="*/ 4074 w 7393"/>
              <a:gd name="T1" fmla="*/ 19 h 7593"/>
              <a:gd name="T2" fmla="*/ 4620 w 7393"/>
              <a:gd name="T3" fmla="*/ 119 h 7593"/>
              <a:gd name="T4" fmla="*/ 5135 w 7393"/>
              <a:gd name="T5" fmla="*/ 298 h 7593"/>
              <a:gd name="T6" fmla="*/ 5613 w 7393"/>
              <a:gd name="T7" fmla="*/ 549 h 7593"/>
              <a:gd name="T8" fmla="*/ 6048 w 7393"/>
              <a:gd name="T9" fmla="*/ 867 h 7593"/>
              <a:gd name="T10" fmla="*/ 6432 w 7393"/>
              <a:gd name="T11" fmla="*/ 1244 h 7593"/>
              <a:gd name="T12" fmla="*/ 6761 w 7393"/>
              <a:gd name="T13" fmla="*/ 1673 h 7593"/>
              <a:gd name="T14" fmla="*/ 7028 w 7393"/>
              <a:gd name="T15" fmla="*/ 2150 h 7593"/>
              <a:gd name="T16" fmla="*/ 7227 w 7393"/>
              <a:gd name="T17" fmla="*/ 2668 h 7593"/>
              <a:gd name="T18" fmla="*/ 7350 w 7393"/>
              <a:gd name="T19" fmla="*/ 3218 h 7593"/>
              <a:gd name="T20" fmla="*/ 7393 w 7393"/>
              <a:gd name="T21" fmla="*/ 3796 h 7593"/>
              <a:gd name="T22" fmla="*/ 7350 w 7393"/>
              <a:gd name="T23" fmla="*/ 4375 h 7593"/>
              <a:gd name="T24" fmla="*/ 7227 w 7393"/>
              <a:gd name="T25" fmla="*/ 4925 h 7593"/>
              <a:gd name="T26" fmla="*/ 7028 w 7393"/>
              <a:gd name="T27" fmla="*/ 5443 h 7593"/>
              <a:gd name="T28" fmla="*/ 6761 w 7393"/>
              <a:gd name="T29" fmla="*/ 5920 h 7593"/>
              <a:gd name="T30" fmla="*/ 6432 w 7393"/>
              <a:gd name="T31" fmla="*/ 6349 h 7593"/>
              <a:gd name="T32" fmla="*/ 6048 w 7393"/>
              <a:gd name="T33" fmla="*/ 6726 h 7593"/>
              <a:gd name="T34" fmla="*/ 5613 w 7393"/>
              <a:gd name="T35" fmla="*/ 7044 h 7593"/>
              <a:gd name="T36" fmla="*/ 5135 w 7393"/>
              <a:gd name="T37" fmla="*/ 7295 h 7593"/>
              <a:gd name="T38" fmla="*/ 4620 w 7393"/>
              <a:gd name="T39" fmla="*/ 7474 h 7593"/>
              <a:gd name="T40" fmla="*/ 4074 w 7393"/>
              <a:gd name="T41" fmla="*/ 7574 h 7593"/>
              <a:gd name="T42" fmla="*/ 3507 w 7393"/>
              <a:gd name="T43" fmla="*/ 7588 h 7593"/>
              <a:gd name="T44" fmla="*/ 2952 w 7393"/>
              <a:gd name="T45" fmla="*/ 7517 h 7593"/>
              <a:gd name="T46" fmla="*/ 2425 w 7393"/>
              <a:gd name="T47" fmla="*/ 7363 h 7593"/>
              <a:gd name="T48" fmla="*/ 1935 w 7393"/>
              <a:gd name="T49" fmla="*/ 7135 h 7593"/>
              <a:gd name="T50" fmla="*/ 1485 w 7393"/>
              <a:gd name="T51" fmla="*/ 6839 h 7593"/>
              <a:gd name="T52" fmla="*/ 1082 w 7393"/>
              <a:gd name="T53" fmla="*/ 6481 h 7593"/>
              <a:gd name="T54" fmla="*/ 734 w 7393"/>
              <a:gd name="T55" fmla="*/ 6068 h 7593"/>
              <a:gd name="T56" fmla="*/ 446 w 7393"/>
              <a:gd name="T57" fmla="*/ 5607 h 7593"/>
              <a:gd name="T58" fmla="*/ 224 w 7393"/>
              <a:gd name="T59" fmla="*/ 5102 h 7593"/>
              <a:gd name="T60" fmla="*/ 75 w 7393"/>
              <a:gd name="T61" fmla="*/ 4562 h 7593"/>
              <a:gd name="T62" fmla="*/ 5 w 7393"/>
              <a:gd name="T63" fmla="*/ 3992 h 7593"/>
              <a:gd name="T64" fmla="*/ 19 w 7393"/>
              <a:gd name="T65" fmla="*/ 3409 h 7593"/>
              <a:gd name="T66" fmla="*/ 116 w 7393"/>
              <a:gd name="T67" fmla="*/ 2847 h 7593"/>
              <a:gd name="T68" fmla="*/ 291 w 7393"/>
              <a:gd name="T69" fmla="*/ 2318 h 7593"/>
              <a:gd name="T70" fmla="*/ 535 w 7393"/>
              <a:gd name="T71" fmla="*/ 1827 h 7593"/>
              <a:gd name="T72" fmla="*/ 844 w 7393"/>
              <a:gd name="T73" fmla="*/ 1381 h 7593"/>
              <a:gd name="T74" fmla="*/ 1211 w 7393"/>
              <a:gd name="T75" fmla="*/ 986 h 7593"/>
              <a:gd name="T76" fmla="*/ 1630 w 7393"/>
              <a:gd name="T77" fmla="*/ 648 h 7593"/>
              <a:gd name="T78" fmla="*/ 2093 w 7393"/>
              <a:gd name="T79" fmla="*/ 374 h 7593"/>
              <a:gd name="T80" fmla="*/ 2597 w 7393"/>
              <a:gd name="T81" fmla="*/ 170 h 7593"/>
              <a:gd name="T82" fmla="*/ 3134 w 7393"/>
              <a:gd name="T83" fmla="*/ 43 h 7593"/>
              <a:gd name="T84" fmla="*/ 3696 w 7393"/>
              <a:gd name="T85" fmla="*/ 0 h 7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393" h="7593">
                <a:moveTo>
                  <a:pt x="3696" y="0"/>
                </a:moveTo>
                <a:lnTo>
                  <a:pt x="3886" y="5"/>
                </a:lnTo>
                <a:lnTo>
                  <a:pt x="4074" y="19"/>
                </a:lnTo>
                <a:lnTo>
                  <a:pt x="4259" y="43"/>
                </a:lnTo>
                <a:lnTo>
                  <a:pt x="4441" y="76"/>
                </a:lnTo>
                <a:lnTo>
                  <a:pt x="4620" y="119"/>
                </a:lnTo>
                <a:lnTo>
                  <a:pt x="4796" y="170"/>
                </a:lnTo>
                <a:lnTo>
                  <a:pt x="4968" y="230"/>
                </a:lnTo>
                <a:lnTo>
                  <a:pt x="5135" y="298"/>
                </a:lnTo>
                <a:lnTo>
                  <a:pt x="5299" y="374"/>
                </a:lnTo>
                <a:lnTo>
                  <a:pt x="5458" y="458"/>
                </a:lnTo>
                <a:lnTo>
                  <a:pt x="5613" y="549"/>
                </a:lnTo>
                <a:lnTo>
                  <a:pt x="5763" y="648"/>
                </a:lnTo>
                <a:lnTo>
                  <a:pt x="5908" y="754"/>
                </a:lnTo>
                <a:lnTo>
                  <a:pt x="6048" y="867"/>
                </a:lnTo>
                <a:lnTo>
                  <a:pt x="6182" y="986"/>
                </a:lnTo>
                <a:lnTo>
                  <a:pt x="6310" y="1112"/>
                </a:lnTo>
                <a:lnTo>
                  <a:pt x="6432" y="1244"/>
                </a:lnTo>
                <a:lnTo>
                  <a:pt x="6549" y="1381"/>
                </a:lnTo>
                <a:lnTo>
                  <a:pt x="6659" y="1525"/>
                </a:lnTo>
                <a:lnTo>
                  <a:pt x="6761" y="1673"/>
                </a:lnTo>
                <a:lnTo>
                  <a:pt x="6858" y="1827"/>
                </a:lnTo>
                <a:lnTo>
                  <a:pt x="6947" y="1986"/>
                </a:lnTo>
                <a:lnTo>
                  <a:pt x="7028" y="2150"/>
                </a:lnTo>
                <a:lnTo>
                  <a:pt x="7102" y="2318"/>
                </a:lnTo>
                <a:lnTo>
                  <a:pt x="7169" y="2491"/>
                </a:lnTo>
                <a:lnTo>
                  <a:pt x="7227" y="2668"/>
                </a:lnTo>
                <a:lnTo>
                  <a:pt x="7277" y="2847"/>
                </a:lnTo>
                <a:lnTo>
                  <a:pt x="7318" y="3031"/>
                </a:lnTo>
                <a:lnTo>
                  <a:pt x="7350" y="3218"/>
                </a:lnTo>
                <a:lnTo>
                  <a:pt x="7374" y="3409"/>
                </a:lnTo>
                <a:lnTo>
                  <a:pt x="7388" y="3601"/>
                </a:lnTo>
                <a:lnTo>
                  <a:pt x="7393" y="3796"/>
                </a:lnTo>
                <a:lnTo>
                  <a:pt x="7388" y="3992"/>
                </a:lnTo>
                <a:lnTo>
                  <a:pt x="7374" y="4184"/>
                </a:lnTo>
                <a:lnTo>
                  <a:pt x="7350" y="4375"/>
                </a:lnTo>
                <a:lnTo>
                  <a:pt x="7318" y="4562"/>
                </a:lnTo>
                <a:lnTo>
                  <a:pt x="7277" y="4746"/>
                </a:lnTo>
                <a:lnTo>
                  <a:pt x="7227" y="4925"/>
                </a:lnTo>
                <a:lnTo>
                  <a:pt x="7169" y="5102"/>
                </a:lnTo>
                <a:lnTo>
                  <a:pt x="7102" y="5275"/>
                </a:lnTo>
                <a:lnTo>
                  <a:pt x="7028" y="5443"/>
                </a:lnTo>
                <a:lnTo>
                  <a:pt x="6947" y="5607"/>
                </a:lnTo>
                <a:lnTo>
                  <a:pt x="6858" y="5766"/>
                </a:lnTo>
                <a:lnTo>
                  <a:pt x="6761" y="5920"/>
                </a:lnTo>
                <a:lnTo>
                  <a:pt x="6659" y="6068"/>
                </a:lnTo>
                <a:lnTo>
                  <a:pt x="6549" y="6212"/>
                </a:lnTo>
                <a:lnTo>
                  <a:pt x="6432" y="6349"/>
                </a:lnTo>
                <a:lnTo>
                  <a:pt x="6310" y="6481"/>
                </a:lnTo>
                <a:lnTo>
                  <a:pt x="6182" y="6607"/>
                </a:lnTo>
                <a:lnTo>
                  <a:pt x="6048" y="6726"/>
                </a:lnTo>
                <a:lnTo>
                  <a:pt x="5908" y="6839"/>
                </a:lnTo>
                <a:lnTo>
                  <a:pt x="5763" y="6945"/>
                </a:lnTo>
                <a:lnTo>
                  <a:pt x="5613" y="7044"/>
                </a:lnTo>
                <a:lnTo>
                  <a:pt x="5458" y="7135"/>
                </a:lnTo>
                <a:lnTo>
                  <a:pt x="5299" y="7219"/>
                </a:lnTo>
                <a:lnTo>
                  <a:pt x="5135" y="7295"/>
                </a:lnTo>
                <a:lnTo>
                  <a:pt x="4968" y="7363"/>
                </a:lnTo>
                <a:lnTo>
                  <a:pt x="4796" y="7423"/>
                </a:lnTo>
                <a:lnTo>
                  <a:pt x="4620" y="7474"/>
                </a:lnTo>
                <a:lnTo>
                  <a:pt x="4441" y="7517"/>
                </a:lnTo>
                <a:lnTo>
                  <a:pt x="4259" y="7550"/>
                </a:lnTo>
                <a:lnTo>
                  <a:pt x="4074" y="7574"/>
                </a:lnTo>
                <a:lnTo>
                  <a:pt x="3886" y="7588"/>
                </a:lnTo>
                <a:lnTo>
                  <a:pt x="3696" y="7593"/>
                </a:lnTo>
                <a:lnTo>
                  <a:pt x="3507" y="7588"/>
                </a:lnTo>
                <a:lnTo>
                  <a:pt x="3318" y="7574"/>
                </a:lnTo>
                <a:lnTo>
                  <a:pt x="3134" y="7550"/>
                </a:lnTo>
                <a:lnTo>
                  <a:pt x="2952" y="7517"/>
                </a:lnTo>
                <a:lnTo>
                  <a:pt x="2773" y="7474"/>
                </a:lnTo>
                <a:lnTo>
                  <a:pt x="2597" y="7423"/>
                </a:lnTo>
                <a:lnTo>
                  <a:pt x="2425" y="7363"/>
                </a:lnTo>
                <a:lnTo>
                  <a:pt x="2257" y="7295"/>
                </a:lnTo>
                <a:lnTo>
                  <a:pt x="2093" y="7219"/>
                </a:lnTo>
                <a:lnTo>
                  <a:pt x="1935" y="7135"/>
                </a:lnTo>
                <a:lnTo>
                  <a:pt x="1780" y="7044"/>
                </a:lnTo>
                <a:lnTo>
                  <a:pt x="1630" y="6945"/>
                </a:lnTo>
                <a:lnTo>
                  <a:pt x="1485" y="6839"/>
                </a:lnTo>
                <a:lnTo>
                  <a:pt x="1345" y="6726"/>
                </a:lnTo>
                <a:lnTo>
                  <a:pt x="1211" y="6607"/>
                </a:lnTo>
                <a:lnTo>
                  <a:pt x="1082" y="6481"/>
                </a:lnTo>
                <a:lnTo>
                  <a:pt x="961" y="6349"/>
                </a:lnTo>
                <a:lnTo>
                  <a:pt x="844" y="6212"/>
                </a:lnTo>
                <a:lnTo>
                  <a:pt x="734" y="6068"/>
                </a:lnTo>
                <a:lnTo>
                  <a:pt x="631" y="5920"/>
                </a:lnTo>
                <a:lnTo>
                  <a:pt x="535" y="5766"/>
                </a:lnTo>
                <a:lnTo>
                  <a:pt x="446" y="5607"/>
                </a:lnTo>
                <a:lnTo>
                  <a:pt x="365" y="5443"/>
                </a:lnTo>
                <a:lnTo>
                  <a:pt x="291" y="5275"/>
                </a:lnTo>
                <a:lnTo>
                  <a:pt x="224" y="5102"/>
                </a:lnTo>
                <a:lnTo>
                  <a:pt x="166" y="4925"/>
                </a:lnTo>
                <a:lnTo>
                  <a:pt x="116" y="4746"/>
                </a:lnTo>
                <a:lnTo>
                  <a:pt x="75" y="4562"/>
                </a:lnTo>
                <a:lnTo>
                  <a:pt x="42" y="4375"/>
                </a:lnTo>
                <a:lnTo>
                  <a:pt x="19" y="4184"/>
                </a:lnTo>
                <a:lnTo>
                  <a:pt x="5" y="3992"/>
                </a:lnTo>
                <a:lnTo>
                  <a:pt x="0" y="3796"/>
                </a:lnTo>
                <a:lnTo>
                  <a:pt x="5" y="3601"/>
                </a:lnTo>
                <a:lnTo>
                  <a:pt x="19" y="3409"/>
                </a:lnTo>
                <a:lnTo>
                  <a:pt x="42" y="3218"/>
                </a:lnTo>
                <a:lnTo>
                  <a:pt x="75" y="3031"/>
                </a:lnTo>
                <a:lnTo>
                  <a:pt x="116" y="2847"/>
                </a:lnTo>
                <a:lnTo>
                  <a:pt x="166" y="2668"/>
                </a:lnTo>
                <a:lnTo>
                  <a:pt x="224" y="2491"/>
                </a:lnTo>
                <a:lnTo>
                  <a:pt x="291" y="2318"/>
                </a:lnTo>
                <a:lnTo>
                  <a:pt x="365" y="2150"/>
                </a:lnTo>
                <a:lnTo>
                  <a:pt x="446" y="1986"/>
                </a:lnTo>
                <a:lnTo>
                  <a:pt x="535" y="1827"/>
                </a:lnTo>
                <a:lnTo>
                  <a:pt x="631" y="1673"/>
                </a:lnTo>
                <a:lnTo>
                  <a:pt x="734" y="1525"/>
                </a:lnTo>
                <a:lnTo>
                  <a:pt x="844" y="1381"/>
                </a:lnTo>
                <a:lnTo>
                  <a:pt x="961" y="1244"/>
                </a:lnTo>
                <a:lnTo>
                  <a:pt x="1082" y="1112"/>
                </a:lnTo>
                <a:lnTo>
                  <a:pt x="1211" y="986"/>
                </a:lnTo>
                <a:lnTo>
                  <a:pt x="1345" y="867"/>
                </a:lnTo>
                <a:lnTo>
                  <a:pt x="1485" y="754"/>
                </a:lnTo>
                <a:lnTo>
                  <a:pt x="1630" y="648"/>
                </a:lnTo>
                <a:lnTo>
                  <a:pt x="1780" y="549"/>
                </a:lnTo>
                <a:lnTo>
                  <a:pt x="1935" y="458"/>
                </a:lnTo>
                <a:lnTo>
                  <a:pt x="2093" y="374"/>
                </a:lnTo>
                <a:lnTo>
                  <a:pt x="2257" y="298"/>
                </a:lnTo>
                <a:lnTo>
                  <a:pt x="2425" y="230"/>
                </a:lnTo>
                <a:lnTo>
                  <a:pt x="2597" y="170"/>
                </a:lnTo>
                <a:lnTo>
                  <a:pt x="2773" y="119"/>
                </a:lnTo>
                <a:lnTo>
                  <a:pt x="2952" y="76"/>
                </a:lnTo>
                <a:lnTo>
                  <a:pt x="3134" y="43"/>
                </a:lnTo>
                <a:lnTo>
                  <a:pt x="3318" y="19"/>
                </a:lnTo>
                <a:lnTo>
                  <a:pt x="3507" y="5"/>
                </a:lnTo>
                <a:lnTo>
                  <a:pt x="3696" y="0"/>
                </a:lnTo>
                <a:close/>
              </a:path>
            </a:pathLst>
          </a:custGeom>
          <a:solidFill>
            <a:schemeClr val="accent4">
              <a:alpha val="16000"/>
            </a:schemeClr>
          </a:solidFill>
          <a:ln w="2540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dirty="0"/>
          </a:p>
        </p:txBody>
      </p:sp>
      <p:sp>
        <p:nvSpPr>
          <p:cNvPr id="650" name="Freeform 62">
            <a:extLst>
              <a:ext uri="{FF2B5EF4-FFF2-40B4-BE49-F238E27FC236}">
                <a16:creationId xmlns:a16="http://schemas.microsoft.com/office/drawing/2014/main" id="{DA7D465D-90C8-B746-9C5A-C2268360CA10}"/>
              </a:ext>
            </a:extLst>
          </p:cNvPr>
          <p:cNvSpPr>
            <a:spLocks/>
          </p:cNvSpPr>
          <p:nvPr/>
        </p:nvSpPr>
        <p:spPr bwMode="auto">
          <a:xfrm>
            <a:off x="4835946" y="2830379"/>
            <a:ext cx="2825034" cy="2837348"/>
          </a:xfrm>
          <a:custGeom>
            <a:avLst/>
            <a:gdLst>
              <a:gd name="T0" fmla="*/ 4074 w 7393"/>
              <a:gd name="T1" fmla="*/ 19 h 7593"/>
              <a:gd name="T2" fmla="*/ 4620 w 7393"/>
              <a:gd name="T3" fmla="*/ 119 h 7593"/>
              <a:gd name="T4" fmla="*/ 5135 w 7393"/>
              <a:gd name="T5" fmla="*/ 298 h 7593"/>
              <a:gd name="T6" fmla="*/ 5613 w 7393"/>
              <a:gd name="T7" fmla="*/ 549 h 7593"/>
              <a:gd name="T8" fmla="*/ 6048 w 7393"/>
              <a:gd name="T9" fmla="*/ 867 h 7593"/>
              <a:gd name="T10" fmla="*/ 6432 w 7393"/>
              <a:gd name="T11" fmla="*/ 1244 h 7593"/>
              <a:gd name="T12" fmla="*/ 6761 w 7393"/>
              <a:gd name="T13" fmla="*/ 1673 h 7593"/>
              <a:gd name="T14" fmla="*/ 7028 w 7393"/>
              <a:gd name="T15" fmla="*/ 2150 h 7593"/>
              <a:gd name="T16" fmla="*/ 7227 w 7393"/>
              <a:gd name="T17" fmla="*/ 2668 h 7593"/>
              <a:gd name="T18" fmla="*/ 7350 w 7393"/>
              <a:gd name="T19" fmla="*/ 3218 h 7593"/>
              <a:gd name="T20" fmla="*/ 7393 w 7393"/>
              <a:gd name="T21" fmla="*/ 3796 h 7593"/>
              <a:gd name="T22" fmla="*/ 7350 w 7393"/>
              <a:gd name="T23" fmla="*/ 4375 h 7593"/>
              <a:gd name="T24" fmla="*/ 7227 w 7393"/>
              <a:gd name="T25" fmla="*/ 4925 h 7593"/>
              <a:gd name="T26" fmla="*/ 7028 w 7393"/>
              <a:gd name="T27" fmla="*/ 5443 h 7593"/>
              <a:gd name="T28" fmla="*/ 6761 w 7393"/>
              <a:gd name="T29" fmla="*/ 5920 h 7593"/>
              <a:gd name="T30" fmla="*/ 6432 w 7393"/>
              <a:gd name="T31" fmla="*/ 6349 h 7593"/>
              <a:gd name="T32" fmla="*/ 6048 w 7393"/>
              <a:gd name="T33" fmla="*/ 6726 h 7593"/>
              <a:gd name="T34" fmla="*/ 5613 w 7393"/>
              <a:gd name="T35" fmla="*/ 7044 h 7593"/>
              <a:gd name="T36" fmla="*/ 5135 w 7393"/>
              <a:gd name="T37" fmla="*/ 7295 h 7593"/>
              <a:gd name="T38" fmla="*/ 4620 w 7393"/>
              <a:gd name="T39" fmla="*/ 7474 h 7593"/>
              <a:gd name="T40" fmla="*/ 4074 w 7393"/>
              <a:gd name="T41" fmla="*/ 7574 h 7593"/>
              <a:gd name="T42" fmla="*/ 3507 w 7393"/>
              <a:gd name="T43" fmla="*/ 7588 h 7593"/>
              <a:gd name="T44" fmla="*/ 2952 w 7393"/>
              <a:gd name="T45" fmla="*/ 7517 h 7593"/>
              <a:gd name="T46" fmla="*/ 2425 w 7393"/>
              <a:gd name="T47" fmla="*/ 7363 h 7593"/>
              <a:gd name="T48" fmla="*/ 1935 w 7393"/>
              <a:gd name="T49" fmla="*/ 7135 h 7593"/>
              <a:gd name="T50" fmla="*/ 1485 w 7393"/>
              <a:gd name="T51" fmla="*/ 6839 h 7593"/>
              <a:gd name="T52" fmla="*/ 1082 w 7393"/>
              <a:gd name="T53" fmla="*/ 6481 h 7593"/>
              <a:gd name="T54" fmla="*/ 734 w 7393"/>
              <a:gd name="T55" fmla="*/ 6068 h 7593"/>
              <a:gd name="T56" fmla="*/ 446 w 7393"/>
              <a:gd name="T57" fmla="*/ 5607 h 7593"/>
              <a:gd name="T58" fmla="*/ 224 w 7393"/>
              <a:gd name="T59" fmla="*/ 5102 h 7593"/>
              <a:gd name="T60" fmla="*/ 75 w 7393"/>
              <a:gd name="T61" fmla="*/ 4562 h 7593"/>
              <a:gd name="T62" fmla="*/ 5 w 7393"/>
              <a:gd name="T63" fmla="*/ 3992 h 7593"/>
              <a:gd name="T64" fmla="*/ 19 w 7393"/>
              <a:gd name="T65" fmla="*/ 3409 h 7593"/>
              <a:gd name="T66" fmla="*/ 116 w 7393"/>
              <a:gd name="T67" fmla="*/ 2847 h 7593"/>
              <a:gd name="T68" fmla="*/ 291 w 7393"/>
              <a:gd name="T69" fmla="*/ 2318 h 7593"/>
              <a:gd name="T70" fmla="*/ 535 w 7393"/>
              <a:gd name="T71" fmla="*/ 1827 h 7593"/>
              <a:gd name="T72" fmla="*/ 844 w 7393"/>
              <a:gd name="T73" fmla="*/ 1381 h 7593"/>
              <a:gd name="T74" fmla="*/ 1211 w 7393"/>
              <a:gd name="T75" fmla="*/ 986 h 7593"/>
              <a:gd name="T76" fmla="*/ 1630 w 7393"/>
              <a:gd name="T77" fmla="*/ 648 h 7593"/>
              <a:gd name="T78" fmla="*/ 2093 w 7393"/>
              <a:gd name="T79" fmla="*/ 374 h 7593"/>
              <a:gd name="T80" fmla="*/ 2597 w 7393"/>
              <a:gd name="T81" fmla="*/ 170 h 7593"/>
              <a:gd name="T82" fmla="*/ 3134 w 7393"/>
              <a:gd name="T83" fmla="*/ 43 h 7593"/>
              <a:gd name="T84" fmla="*/ 3696 w 7393"/>
              <a:gd name="T85" fmla="*/ 0 h 7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393" h="7593">
                <a:moveTo>
                  <a:pt x="3696" y="0"/>
                </a:moveTo>
                <a:lnTo>
                  <a:pt x="3886" y="5"/>
                </a:lnTo>
                <a:lnTo>
                  <a:pt x="4074" y="19"/>
                </a:lnTo>
                <a:lnTo>
                  <a:pt x="4259" y="43"/>
                </a:lnTo>
                <a:lnTo>
                  <a:pt x="4441" y="76"/>
                </a:lnTo>
                <a:lnTo>
                  <a:pt x="4620" y="119"/>
                </a:lnTo>
                <a:lnTo>
                  <a:pt x="4796" y="170"/>
                </a:lnTo>
                <a:lnTo>
                  <a:pt x="4968" y="230"/>
                </a:lnTo>
                <a:lnTo>
                  <a:pt x="5135" y="298"/>
                </a:lnTo>
                <a:lnTo>
                  <a:pt x="5299" y="374"/>
                </a:lnTo>
                <a:lnTo>
                  <a:pt x="5458" y="458"/>
                </a:lnTo>
                <a:lnTo>
                  <a:pt x="5613" y="549"/>
                </a:lnTo>
                <a:lnTo>
                  <a:pt x="5763" y="648"/>
                </a:lnTo>
                <a:lnTo>
                  <a:pt x="5908" y="754"/>
                </a:lnTo>
                <a:lnTo>
                  <a:pt x="6048" y="867"/>
                </a:lnTo>
                <a:lnTo>
                  <a:pt x="6182" y="986"/>
                </a:lnTo>
                <a:lnTo>
                  <a:pt x="6310" y="1112"/>
                </a:lnTo>
                <a:lnTo>
                  <a:pt x="6432" y="1244"/>
                </a:lnTo>
                <a:lnTo>
                  <a:pt x="6549" y="1381"/>
                </a:lnTo>
                <a:lnTo>
                  <a:pt x="6659" y="1525"/>
                </a:lnTo>
                <a:lnTo>
                  <a:pt x="6761" y="1673"/>
                </a:lnTo>
                <a:lnTo>
                  <a:pt x="6858" y="1827"/>
                </a:lnTo>
                <a:lnTo>
                  <a:pt x="6947" y="1986"/>
                </a:lnTo>
                <a:lnTo>
                  <a:pt x="7028" y="2150"/>
                </a:lnTo>
                <a:lnTo>
                  <a:pt x="7102" y="2318"/>
                </a:lnTo>
                <a:lnTo>
                  <a:pt x="7169" y="2491"/>
                </a:lnTo>
                <a:lnTo>
                  <a:pt x="7227" y="2668"/>
                </a:lnTo>
                <a:lnTo>
                  <a:pt x="7277" y="2847"/>
                </a:lnTo>
                <a:lnTo>
                  <a:pt x="7318" y="3031"/>
                </a:lnTo>
                <a:lnTo>
                  <a:pt x="7350" y="3218"/>
                </a:lnTo>
                <a:lnTo>
                  <a:pt x="7374" y="3409"/>
                </a:lnTo>
                <a:lnTo>
                  <a:pt x="7388" y="3601"/>
                </a:lnTo>
                <a:lnTo>
                  <a:pt x="7393" y="3796"/>
                </a:lnTo>
                <a:lnTo>
                  <a:pt x="7388" y="3992"/>
                </a:lnTo>
                <a:lnTo>
                  <a:pt x="7374" y="4184"/>
                </a:lnTo>
                <a:lnTo>
                  <a:pt x="7350" y="4375"/>
                </a:lnTo>
                <a:lnTo>
                  <a:pt x="7318" y="4562"/>
                </a:lnTo>
                <a:lnTo>
                  <a:pt x="7277" y="4746"/>
                </a:lnTo>
                <a:lnTo>
                  <a:pt x="7227" y="4925"/>
                </a:lnTo>
                <a:lnTo>
                  <a:pt x="7169" y="5102"/>
                </a:lnTo>
                <a:lnTo>
                  <a:pt x="7102" y="5275"/>
                </a:lnTo>
                <a:lnTo>
                  <a:pt x="7028" y="5443"/>
                </a:lnTo>
                <a:lnTo>
                  <a:pt x="6947" y="5607"/>
                </a:lnTo>
                <a:lnTo>
                  <a:pt x="6858" y="5766"/>
                </a:lnTo>
                <a:lnTo>
                  <a:pt x="6761" y="5920"/>
                </a:lnTo>
                <a:lnTo>
                  <a:pt x="6659" y="6068"/>
                </a:lnTo>
                <a:lnTo>
                  <a:pt x="6549" y="6212"/>
                </a:lnTo>
                <a:lnTo>
                  <a:pt x="6432" y="6349"/>
                </a:lnTo>
                <a:lnTo>
                  <a:pt x="6310" y="6481"/>
                </a:lnTo>
                <a:lnTo>
                  <a:pt x="6182" y="6607"/>
                </a:lnTo>
                <a:lnTo>
                  <a:pt x="6048" y="6726"/>
                </a:lnTo>
                <a:lnTo>
                  <a:pt x="5908" y="6839"/>
                </a:lnTo>
                <a:lnTo>
                  <a:pt x="5763" y="6945"/>
                </a:lnTo>
                <a:lnTo>
                  <a:pt x="5613" y="7044"/>
                </a:lnTo>
                <a:lnTo>
                  <a:pt x="5458" y="7135"/>
                </a:lnTo>
                <a:lnTo>
                  <a:pt x="5299" y="7219"/>
                </a:lnTo>
                <a:lnTo>
                  <a:pt x="5135" y="7295"/>
                </a:lnTo>
                <a:lnTo>
                  <a:pt x="4968" y="7363"/>
                </a:lnTo>
                <a:lnTo>
                  <a:pt x="4796" y="7423"/>
                </a:lnTo>
                <a:lnTo>
                  <a:pt x="4620" y="7474"/>
                </a:lnTo>
                <a:lnTo>
                  <a:pt x="4441" y="7517"/>
                </a:lnTo>
                <a:lnTo>
                  <a:pt x="4259" y="7550"/>
                </a:lnTo>
                <a:lnTo>
                  <a:pt x="4074" y="7574"/>
                </a:lnTo>
                <a:lnTo>
                  <a:pt x="3886" y="7588"/>
                </a:lnTo>
                <a:lnTo>
                  <a:pt x="3696" y="7593"/>
                </a:lnTo>
                <a:lnTo>
                  <a:pt x="3507" y="7588"/>
                </a:lnTo>
                <a:lnTo>
                  <a:pt x="3318" y="7574"/>
                </a:lnTo>
                <a:lnTo>
                  <a:pt x="3134" y="7550"/>
                </a:lnTo>
                <a:lnTo>
                  <a:pt x="2952" y="7517"/>
                </a:lnTo>
                <a:lnTo>
                  <a:pt x="2773" y="7474"/>
                </a:lnTo>
                <a:lnTo>
                  <a:pt x="2597" y="7423"/>
                </a:lnTo>
                <a:lnTo>
                  <a:pt x="2425" y="7363"/>
                </a:lnTo>
                <a:lnTo>
                  <a:pt x="2257" y="7295"/>
                </a:lnTo>
                <a:lnTo>
                  <a:pt x="2093" y="7219"/>
                </a:lnTo>
                <a:lnTo>
                  <a:pt x="1935" y="7135"/>
                </a:lnTo>
                <a:lnTo>
                  <a:pt x="1780" y="7044"/>
                </a:lnTo>
                <a:lnTo>
                  <a:pt x="1630" y="6945"/>
                </a:lnTo>
                <a:lnTo>
                  <a:pt x="1485" y="6839"/>
                </a:lnTo>
                <a:lnTo>
                  <a:pt x="1345" y="6726"/>
                </a:lnTo>
                <a:lnTo>
                  <a:pt x="1211" y="6607"/>
                </a:lnTo>
                <a:lnTo>
                  <a:pt x="1082" y="6481"/>
                </a:lnTo>
                <a:lnTo>
                  <a:pt x="961" y="6349"/>
                </a:lnTo>
                <a:lnTo>
                  <a:pt x="844" y="6212"/>
                </a:lnTo>
                <a:lnTo>
                  <a:pt x="734" y="6068"/>
                </a:lnTo>
                <a:lnTo>
                  <a:pt x="631" y="5920"/>
                </a:lnTo>
                <a:lnTo>
                  <a:pt x="535" y="5766"/>
                </a:lnTo>
                <a:lnTo>
                  <a:pt x="446" y="5607"/>
                </a:lnTo>
                <a:lnTo>
                  <a:pt x="365" y="5443"/>
                </a:lnTo>
                <a:lnTo>
                  <a:pt x="291" y="5275"/>
                </a:lnTo>
                <a:lnTo>
                  <a:pt x="224" y="5102"/>
                </a:lnTo>
                <a:lnTo>
                  <a:pt x="166" y="4925"/>
                </a:lnTo>
                <a:lnTo>
                  <a:pt x="116" y="4746"/>
                </a:lnTo>
                <a:lnTo>
                  <a:pt x="75" y="4562"/>
                </a:lnTo>
                <a:lnTo>
                  <a:pt x="42" y="4375"/>
                </a:lnTo>
                <a:lnTo>
                  <a:pt x="19" y="4184"/>
                </a:lnTo>
                <a:lnTo>
                  <a:pt x="5" y="3992"/>
                </a:lnTo>
                <a:lnTo>
                  <a:pt x="0" y="3796"/>
                </a:lnTo>
                <a:lnTo>
                  <a:pt x="5" y="3601"/>
                </a:lnTo>
                <a:lnTo>
                  <a:pt x="19" y="3409"/>
                </a:lnTo>
                <a:lnTo>
                  <a:pt x="42" y="3218"/>
                </a:lnTo>
                <a:lnTo>
                  <a:pt x="75" y="3031"/>
                </a:lnTo>
                <a:lnTo>
                  <a:pt x="116" y="2847"/>
                </a:lnTo>
                <a:lnTo>
                  <a:pt x="166" y="2668"/>
                </a:lnTo>
                <a:lnTo>
                  <a:pt x="224" y="2491"/>
                </a:lnTo>
                <a:lnTo>
                  <a:pt x="291" y="2318"/>
                </a:lnTo>
                <a:lnTo>
                  <a:pt x="365" y="2150"/>
                </a:lnTo>
                <a:lnTo>
                  <a:pt x="446" y="1986"/>
                </a:lnTo>
                <a:lnTo>
                  <a:pt x="535" y="1827"/>
                </a:lnTo>
                <a:lnTo>
                  <a:pt x="631" y="1673"/>
                </a:lnTo>
                <a:lnTo>
                  <a:pt x="734" y="1525"/>
                </a:lnTo>
                <a:lnTo>
                  <a:pt x="844" y="1381"/>
                </a:lnTo>
                <a:lnTo>
                  <a:pt x="961" y="1244"/>
                </a:lnTo>
                <a:lnTo>
                  <a:pt x="1082" y="1112"/>
                </a:lnTo>
                <a:lnTo>
                  <a:pt x="1211" y="986"/>
                </a:lnTo>
                <a:lnTo>
                  <a:pt x="1345" y="867"/>
                </a:lnTo>
                <a:lnTo>
                  <a:pt x="1485" y="754"/>
                </a:lnTo>
                <a:lnTo>
                  <a:pt x="1630" y="648"/>
                </a:lnTo>
                <a:lnTo>
                  <a:pt x="1780" y="549"/>
                </a:lnTo>
                <a:lnTo>
                  <a:pt x="1935" y="458"/>
                </a:lnTo>
                <a:lnTo>
                  <a:pt x="2093" y="374"/>
                </a:lnTo>
                <a:lnTo>
                  <a:pt x="2257" y="298"/>
                </a:lnTo>
                <a:lnTo>
                  <a:pt x="2425" y="230"/>
                </a:lnTo>
                <a:lnTo>
                  <a:pt x="2597" y="170"/>
                </a:lnTo>
                <a:lnTo>
                  <a:pt x="2773" y="119"/>
                </a:lnTo>
                <a:lnTo>
                  <a:pt x="2952" y="76"/>
                </a:lnTo>
                <a:lnTo>
                  <a:pt x="3134" y="43"/>
                </a:lnTo>
                <a:lnTo>
                  <a:pt x="3318" y="19"/>
                </a:lnTo>
                <a:lnTo>
                  <a:pt x="3507" y="5"/>
                </a:lnTo>
                <a:lnTo>
                  <a:pt x="3696" y="0"/>
                </a:lnTo>
                <a:close/>
              </a:path>
            </a:pathLst>
          </a:custGeom>
          <a:gradFill>
            <a:gsLst>
              <a:gs pos="58000">
                <a:srgbClr val="0F3857">
                  <a:alpha val="65000"/>
                </a:srgbClr>
              </a:gs>
              <a:gs pos="100000">
                <a:srgbClr val="165584">
                  <a:alpha val="15000"/>
                </a:srgbClr>
              </a:gs>
            </a:gsLst>
            <a:path path="circle">
              <a:fillToRect l="50000" t="50000" r="50000" b="50000"/>
            </a:path>
          </a:gradFill>
          <a:ln w="3175">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dirty="0"/>
          </a:p>
        </p:txBody>
      </p:sp>
      <p:sp>
        <p:nvSpPr>
          <p:cNvPr id="651" name="Rectangle 46">
            <a:extLst>
              <a:ext uri="{FF2B5EF4-FFF2-40B4-BE49-F238E27FC236}">
                <a16:creationId xmlns:a16="http://schemas.microsoft.com/office/drawing/2014/main" id="{90CAF8F9-2D03-A74A-B6E5-8D47E8BF13EB}"/>
              </a:ext>
            </a:extLst>
          </p:cNvPr>
          <p:cNvSpPr>
            <a:spLocks noChangeArrowheads="1"/>
          </p:cNvSpPr>
          <p:nvPr/>
        </p:nvSpPr>
        <p:spPr bwMode="auto">
          <a:xfrm>
            <a:off x="4526952" y="1778171"/>
            <a:ext cx="1109663" cy="814388"/>
          </a:xfrm>
          <a:prstGeom prst="roundRect">
            <a:avLst>
              <a:gd name="adj" fmla="val 10679"/>
            </a:avLst>
          </a:prstGeom>
          <a:solidFill>
            <a:schemeClr val="accent2">
              <a:lumMod val="75000"/>
              <a:alpha val="30000"/>
            </a:schemeClr>
          </a:solidFill>
          <a:ln w="25400">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dirty="0"/>
          </a:p>
        </p:txBody>
      </p:sp>
      <p:sp>
        <p:nvSpPr>
          <p:cNvPr id="652" name="Rectangle 47">
            <a:extLst>
              <a:ext uri="{FF2B5EF4-FFF2-40B4-BE49-F238E27FC236}">
                <a16:creationId xmlns:a16="http://schemas.microsoft.com/office/drawing/2014/main" id="{75951F31-4FDD-7741-8C9C-5DC74B530600}"/>
              </a:ext>
            </a:extLst>
          </p:cNvPr>
          <p:cNvSpPr>
            <a:spLocks noChangeArrowheads="1"/>
          </p:cNvSpPr>
          <p:nvPr/>
        </p:nvSpPr>
        <p:spPr bwMode="auto">
          <a:xfrm>
            <a:off x="5765202" y="1778171"/>
            <a:ext cx="1109663" cy="814388"/>
          </a:xfrm>
          <a:prstGeom prst="roundRect">
            <a:avLst>
              <a:gd name="adj" fmla="val 9182"/>
            </a:avLst>
          </a:prstGeom>
          <a:solidFill>
            <a:schemeClr val="accent2">
              <a:lumMod val="75000"/>
              <a:alpha val="30000"/>
            </a:schemeClr>
          </a:solidFill>
          <a:ln w="25400">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dirty="0"/>
          </a:p>
        </p:txBody>
      </p:sp>
      <p:sp>
        <p:nvSpPr>
          <p:cNvPr id="653" name="Rectangle 48">
            <a:extLst>
              <a:ext uri="{FF2B5EF4-FFF2-40B4-BE49-F238E27FC236}">
                <a16:creationId xmlns:a16="http://schemas.microsoft.com/office/drawing/2014/main" id="{91FCFF8C-E4FF-F54C-8FEE-548C68C2BA55}"/>
              </a:ext>
            </a:extLst>
          </p:cNvPr>
          <p:cNvSpPr>
            <a:spLocks noChangeArrowheads="1"/>
          </p:cNvSpPr>
          <p:nvPr/>
        </p:nvSpPr>
        <p:spPr bwMode="auto">
          <a:xfrm>
            <a:off x="7012977" y="1778171"/>
            <a:ext cx="1108075" cy="814388"/>
          </a:xfrm>
          <a:prstGeom prst="roundRect">
            <a:avLst>
              <a:gd name="adj" fmla="val 10679"/>
            </a:avLst>
          </a:prstGeom>
          <a:solidFill>
            <a:schemeClr val="accent2">
              <a:lumMod val="75000"/>
              <a:alpha val="30000"/>
            </a:schemeClr>
          </a:solidFill>
          <a:ln w="25400">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dirty="0"/>
          </a:p>
        </p:txBody>
      </p:sp>
      <p:grpSp>
        <p:nvGrpSpPr>
          <p:cNvPr id="654" name="Group 653">
            <a:extLst>
              <a:ext uri="{FF2B5EF4-FFF2-40B4-BE49-F238E27FC236}">
                <a16:creationId xmlns:a16="http://schemas.microsoft.com/office/drawing/2014/main" id="{8CAA908F-C497-2648-B50E-A61E6381C0A2}"/>
              </a:ext>
            </a:extLst>
          </p:cNvPr>
          <p:cNvGrpSpPr/>
          <p:nvPr/>
        </p:nvGrpSpPr>
        <p:grpSpPr>
          <a:xfrm>
            <a:off x="4822226" y="1901995"/>
            <a:ext cx="530225" cy="538163"/>
            <a:chOff x="4581525" y="1711325"/>
            <a:chExt cx="530225" cy="538163"/>
          </a:xfrm>
        </p:grpSpPr>
        <p:sp>
          <p:nvSpPr>
            <p:cNvPr id="655" name="Freeform 301">
              <a:extLst>
                <a:ext uri="{FF2B5EF4-FFF2-40B4-BE49-F238E27FC236}">
                  <a16:creationId xmlns:a16="http://schemas.microsoft.com/office/drawing/2014/main" id="{DA4CD718-862B-734C-B648-35ADF12EB0E4}"/>
                </a:ext>
              </a:extLst>
            </p:cNvPr>
            <p:cNvSpPr>
              <a:spLocks/>
            </p:cNvSpPr>
            <p:nvPr/>
          </p:nvSpPr>
          <p:spPr bwMode="auto">
            <a:xfrm>
              <a:off x="4618038" y="1716088"/>
              <a:ext cx="204788" cy="273050"/>
            </a:xfrm>
            <a:custGeom>
              <a:avLst/>
              <a:gdLst>
                <a:gd name="T0" fmla="*/ 388 w 388"/>
                <a:gd name="T1" fmla="*/ 515 h 515"/>
                <a:gd name="T2" fmla="*/ 0 w 388"/>
                <a:gd name="T3" fmla="*/ 515 h 515"/>
                <a:gd name="T4" fmla="*/ 1 w 388"/>
                <a:gd name="T5" fmla="*/ 453 h 515"/>
                <a:gd name="T6" fmla="*/ 4 w 388"/>
                <a:gd name="T7" fmla="*/ 394 h 515"/>
                <a:gd name="T8" fmla="*/ 9 w 388"/>
                <a:gd name="T9" fmla="*/ 341 h 515"/>
                <a:gd name="T10" fmla="*/ 17 w 388"/>
                <a:gd name="T11" fmla="*/ 289 h 515"/>
                <a:gd name="T12" fmla="*/ 26 w 388"/>
                <a:gd name="T13" fmla="*/ 243 h 515"/>
                <a:gd name="T14" fmla="*/ 36 w 388"/>
                <a:gd name="T15" fmla="*/ 201 h 515"/>
                <a:gd name="T16" fmla="*/ 48 w 388"/>
                <a:gd name="T17" fmla="*/ 164 h 515"/>
                <a:gd name="T18" fmla="*/ 60 w 388"/>
                <a:gd name="T19" fmla="*/ 129 h 515"/>
                <a:gd name="T20" fmla="*/ 74 w 388"/>
                <a:gd name="T21" fmla="*/ 98 h 515"/>
                <a:gd name="T22" fmla="*/ 90 w 388"/>
                <a:gd name="T23" fmla="*/ 73 h 515"/>
                <a:gd name="T24" fmla="*/ 107 w 388"/>
                <a:gd name="T25" fmla="*/ 51 h 515"/>
                <a:gd name="T26" fmla="*/ 123 w 388"/>
                <a:gd name="T27" fmla="*/ 32 h 515"/>
                <a:gd name="T28" fmla="*/ 141 w 388"/>
                <a:gd name="T29" fmla="*/ 18 h 515"/>
                <a:gd name="T30" fmla="*/ 158 w 388"/>
                <a:gd name="T31" fmla="*/ 9 h 515"/>
                <a:gd name="T32" fmla="*/ 176 w 388"/>
                <a:gd name="T33" fmla="*/ 2 h 515"/>
                <a:gd name="T34" fmla="*/ 195 w 388"/>
                <a:gd name="T35" fmla="*/ 0 h 515"/>
                <a:gd name="T36" fmla="*/ 213 w 388"/>
                <a:gd name="T37" fmla="*/ 2 h 515"/>
                <a:gd name="T38" fmla="*/ 231 w 388"/>
                <a:gd name="T39" fmla="*/ 9 h 515"/>
                <a:gd name="T40" fmla="*/ 249 w 388"/>
                <a:gd name="T41" fmla="*/ 19 h 515"/>
                <a:gd name="T42" fmla="*/ 265 w 388"/>
                <a:gd name="T43" fmla="*/ 33 h 515"/>
                <a:gd name="T44" fmla="*/ 282 w 388"/>
                <a:gd name="T45" fmla="*/ 51 h 515"/>
                <a:gd name="T46" fmla="*/ 299 w 388"/>
                <a:gd name="T47" fmla="*/ 73 h 515"/>
                <a:gd name="T48" fmla="*/ 314 w 388"/>
                <a:gd name="T49" fmla="*/ 98 h 515"/>
                <a:gd name="T50" fmla="*/ 328 w 388"/>
                <a:gd name="T51" fmla="*/ 129 h 515"/>
                <a:gd name="T52" fmla="*/ 341 w 388"/>
                <a:gd name="T53" fmla="*/ 164 h 515"/>
                <a:gd name="T54" fmla="*/ 353 w 388"/>
                <a:gd name="T55" fmla="*/ 201 h 515"/>
                <a:gd name="T56" fmla="*/ 363 w 388"/>
                <a:gd name="T57" fmla="*/ 243 h 515"/>
                <a:gd name="T58" fmla="*/ 372 w 388"/>
                <a:gd name="T59" fmla="*/ 289 h 515"/>
                <a:gd name="T60" fmla="*/ 379 w 388"/>
                <a:gd name="T61" fmla="*/ 341 h 515"/>
                <a:gd name="T62" fmla="*/ 385 w 388"/>
                <a:gd name="T63" fmla="*/ 394 h 515"/>
                <a:gd name="T64" fmla="*/ 388 w 388"/>
                <a:gd name="T65" fmla="*/ 453 h 515"/>
                <a:gd name="T66" fmla="*/ 388 w 388"/>
                <a:gd name="T67" fmla="*/ 515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8" h="515">
                  <a:moveTo>
                    <a:pt x="388" y="515"/>
                  </a:moveTo>
                  <a:lnTo>
                    <a:pt x="0" y="515"/>
                  </a:lnTo>
                  <a:lnTo>
                    <a:pt x="1" y="453"/>
                  </a:lnTo>
                  <a:lnTo>
                    <a:pt x="4" y="394"/>
                  </a:lnTo>
                  <a:lnTo>
                    <a:pt x="9" y="341"/>
                  </a:lnTo>
                  <a:lnTo>
                    <a:pt x="17" y="289"/>
                  </a:lnTo>
                  <a:lnTo>
                    <a:pt x="26" y="243"/>
                  </a:lnTo>
                  <a:lnTo>
                    <a:pt x="36" y="201"/>
                  </a:lnTo>
                  <a:lnTo>
                    <a:pt x="48" y="164"/>
                  </a:lnTo>
                  <a:lnTo>
                    <a:pt x="60" y="129"/>
                  </a:lnTo>
                  <a:lnTo>
                    <a:pt x="74" y="98"/>
                  </a:lnTo>
                  <a:lnTo>
                    <a:pt x="90" y="73"/>
                  </a:lnTo>
                  <a:lnTo>
                    <a:pt x="107" y="51"/>
                  </a:lnTo>
                  <a:lnTo>
                    <a:pt x="123" y="32"/>
                  </a:lnTo>
                  <a:lnTo>
                    <a:pt x="141" y="18"/>
                  </a:lnTo>
                  <a:lnTo>
                    <a:pt x="158" y="9"/>
                  </a:lnTo>
                  <a:lnTo>
                    <a:pt x="176" y="2"/>
                  </a:lnTo>
                  <a:lnTo>
                    <a:pt x="195" y="0"/>
                  </a:lnTo>
                  <a:lnTo>
                    <a:pt x="213" y="2"/>
                  </a:lnTo>
                  <a:lnTo>
                    <a:pt x="231" y="9"/>
                  </a:lnTo>
                  <a:lnTo>
                    <a:pt x="249" y="19"/>
                  </a:lnTo>
                  <a:lnTo>
                    <a:pt x="265" y="33"/>
                  </a:lnTo>
                  <a:lnTo>
                    <a:pt x="282" y="51"/>
                  </a:lnTo>
                  <a:lnTo>
                    <a:pt x="299" y="73"/>
                  </a:lnTo>
                  <a:lnTo>
                    <a:pt x="314" y="98"/>
                  </a:lnTo>
                  <a:lnTo>
                    <a:pt x="328" y="129"/>
                  </a:lnTo>
                  <a:lnTo>
                    <a:pt x="341" y="164"/>
                  </a:lnTo>
                  <a:lnTo>
                    <a:pt x="353" y="201"/>
                  </a:lnTo>
                  <a:lnTo>
                    <a:pt x="363" y="243"/>
                  </a:lnTo>
                  <a:lnTo>
                    <a:pt x="372" y="289"/>
                  </a:lnTo>
                  <a:lnTo>
                    <a:pt x="379" y="341"/>
                  </a:lnTo>
                  <a:lnTo>
                    <a:pt x="385" y="394"/>
                  </a:lnTo>
                  <a:lnTo>
                    <a:pt x="388" y="453"/>
                  </a:lnTo>
                  <a:lnTo>
                    <a:pt x="388" y="5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56" name="Freeform 302">
              <a:extLst>
                <a:ext uri="{FF2B5EF4-FFF2-40B4-BE49-F238E27FC236}">
                  <a16:creationId xmlns:a16="http://schemas.microsoft.com/office/drawing/2014/main" id="{79A0A748-85A0-884C-96BB-E7E467C41ECE}"/>
                </a:ext>
              </a:extLst>
            </p:cNvPr>
            <p:cNvSpPr>
              <a:spLocks/>
            </p:cNvSpPr>
            <p:nvPr/>
          </p:nvSpPr>
          <p:spPr bwMode="auto">
            <a:xfrm>
              <a:off x="4872038" y="1989138"/>
              <a:ext cx="206375" cy="255588"/>
            </a:xfrm>
            <a:custGeom>
              <a:avLst/>
              <a:gdLst>
                <a:gd name="T0" fmla="*/ 390 w 390"/>
                <a:gd name="T1" fmla="*/ 0 h 484"/>
                <a:gd name="T2" fmla="*/ 0 w 390"/>
                <a:gd name="T3" fmla="*/ 0 h 484"/>
                <a:gd name="T4" fmla="*/ 1 w 390"/>
                <a:gd name="T5" fmla="*/ 59 h 484"/>
                <a:gd name="T6" fmla="*/ 5 w 390"/>
                <a:gd name="T7" fmla="*/ 114 h 484"/>
                <a:gd name="T8" fmla="*/ 10 w 390"/>
                <a:gd name="T9" fmla="*/ 165 h 484"/>
                <a:gd name="T10" fmla="*/ 17 w 390"/>
                <a:gd name="T11" fmla="*/ 213 h 484"/>
                <a:gd name="T12" fmla="*/ 26 w 390"/>
                <a:gd name="T13" fmla="*/ 256 h 484"/>
                <a:gd name="T14" fmla="*/ 36 w 390"/>
                <a:gd name="T15" fmla="*/ 296 h 484"/>
                <a:gd name="T16" fmla="*/ 49 w 390"/>
                <a:gd name="T17" fmla="*/ 332 h 484"/>
                <a:gd name="T18" fmla="*/ 61 w 390"/>
                <a:gd name="T19" fmla="*/ 364 h 484"/>
                <a:gd name="T20" fmla="*/ 76 w 390"/>
                <a:gd name="T21" fmla="*/ 392 h 484"/>
                <a:gd name="T22" fmla="*/ 91 w 390"/>
                <a:gd name="T23" fmla="*/ 416 h 484"/>
                <a:gd name="T24" fmla="*/ 106 w 390"/>
                <a:gd name="T25" fmla="*/ 437 h 484"/>
                <a:gd name="T26" fmla="*/ 123 w 390"/>
                <a:gd name="T27" fmla="*/ 455 h 484"/>
                <a:gd name="T28" fmla="*/ 141 w 390"/>
                <a:gd name="T29" fmla="*/ 468 h 484"/>
                <a:gd name="T30" fmla="*/ 159 w 390"/>
                <a:gd name="T31" fmla="*/ 477 h 484"/>
                <a:gd name="T32" fmla="*/ 177 w 390"/>
                <a:gd name="T33" fmla="*/ 483 h 484"/>
                <a:gd name="T34" fmla="*/ 195 w 390"/>
                <a:gd name="T35" fmla="*/ 484 h 484"/>
                <a:gd name="T36" fmla="*/ 213 w 390"/>
                <a:gd name="T37" fmla="*/ 483 h 484"/>
                <a:gd name="T38" fmla="*/ 231 w 390"/>
                <a:gd name="T39" fmla="*/ 477 h 484"/>
                <a:gd name="T40" fmla="*/ 249 w 390"/>
                <a:gd name="T41" fmla="*/ 468 h 484"/>
                <a:gd name="T42" fmla="*/ 266 w 390"/>
                <a:gd name="T43" fmla="*/ 455 h 484"/>
                <a:gd name="T44" fmla="*/ 283 w 390"/>
                <a:gd name="T45" fmla="*/ 437 h 484"/>
                <a:gd name="T46" fmla="*/ 299 w 390"/>
                <a:gd name="T47" fmla="*/ 416 h 484"/>
                <a:gd name="T48" fmla="*/ 314 w 390"/>
                <a:gd name="T49" fmla="*/ 392 h 484"/>
                <a:gd name="T50" fmla="*/ 328 w 390"/>
                <a:gd name="T51" fmla="*/ 364 h 484"/>
                <a:gd name="T52" fmla="*/ 342 w 390"/>
                <a:gd name="T53" fmla="*/ 332 h 484"/>
                <a:gd name="T54" fmla="*/ 354 w 390"/>
                <a:gd name="T55" fmla="*/ 296 h 484"/>
                <a:gd name="T56" fmla="*/ 364 w 390"/>
                <a:gd name="T57" fmla="*/ 256 h 484"/>
                <a:gd name="T58" fmla="*/ 373 w 390"/>
                <a:gd name="T59" fmla="*/ 213 h 484"/>
                <a:gd name="T60" fmla="*/ 379 w 390"/>
                <a:gd name="T61" fmla="*/ 165 h 484"/>
                <a:gd name="T62" fmla="*/ 384 w 390"/>
                <a:gd name="T63" fmla="*/ 114 h 484"/>
                <a:gd name="T64" fmla="*/ 388 w 390"/>
                <a:gd name="T65" fmla="*/ 59 h 484"/>
                <a:gd name="T66" fmla="*/ 390 w 390"/>
                <a:gd name="T6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0" h="484">
                  <a:moveTo>
                    <a:pt x="390" y="0"/>
                  </a:moveTo>
                  <a:lnTo>
                    <a:pt x="0" y="0"/>
                  </a:lnTo>
                  <a:lnTo>
                    <a:pt x="1" y="59"/>
                  </a:lnTo>
                  <a:lnTo>
                    <a:pt x="5" y="114"/>
                  </a:lnTo>
                  <a:lnTo>
                    <a:pt x="10" y="165"/>
                  </a:lnTo>
                  <a:lnTo>
                    <a:pt x="17" y="213"/>
                  </a:lnTo>
                  <a:lnTo>
                    <a:pt x="26" y="256"/>
                  </a:lnTo>
                  <a:lnTo>
                    <a:pt x="36" y="296"/>
                  </a:lnTo>
                  <a:lnTo>
                    <a:pt x="49" y="332"/>
                  </a:lnTo>
                  <a:lnTo>
                    <a:pt x="61" y="364"/>
                  </a:lnTo>
                  <a:lnTo>
                    <a:pt x="76" y="392"/>
                  </a:lnTo>
                  <a:lnTo>
                    <a:pt x="91" y="416"/>
                  </a:lnTo>
                  <a:lnTo>
                    <a:pt x="106" y="437"/>
                  </a:lnTo>
                  <a:lnTo>
                    <a:pt x="123" y="455"/>
                  </a:lnTo>
                  <a:lnTo>
                    <a:pt x="141" y="468"/>
                  </a:lnTo>
                  <a:lnTo>
                    <a:pt x="159" y="477"/>
                  </a:lnTo>
                  <a:lnTo>
                    <a:pt x="177" y="483"/>
                  </a:lnTo>
                  <a:lnTo>
                    <a:pt x="195" y="484"/>
                  </a:lnTo>
                  <a:lnTo>
                    <a:pt x="213" y="483"/>
                  </a:lnTo>
                  <a:lnTo>
                    <a:pt x="231" y="477"/>
                  </a:lnTo>
                  <a:lnTo>
                    <a:pt x="249" y="468"/>
                  </a:lnTo>
                  <a:lnTo>
                    <a:pt x="266" y="455"/>
                  </a:lnTo>
                  <a:lnTo>
                    <a:pt x="283" y="437"/>
                  </a:lnTo>
                  <a:lnTo>
                    <a:pt x="299" y="416"/>
                  </a:lnTo>
                  <a:lnTo>
                    <a:pt x="314" y="392"/>
                  </a:lnTo>
                  <a:lnTo>
                    <a:pt x="328" y="364"/>
                  </a:lnTo>
                  <a:lnTo>
                    <a:pt x="342" y="332"/>
                  </a:lnTo>
                  <a:lnTo>
                    <a:pt x="354" y="296"/>
                  </a:lnTo>
                  <a:lnTo>
                    <a:pt x="364" y="256"/>
                  </a:lnTo>
                  <a:lnTo>
                    <a:pt x="373" y="213"/>
                  </a:lnTo>
                  <a:lnTo>
                    <a:pt x="379" y="165"/>
                  </a:lnTo>
                  <a:lnTo>
                    <a:pt x="384" y="114"/>
                  </a:lnTo>
                  <a:lnTo>
                    <a:pt x="388" y="59"/>
                  </a:lnTo>
                  <a:lnTo>
                    <a:pt x="39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57" name="Freeform 303">
              <a:extLst>
                <a:ext uri="{FF2B5EF4-FFF2-40B4-BE49-F238E27FC236}">
                  <a16:creationId xmlns:a16="http://schemas.microsoft.com/office/drawing/2014/main" id="{0BFA5964-BDCD-244C-8D5F-399FA27B67D7}"/>
                </a:ext>
              </a:extLst>
            </p:cNvPr>
            <p:cNvSpPr>
              <a:spLocks/>
            </p:cNvSpPr>
            <p:nvPr/>
          </p:nvSpPr>
          <p:spPr bwMode="auto">
            <a:xfrm>
              <a:off x="4584700" y="1909763"/>
              <a:ext cx="512763" cy="157163"/>
            </a:xfrm>
            <a:custGeom>
              <a:avLst/>
              <a:gdLst>
                <a:gd name="T0" fmla="*/ 0 w 969"/>
                <a:gd name="T1" fmla="*/ 135 h 298"/>
                <a:gd name="T2" fmla="*/ 16 w 969"/>
                <a:gd name="T3" fmla="*/ 116 h 298"/>
                <a:gd name="T4" fmla="*/ 31 w 969"/>
                <a:gd name="T5" fmla="*/ 98 h 298"/>
                <a:gd name="T6" fmla="*/ 48 w 969"/>
                <a:gd name="T7" fmla="*/ 83 h 298"/>
                <a:gd name="T8" fmla="*/ 63 w 969"/>
                <a:gd name="T9" fmla="*/ 69 h 298"/>
                <a:gd name="T10" fmla="*/ 79 w 969"/>
                <a:gd name="T11" fmla="*/ 56 h 298"/>
                <a:gd name="T12" fmla="*/ 95 w 969"/>
                <a:gd name="T13" fmla="*/ 44 h 298"/>
                <a:gd name="T14" fmla="*/ 111 w 969"/>
                <a:gd name="T15" fmla="*/ 34 h 298"/>
                <a:gd name="T16" fmla="*/ 126 w 969"/>
                <a:gd name="T17" fmla="*/ 25 h 298"/>
                <a:gd name="T18" fmla="*/ 141 w 969"/>
                <a:gd name="T19" fmla="*/ 19 h 298"/>
                <a:gd name="T20" fmla="*/ 158 w 969"/>
                <a:gd name="T21" fmla="*/ 12 h 298"/>
                <a:gd name="T22" fmla="*/ 173 w 969"/>
                <a:gd name="T23" fmla="*/ 7 h 298"/>
                <a:gd name="T24" fmla="*/ 189 w 969"/>
                <a:gd name="T25" fmla="*/ 3 h 298"/>
                <a:gd name="T26" fmla="*/ 205 w 969"/>
                <a:gd name="T27" fmla="*/ 1 h 298"/>
                <a:gd name="T28" fmla="*/ 221 w 969"/>
                <a:gd name="T29" fmla="*/ 0 h 298"/>
                <a:gd name="T30" fmla="*/ 236 w 969"/>
                <a:gd name="T31" fmla="*/ 0 h 298"/>
                <a:gd name="T32" fmla="*/ 252 w 969"/>
                <a:gd name="T33" fmla="*/ 0 h 298"/>
                <a:gd name="T34" fmla="*/ 277 w 969"/>
                <a:gd name="T35" fmla="*/ 2 h 298"/>
                <a:gd name="T36" fmla="*/ 302 w 969"/>
                <a:gd name="T37" fmla="*/ 9 h 298"/>
                <a:gd name="T38" fmla="*/ 326 w 969"/>
                <a:gd name="T39" fmla="*/ 16 h 298"/>
                <a:gd name="T40" fmla="*/ 349 w 969"/>
                <a:gd name="T41" fmla="*/ 28 h 298"/>
                <a:gd name="T42" fmla="*/ 371 w 969"/>
                <a:gd name="T43" fmla="*/ 41 h 298"/>
                <a:gd name="T44" fmla="*/ 394 w 969"/>
                <a:gd name="T45" fmla="*/ 55 h 298"/>
                <a:gd name="T46" fmla="*/ 414 w 969"/>
                <a:gd name="T47" fmla="*/ 70 h 298"/>
                <a:gd name="T48" fmla="*/ 436 w 969"/>
                <a:gd name="T49" fmla="*/ 87 h 298"/>
                <a:gd name="T50" fmla="*/ 476 w 969"/>
                <a:gd name="T51" fmla="*/ 123 h 298"/>
                <a:gd name="T52" fmla="*/ 517 w 969"/>
                <a:gd name="T53" fmla="*/ 161 h 298"/>
                <a:gd name="T54" fmla="*/ 555 w 969"/>
                <a:gd name="T55" fmla="*/ 198 h 298"/>
                <a:gd name="T56" fmla="*/ 595 w 969"/>
                <a:gd name="T57" fmla="*/ 232 h 298"/>
                <a:gd name="T58" fmla="*/ 614 w 969"/>
                <a:gd name="T59" fmla="*/ 247 h 298"/>
                <a:gd name="T60" fmla="*/ 635 w 969"/>
                <a:gd name="T61" fmla="*/ 261 h 298"/>
                <a:gd name="T62" fmla="*/ 655 w 969"/>
                <a:gd name="T63" fmla="*/ 274 h 298"/>
                <a:gd name="T64" fmla="*/ 676 w 969"/>
                <a:gd name="T65" fmla="*/ 283 h 298"/>
                <a:gd name="T66" fmla="*/ 696 w 969"/>
                <a:gd name="T67" fmla="*/ 291 h 298"/>
                <a:gd name="T68" fmla="*/ 718 w 969"/>
                <a:gd name="T69" fmla="*/ 296 h 298"/>
                <a:gd name="T70" fmla="*/ 740 w 969"/>
                <a:gd name="T71" fmla="*/ 298 h 298"/>
                <a:gd name="T72" fmla="*/ 762 w 969"/>
                <a:gd name="T73" fmla="*/ 298 h 298"/>
                <a:gd name="T74" fmla="*/ 785 w 969"/>
                <a:gd name="T75" fmla="*/ 293 h 298"/>
                <a:gd name="T76" fmla="*/ 809 w 969"/>
                <a:gd name="T77" fmla="*/ 285 h 298"/>
                <a:gd name="T78" fmla="*/ 833 w 969"/>
                <a:gd name="T79" fmla="*/ 274 h 298"/>
                <a:gd name="T80" fmla="*/ 859 w 969"/>
                <a:gd name="T81" fmla="*/ 257 h 298"/>
                <a:gd name="T82" fmla="*/ 885 w 969"/>
                <a:gd name="T83" fmla="*/ 237 h 298"/>
                <a:gd name="T84" fmla="*/ 911 w 969"/>
                <a:gd name="T85" fmla="*/ 211 h 298"/>
                <a:gd name="T86" fmla="*/ 940 w 969"/>
                <a:gd name="T87" fmla="*/ 182 h 298"/>
                <a:gd name="T88" fmla="*/ 969 w 969"/>
                <a:gd name="T89" fmla="*/ 146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69" h="298">
                  <a:moveTo>
                    <a:pt x="0" y="135"/>
                  </a:moveTo>
                  <a:lnTo>
                    <a:pt x="16" y="116"/>
                  </a:lnTo>
                  <a:lnTo>
                    <a:pt x="31" y="98"/>
                  </a:lnTo>
                  <a:lnTo>
                    <a:pt x="48" y="83"/>
                  </a:lnTo>
                  <a:lnTo>
                    <a:pt x="63" y="69"/>
                  </a:lnTo>
                  <a:lnTo>
                    <a:pt x="79" y="56"/>
                  </a:lnTo>
                  <a:lnTo>
                    <a:pt x="95" y="44"/>
                  </a:lnTo>
                  <a:lnTo>
                    <a:pt x="111" y="34"/>
                  </a:lnTo>
                  <a:lnTo>
                    <a:pt x="126" y="25"/>
                  </a:lnTo>
                  <a:lnTo>
                    <a:pt x="141" y="19"/>
                  </a:lnTo>
                  <a:lnTo>
                    <a:pt x="158" y="12"/>
                  </a:lnTo>
                  <a:lnTo>
                    <a:pt x="173" y="7"/>
                  </a:lnTo>
                  <a:lnTo>
                    <a:pt x="189" y="3"/>
                  </a:lnTo>
                  <a:lnTo>
                    <a:pt x="205" y="1"/>
                  </a:lnTo>
                  <a:lnTo>
                    <a:pt x="221" y="0"/>
                  </a:lnTo>
                  <a:lnTo>
                    <a:pt x="236" y="0"/>
                  </a:lnTo>
                  <a:lnTo>
                    <a:pt x="252" y="0"/>
                  </a:lnTo>
                  <a:lnTo>
                    <a:pt x="277" y="2"/>
                  </a:lnTo>
                  <a:lnTo>
                    <a:pt x="302" y="9"/>
                  </a:lnTo>
                  <a:lnTo>
                    <a:pt x="326" y="16"/>
                  </a:lnTo>
                  <a:lnTo>
                    <a:pt x="349" y="28"/>
                  </a:lnTo>
                  <a:lnTo>
                    <a:pt x="371" y="41"/>
                  </a:lnTo>
                  <a:lnTo>
                    <a:pt x="394" y="55"/>
                  </a:lnTo>
                  <a:lnTo>
                    <a:pt x="414" y="70"/>
                  </a:lnTo>
                  <a:lnTo>
                    <a:pt x="436" y="87"/>
                  </a:lnTo>
                  <a:lnTo>
                    <a:pt x="476" y="123"/>
                  </a:lnTo>
                  <a:lnTo>
                    <a:pt x="517" y="161"/>
                  </a:lnTo>
                  <a:lnTo>
                    <a:pt x="555" y="198"/>
                  </a:lnTo>
                  <a:lnTo>
                    <a:pt x="595" y="232"/>
                  </a:lnTo>
                  <a:lnTo>
                    <a:pt x="614" y="247"/>
                  </a:lnTo>
                  <a:lnTo>
                    <a:pt x="635" y="261"/>
                  </a:lnTo>
                  <a:lnTo>
                    <a:pt x="655" y="274"/>
                  </a:lnTo>
                  <a:lnTo>
                    <a:pt x="676" y="283"/>
                  </a:lnTo>
                  <a:lnTo>
                    <a:pt x="696" y="291"/>
                  </a:lnTo>
                  <a:lnTo>
                    <a:pt x="718" y="296"/>
                  </a:lnTo>
                  <a:lnTo>
                    <a:pt x="740" y="298"/>
                  </a:lnTo>
                  <a:lnTo>
                    <a:pt x="762" y="298"/>
                  </a:lnTo>
                  <a:lnTo>
                    <a:pt x="785" y="293"/>
                  </a:lnTo>
                  <a:lnTo>
                    <a:pt x="809" y="285"/>
                  </a:lnTo>
                  <a:lnTo>
                    <a:pt x="833" y="274"/>
                  </a:lnTo>
                  <a:lnTo>
                    <a:pt x="859" y="257"/>
                  </a:lnTo>
                  <a:lnTo>
                    <a:pt x="885" y="237"/>
                  </a:lnTo>
                  <a:lnTo>
                    <a:pt x="911" y="211"/>
                  </a:lnTo>
                  <a:lnTo>
                    <a:pt x="940" y="182"/>
                  </a:lnTo>
                  <a:lnTo>
                    <a:pt x="969" y="146"/>
                  </a:lnTo>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dirty="0"/>
            </a:p>
          </p:txBody>
        </p:sp>
        <p:grpSp>
          <p:nvGrpSpPr>
            <p:cNvPr id="658" name="Group 657">
              <a:extLst>
                <a:ext uri="{FF2B5EF4-FFF2-40B4-BE49-F238E27FC236}">
                  <a16:creationId xmlns:a16="http://schemas.microsoft.com/office/drawing/2014/main" id="{7D731639-E809-0A48-A99D-B586A0AEA340}"/>
                </a:ext>
              </a:extLst>
            </p:cNvPr>
            <p:cNvGrpSpPr/>
            <p:nvPr/>
          </p:nvGrpSpPr>
          <p:grpSpPr>
            <a:xfrm>
              <a:off x="4581525" y="1711325"/>
              <a:ext cx="530225" cy="538163"/>
              <a:chOff x="4581525" y="1711325"/>
              <a:chExt cx="530225" cy="538163"/>
            </a:xfrm>
          </p:grpSpPr>
          <p:sp>
            <p:nvSpPr>
              <p:cNvPr id="659" name="Line 299">
                <a:extLst>
                  <a:ext uri="{FF2B5EF4-FFF2-40B4-BE49-F238E27FC236}">
                    <a16:creationId xmlns:a16="http://schemas.microsoft.com/office/drawing/2014/main" id="{F9A3DFD4-BD95-304E-9600-1ADB5A1B8AAA}"/>
                  </a:ext>
                </a:extLst>
              </p:cNvPr>
              <p:cNvSpPr>
                <a:spLocks noChangeShapeType="1"/>
              </p:cNvSpPr>
              <p:nvPr/>
            </p:nvSpPr>
            <p:spPr bwMode="auto">
              <a:xfrm>
                <a:off x="4581525" y="1711325"/>
                <a:ext cx="0" cy="538163"/>
              </a:xfrm>
              <a:prstGeom prst="line">
                <a:avLst/>
              </a:prstGeom>
              <a:noFill/>
              <a:ln w="158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60" name="Line 300">
                <a:extLst>
                  <a:ext uri="{FF2B5EF4-FFF2-40B4-BE49-F238E27FC236}">
                    <a16:creationId xmlns:a16="http://schemas.microsoft.com/office/drawing/2014/main" id="{7A2962DF-4797-EB4E-95C7-8C1FEB313D7E}"/>
                  </a:ext>
                </a:extLst>
              </p:cNvPr>
              <p:cNvSpPr>
                <a:spLocks noChangeShapeType="1"/>
              </p:cNvSpPr>
              <p:nvPr/>
            </p:nvSpPr>
            <p:spPr bwMode="auto">
              <a:xfrm flipH="1">
                <a:off x="4581525" y="1989138"/>
                <a:ext cx="530225" cy="0"/>
              </a:xfrm>
              <a:prstGeom prst="line">
                <a:avLst/>
              </a:prstGeom>
              <a:noFill/>
              <a:ln w="158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en-US" dirty="0"/>
              </a:p>
            </p:txBody>
          </p:sp>
        </p:grpSp>
      </p:grpSp>
      <p:grpSp>
        <p:nvGrpSpPr>
          <p:cNvPr id="661" name="Group 660">
            <a:extLst>
              <a:ext uri="{FF2B5EF4-FFF2-40B4-BE49-F238E27FC236}">
                <a16:creationId xmlns:a16="http://schemas.microsoft.com/office/drawing/2014/main" id="{04330E29-02E1-A44C-A149-8BAD2825F4F5}"/>
              </a:ext>
            </a:extLst>
          </p:cNvPr>
          <p:cNvGrpSpPr/>
          <p:nvPr/>
        </p:nvGrpSpPr>
        <p:grpSpPr>
          <a:xfrm>
            <a:off x="6104926" y="1905170"/>
            <a:ext cx="457200" cy="530225"/>
            <a:chOff x="5864225" y="1714500"/>
            <a:chExt cx="457200" cy="530225"/>
          </a:xfrm>
        </p:grpSpPr>
        <p:sp>
          <p:nvSpPr>
            <p:cNvPr id="662" name="Freeform 304">
              <a:extLst>
                <a:ext uri="{FF2B5EF4-FFF2-40B4-BE49-F238E27FC236}">
                  <a16:creationId xmlns:a16="http://schemas.microsoft.com/office/drawing/2014/main" id="{A08D9FC7-9C74-0B4E-A966-31D9F80E91AF}"/>
                </a:ext>
              </a:extLst>
            </p:cNvPr>
            <p:cNvSpPr>
              <a:spLocks/>
            </p:cNvSpPr>
            <p:nvPr/>
          </p:nvSpPr>
          <p:spPr bwMode="auto">
            <a:xfrm>
              <a:off x="5935663" y="1824038"/>
              <a:ext cx="311150" cy="309563"/>
            </a:xfrm>
            <a:custGeom>
              <a:avLst/>
              <a:gdLst>
                <a:gd name="T0" fmla="*/ 323 w 587"/>
                <a:gd name="T1" fmla="*/ 1 h 587"/>
                <a:gd name="T2" fmla="*/ 367 w 587"/>
                <a:gd name="T3" fmla="*/ 9 h 587"/>
                <a:gd name="T4" fmla="*/ 408 w 587"/>
                <a:gd name="T5" fmla="*/ 23 h 587"/>
                <a:gd name="T6" fmla="*/ 446 w 587"/>
                <a:gd name="T7" fmla="*/ 42 h 587"/>
                <a:gd name="T8" fmla="*/ 481 w 587"/>
                <a:gd name="T9" fmla="*/ 67 h 587"/>
                <a:gd name="T10" fmla="*/ 511 w 587"/>
                <a:gd name="T11" fmla="*/ 96 h 587"/>
                <a:gd name="T12" fmla="*/ 537 w 587"/>
                <a:gd name="T13" fmla="*/ 130 h 587"/>
                <a:gd name="T14" fmla="*/ 558 w 587"/>
                <a:gd name="T15" fmla="*/ 167 h 587"/>
                <a:gd name="T16" fmla="*/ 574 w 587"/>
                <a:gd name="T17" fmla="*/ 206 h 587"/>
                <a:gd name="T18" fmla="*/ 583 w 587"/>
                <a:gd name="T19" fmla="*/ 249 h 587"/>
                <a:gd name="T20" fmla="*/ 587 w 587"/>
                <a:gd name="T21" fmla="*/ 294 h 587"/>
                <a:gd name="T22" fmla="*/ 583 w 587"/>
                <a:gd name="T23" fmla="*/ 339 h 587"/>
                <a:gd name="T24" fmla="*/ 574 w 587"/>
                <a:gd name="T25" fmla="*/ 381 h 587"/>
                <a:gd name="T26" fmla="*/ 558 w 587"/>
                <a:gd name="T27" fmla="*/ 421 h 587"/>
                <a:gd name="T28" fmla="*/ 537 w 587"/>
                <a:gd name="T29" fmla="*/ 458 h 587"/>
                <a:gd name="T30" fmla="*/ 511 w 587"/>
                <a:gd name="T31" fmla="*/ 491 h 587"/>
                <a:gd name="T32" fmla="*/ 481 w 587"/>
                <a:gd name="T33" fmla="*/ 521 h 587"/>
                <a:gd name="T34" fmla="*/ 446 w 587"/>
                <a:gd name="T35" fmla="*/ 545 h 587"/>
                <a:gd name="T36" fmla="*/ 408 w 587"/>
                <a:gd name="T37" fmla="*/ 564 h 587"/>
                <a:gd name="T38" fmla="*/ 367 w 587"/>
                <a:gd name="T39" fmla="*/ 578 h 587"/>
                <a:gd name="T40" fmla="*/ 323 w 587"/>
                <a:gd name="T41" fmla="*/ 586 h 587"/>
                <a:gd name="T42" fmla="*/ 278 w 587"/>
                <a:gd name="T43" fmla="*/ 587 h 587"/>
                <a:gd name="T44" fmla="*/ 235 w 587"/>
                <a:gd name="T45" fmla="*/ 581 h 587"/>
                <a:gd name="T46" fmla="*/ 192 w 587"/>
                <a:gd name="T47" fmla="*/ 569 h 587"/>
                <a:gd name="T48" fmla="*/ 154 w 587"/>
                <a:gd name="T49" fmla="*/ 551 h 587"/>
                <a:gd name="T50" fmla="*/ 118 w 587"/>
                <a:gd name="T51" fmla="*/ 528 h 587"/>
                <a:gd name="T52" fmla="*/ 86 w 587"/>
                <a:gd name="T53" fmla="*/ 501 h 587"/>
                <a:gd name="T54" fmla="*/ 59 w 587"/>
                <a:gd name="T55" fmla="*/ 469 h 587"/>
                <a:gd name="T56" fmla="*/ 36 w 587"/>
                <a:gd name="T57" fmla="*/ 433 h 587"/>
                <a:gd name="T58" fmla="*/ 18 w 587"/>
                <a:gd name="T59" fmla="*/ 395 h 587"/>
                <a:gd name="T60" fmla="*/ 7 w 587"/>
                <a:gd name="T61" fmla="*/ 353 h 587"/>
                <a:gd name="T62" fmla="*/ 0 w 587"/>
                <a:gd name="T63" fmla="*/ 309 h 587"/>
                <a:gd name="T64" fmla="*/ 1 w 587"/>
                <a:gd name="T65" fmla="*/ 263 h 587"/>
                <a:gd name="T66" fmla="*/ 9 w 587"/>
                <a:gd name="T67" fmla="*/ 221 h 587"/>
                <a:gd name="T68" fmla="*/ 23 w 587"/>
                <a:gd name="T69" fmla="*/ 180 h 587"/>
                <a:gd name="T70" fmla="*/ 42 w 587"/>
                <a:gd name="T71" fmla="*/ 141 h 587"/>
                <a:gd name="T72" fmla="*/ 67 w 587"/>
                <a:gd name="T73" fmla="*/ 107 h 587"/>
                <a:gd name="T74" fmla="*/ 96 w 587"/>
                <a:gd name="T75" fmla="*/ 76 h 587"/>
                <a:gd name="T76" fmla="*/ 130 w 587"/>
                <a:gd name="T77" fmla="*/ 50 h 587"/>
                <a:gd name="T78" fmla="*/ 167 w 587"/>
                <a:gd name="T79" fmla="*/ 30 h 587"/>
                <a:gd name="T80" fmla="*/ 206 w 587"/>
                <a:gd name="T81" fmla="*/ 13 h 587"/>
                <a:gd name="T82" fmla="*/ 249 w 587"/>
                <a:gd name="T83" fmla="*/ 4 h 587"/>
                <a:gd name="T84" fmla="*/ 294 w 587"/>
                <a:gd name="T8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7" h="587">
                  <a:moveTo>
                    <a:pt x="294" y="0"/>
                  </a:moveTo>
                  <a:lnTo>
                    <a:pt x="309" y="0"/>
                  </a:lnTo>
                  <a:lnTo>
                    <a:pt x="323" y="1"/>
                  </a:lnTo>
                  <a:lnTo>
                    <a:pt x="338" y="4"/>
                  </a:lnTo>
                  <a:lnTo>
                    <a:pt x="353" y="7"/>
                  </a:lnTo>
                  <a:lnTo>
                    <a:pt x="367" y="9"/>
                  </a:lnTo>
                  <a:lnTo>
                    <a:pt x="381" y="13"/>
                  </a:lnTo>
                  <a:lnTo>
                    <a:pt x="395" y="18"/>
                  </a:lnTo>
                  <a:lnTo>
                    <a:pt x="408" y="23"/>
                  </a:lnTo>
                  <a:lnTo>
                    <a:pt x="420" y="30"/>
                  </a:lnTo>
                  <a:lnTo>
                    <a:pt x="433" y="36"/>
                  </a:lnTo>
                  <a:lnTo>
                    <a:pt x="446" y="42"/>
                  </a:lnTo>
                  <a:lnTo>
                    <a:pt x="458" y="50"/>
                  </a:lnTo>
                  <a:lnTo>
                    <a:pt x="469" y="58"/>
                  </a:lnTo>
                  <a:lnTo>
                    <a:pt x="481" y="67"/>
                  </a:lnTo>
                  <a:lnTo>
                    <a:pt x="491" y="76"/>
                  </a:lnTo>
                  <a:lnTo>
                    <a:pt x="501" y="86"/>
                  </a:lnTo>
                  <a:lnTo>
                    <a:pt x="511" y="96"/>
                  </a:lnTo>
                  <a:lnTo>
                    <a:pt x="520" y="107"/>
                  </a:lnTo>
                  <a:lnTo>
                    <a:pt x="529" y="118"/>
                  </a:lnTo>
                  <a:lnTo>
                    <a:pt x="537" y="130"/>
                  </a:lnTo>
                  <a:lnTo>
                    <a:pt x="545" y="141"/>
                  </a:lnTo>
                  <a:lnTo>
                    <a:pt x="551" y="154"/>
                  </a:lnTo>
                  <a:lnTo>
                    <a:pt x="558" y="167"/>
                  </a:lnTo>
                  <a:lnTo>
                    <a:pt x="564" y="180"/>
                  </a:lnTo>
                  <a:lnTo>
                    <a:pt x="569" y="192"/>
                  </a:lnTo>
                  <a:lnTo>
                    <a:pt x="574" y="206"/>
                  </a:lnTo>
                  <a:lnTo>
                    <a:pt x="578" y="221"/>
                  </a:lnTo>
                  <a:lnTo>
                    <a:pt x="581" y="235"/>
                  </a:lnTo>
                  <a:lnTo>
                    <a:pt x="583" y="249"/>
                  </a:lnTo>
                  <a:lnTo>
                    <a:pt x="586" y="263"/>
                  </a:lnTo>
                  <a:lnTo>
                    <a:pt x="587" y="278"/>
                  </a:lnTo>
                  <a:lnTo>
                    <a:pt x="587" y="294"/>
                  </a:lnTo>
                  <a:lnTo>
                    <a:pt x="587" y="309"/>
                  </a:lnTo>
                  <a:lnTo>
                    <a:pt x="586" y="323"/>
                  </a:lnTo>
                  <a:lnTo>
                    <a:pt x="583" y="339"/>
                  </a:lnTo>
                  <a:lnTo>
                    <a:pt x="581" y="353"/>
                  </a:lnTo>
                  <a:lnTo>
                    <a:pt x="578" y="367"/>
                  </a:lnTo>
                  <a:lnTo>
                    <a:pt x="574" y="381"/>
                  </a:lnTo>
                  <a:lnTo>
                    <a:pt x="569" y="395"/>
                  </a:lnTo>
                  <a:lnTo>
                    <a:pt x="564" y="408"/>
                  </a:lnTo>
                  <a:lnTo>
                    <a:pt x="558" y="421"/>
                  </a:lnTo>
                  <a:lnTo>
                    <a:pt x="551" y="433"/>
                  </a:lnTo>
                  <a:lnTo>
                    <a:pt x="545" y="446"/>
                  </a:lnTo>
                  <a:lnTo>
                    <a:pt x="537" y="458"/>
                  </a:lnTo>
                  <a:lnTo>
                    <a:pt x="529" y="469"/>
                  </a:lnTo>
                  <a:lnTo>
                    <a:pt x="520" y="481"/>
                  </a:lnTo>
                  <a:lnTo>
                    <a:pt x="511" y="491"/>
                  </a:lnTo>
                  <a:lnTo>
                    <a:pt x="501" y="501"/>
                  </a:lnTo>
                  <a:lnTo>
                    <a:pt x="491" y="510"/>
                  </a:lnTo>
                  <a:lnTo>
                    <a:pt x="481" y="521"/>
                  </a:lnTo>
                  <a:lnTo>
                    <a:pt x="469" y="528"/>
                  </a:lnTo>
                  <a:lnTo>
                    <a:pt x="458" y="537"/>
                  </a:lnTo>
                  <a:lnTo>
                    <a:pt x="446" y="545"/>
                  </a:lnTo>
                  <a:lnTo>
                    <a:pt x="433" y="551"/>
                  </a:lnTo>
                  <a:lnTo>
                    <a:pt x="420" y="558"/>
                  </a:lnTo>
                  <a:lnTo>
                    <a:pt x="408" y="564"/>
                  </a:lnTo>
                  <a:lnTo>
                    <a:pt x="395" y="569"/>
                  </a:lnTo>
                  <a:lnTo>
                    <a:pt x="381" y="574"/>
                  </a:lnTo>
                  <a:lnTo>
                    <a:pt x="367" y="578"/>
                  </a:lnTo>
                  <a:lnTo>
                    <a:pt x="353" y="581"/>
                  </a:lnTo>
                  <a:lnTo>
                    <a:pt x="338" y="583"/>
                  </a:lnTo>
                  <a:lnTo>
                    <a:pt x="323" y="586"/>
                  </a:lnTo>
                  <a:lnTo>
                    <a:pt x="309" y="587"/>
                  </a:lnTo>
                  <a:lnTo>
                    <a:pt x="294" y="587"/>
                  </a:lnTo>
                  <a:lnTo>
                    <a:pt x="278" y="587"/>
                  </a:lnTo>
                  <a:lnTo>
                    <a:pt x="264" y="586"/>
                  </a:lnTo>
                  <a:lnTo>
                    <a:pt x="249" y="583"/>
                  </a:lnTo>
                  <a:lnTo>
                    <a:pt x="235" y="581"/>
                  </a:lnTo>
                  <a:lnTo>
                    <a:pt x="221" y="578"/>
                  </a:lnTo>
                  <a:lnTo>
                    <a:pt x="206" y="574"/>
                  </a:lnTo>
                  <a:lnTo>
                    <a:pt x="192" y="569"/>
                  </a:lnTo>
                  <a:lnTo>
                    <a:pt x="180" y="564"/>
                  </a:lnTo>
                  <a:lnTo>
                    <a:pt x="167" y="558"/>
                  </a:lnTo>
                  <a:lnTo>
                    <a:pt x="154" y="551"/>
                  </a:lnTo>
                  <a:lnTo>
                    <a:pt x="141" y="545"/>
                  </a:lnTo>
                  <a:lnTo>
                    <a:pt x="130" y="537"/>
                  </a:lnTo>
                  <a:lnTo>
                    <a:pt x="118" y="528"/>
                  </a:lnTo>
                  <a:lnTo>
                    <a:pt x="107" y="521"/>
                  </a:lnTo>
                  <a:lnTo>
                    <a:pt x="96" y="510"/>
                  </a:lnTo>
                  <a:lnTo>
                    <a:pt x="86" y="501"/>
                  </a:lnTo>
                  <a:lnTo>
                    <a:pt x="77" y="491"/>
                  </a:lnTo>
                  <a:lnTo>
                    <a:pt x="67" y="481"/>
                  </a:lnTo>
                  <a:lnTo>
                    <a:pt x="59" y="469"/>
                  </a:lnTo>
                  <a:lnTo>
                    <a:pt x="50" y="458"/>
                  </a:lnTo>
                  <a:lnTo>
                    <a:pt x="42" y="446"/>
                  </a:lnTo>
                  <a:lnTo>
                    <a:pt x="36" y="433"/>
                  </a:lnTo>
                  <a:lnTo>
                    <a:pt x="30" y="421"/>
                  </a:lnTo>
                  <a:lnTo>
                    <a:pt x="23" y="408"/>
                  </a:lnTo>
                  <a:lnTo>
                    <a:pt x="18" y="395"/>
                  </a:lnTo>
                  <a:lnTo>
                    <a:pt x="13" y="381"/>
                  </a:lnTo>
                  <a:lnTo>
                    <a:pt x="9" y="367"/>
                  </a:lnTo>
                  <a:lnTo>
                    <a:pt x="7" y="353"/>
                  </a:lnTo>
                  <a:lnTo>
                    <a:pt x="4" y="339"/>
                  </a:lnTo>
                  <a:lnTo>
                    <a:pt x="1" y="323"/>
                  </a:lnTo>
                  <a:lnTo>
                    <a:pt x="0" y="309"/>
                  </a:lnTo>
                  <a:lnTo>
                    <a:pt x="0" y="294"/>
                  </a:lnTo>
                  <a:lnTo>
                    <a:pt x="0" y="278"/>
                  </a:lnTo>
                  <a:lnTo>
                    <a:pt x="1" y="263"/>
                  </a:lnTo>
                  <a:lnTo>
                    <a:pt x="4" y="249"/>
                  </a:lnTo>
                  <a:lnTo>
                    <a:pt x="7" y="235"/>
                  </a:lnTo>
                  <a:lnTo>
                    <a:pt x="9" y="221"/>
                  </a:lnTo>
                  <a:lnTo>
                    <a:pt x="13" y="206"/>
                  </a:lnTo>
                  <a:lnTo>
                    <a:pt x="18" y="192"/>
                  </a:lnTo>
                  <a:lnTo>
                    <a:pt x="23" y="180"/>
                  </a:lnTo>
                  <a:lnTo>
                    <a:pt x="30" y="167"/>
                  </a:lnTo>
                  <a:lnTo>
                    <a:pt x="36" y="154"/>
                  </a:lnTo>
                  <a:lnTo>
                    <a:pt x="42" y="141"/>
                  </a:lnTo>
                  <a:lnTo>
                    <a:pt x="50" y="130"/>
                  </a:lnTo>
                  <a:lnTo>
                    <a:pt x="59" y="118"/>
                  </a:lnTo>
                  <a:lnTo>
                    <a:pt x="67" y="107"/>
                  </a:lnTo>
                  <a:lnTo>
                    <a:pt x="77" y="96"/>
                  </a:lnTo>
                  <a:lnTo>
                    <a:pt x="86" y="86"/>
                  </a:lnTo>
                  <a:lnTo>
                    <a:pt x="96" y="76"/>
                  </a:lnTo>
                  <a:lnTo>
                    <a:pt x="107" y="67"/>
                  </a:lnTo>
                  <a:lnTo>
                    <a:pt x="118" y="58"/>
                  </a:lnTo>
                  <a:lnTo>
                    <a:pt x="130" y="50"/>
                  </a:lnTo>
                  <a:lnTo>
                    <a:pt x="141" y="42"/>
                  </a:lnTo>
                  <a:lnTo>
                    <a:pt x="154" y="36"/>
                  </a:lnTo>
                  <a:lnTo>
                    <a:pt x="167" y="30"/>
                  </a:lnTo>
                  <a:lnTo>
                    <a:pt x="180" y="23"/>
                  </a:lnTo>
                  <a:lnTo>
                    <a:pt x="192" y="18"/>
                  </a:lnTo>
                  <a:lnTo>
                    <a:pt x="206" y="13"/>
                  </a:lnTo>
                  <a:lnTo>
                    <a:pt x="221" y="9"/>
                  </a:lnTo>
                  <a:lnTo>
                    <a:pt x="235" y="7"/>
                  </a:lnTo>
                  <a:lnTo>
                    <a:pt x="249" y="4"/>
                  </a:lnTo>
                  <a:lnTo>
                    <a:pt x="264" y="1"/>
                  </a:lnTo>
                  <a:lnTo>
                    <a:pt x="278" y="0"/>
                  </a:lnTo>
                  <a:lnTo>
                    <a:pt x="29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63" name="Freeform 305">
              <a:extLst>
                <a:ext uri="{FF2B5EF4-FFF2-40B4-BE49-F238E27FC236}">
                  <a16:creationId xmlns:a16="http://schemas.microsoft.com/office/drawing/2014/main" id="{DAD0BE06-4905-154D-BFAC-92C755E003FA}"/>
                </a:ext>
              </a:extLst>
            </p:cNvPr>
            <p:cNvSpPr>
              <a:spLocks noEditPoints="1"/>
            </p:cNvSpPr>
            <p:nvPr/>
          </p:nvSpPr>
          <p:spPr bwMode="auto">
            <a:xfrm>
              <a:off x="5916613" y="1770063"/>
              <a:ext cx="344488" cy="315913"/>
            </a:xfrm>
            <a:custGeom>
              <a:avLst/>
              <a:gdLst>
                <a:gd name="T0" fmla="*/ 386 w 650"/>
                <a:gd name="T1" fmla="*/ 201 h 598"/>
                <a:gd name="T2" fmla="*/ 432 w 650"/>
                <a:gd name="T3" fmla="*/ 221 h 598"/>
                <a:gd name="T4" fmla="*/ 473 w 650"/>
                <a:gd name="T5" fmla="*/ 252 h 598"/>
                <a:gd name="T6" fmla="*/ 508 w 650"/>
                <a:gd name="T7" fmla="*/ 300 h 598"/>
                <a:gd name="T8" fmla="*/ 528 w 650"/>
                <a:gd name="T9" fmla="*/ 355 h 598"/>
                <a:gd name="T10" fmla="*/ 532 w 650"/>
                <a:gd name="T11" fmla="*/ 407 h 598"/>
                <a:gd name="T12" fmla="*/ 527 w 650"/>
                <a:gd name="T13" fmla="*/ 442 h 598"/>
                <a:gd name="T14" fmla="*/ 650 w 650"/>
                <a:gd name="T15" fmla="*/ 562 h 598"/>
                <a:gd name="T16" fmla="*/ 487 w 650"/>
                <a:gd name="T17" fmla="*/ 524 h 598"/>
                <a:gd name="T18" fmla="*/ 442 w 650"/>
                <a:gd name="T19" fmla="*/ 564 h 598"/>
                <a:gd name="T20" fmla="*/ 390 w 650"/>
                <a:gd name="T21" fmla="*/ 589 h 598"/>
                <a:gd name="T22" fmla="*/ 330 w 650"/>
                <a:gd name="T23" fmla="*/ 598 h 598"/>
                <a:gd name="T24" fmla="*/ 269 w 650"/>
                <a:gd name="T25" fmla="*/ 589 h 598"/>
                <a:gd name="T26" fmla="*/ 217 w 650"/>
                <a:gd name="T27" fmla="*/ 564 h 598"/>
                <a:gd name="T28" fmla="*/ 171 w 650"/>
                <a:gd name="T29" fmla="*/ 521 h 598"/>
                <a:gd name="T30" fmla="*/ 0 w 650"/>
                <a:gd name="T31" fmla="*/ 558 h 598"/>
                <a:gd name="T32" fmla="*/ 132 w 650"/>
                <a:gd name="T33" fmla="*/ 439 h 598"/>
                <a:gd name="T34" fmla="*/ 128 w 650"/>
                <a:gd name="T35" fmla="*/ 375 h 598"/>
                <a:gd name="T36" fmla="*/ 143 w 650"/>
                <a:gd name="T37" fmla="*/ 316 h 598"/>
                <a:gd name="T38" fmla="*/ 173 w 650"/>
                <a:gd name="T39" fmla="*/ 266 h 598"/>
                <a:gd name="T40" fmla="*/ 216 w 650"/>
                <a:gd name="T41" fmla="*/ 228 h 598"/>
                <a:gd name="T42" fmla="*/ 267 w 650"/>
                <a:gd name="T43" fmla="*/ 203 h 598"/>
                <a:gd name="T44" fmla="*/ 324 w 650"/>
                <a:gd name="T45" fmla="*/ 193 h 598"/>
                <a:gd name="T46" fmla="*/ 350 w 650"/>
                <a:gd name="T47" fmla="*/ 194 h 598"/>
                <a:gd name="T48" fmla="*/ 262 w 650"/>
                <a:gd name="T49" fmla="*/ 344 h 598"/>
                <a:gd name="T50" fmla="*/ 155 w 650"/>
                <a:gd name="T51" fmla="*/ 369 h 598"/>
                <a:gd name="T52" fmla="*/ 154 w 650"/>
                <a:gd name="T53" fmla="*/ 411 h 598"/>
                <a:gd name="T54" fmla="*/ 262 w 650"/>
                <a:gd name="T55" fmla="*/ 319 h 598"/>
                <a:gd name="T56" fmla="*/ 231 w 650"/>
                <a:gd name="T57" fmla="*/ 248 h 598"/>
                <a:gd name="T58" fmla="*/ 195 w 650"/>
                <a:gd name="T59" fmla="*/ 282 h 598"/>
                <a:gd name="T60" fmla="*/ 171 w 650"/>
                <a:gd name="T61" fmla="*/ 319 h 598"/>
                <a:gd name="T62" fmla="*/ 372 w 650"/>
                <a:gd name="T63" fmla="*/ 319 h 598"/>
                <a:gd name="T64" fmla="*/ 351 w 650"/>
                <a:gd name="T65" fmla="*/ 220 h 598"/>
                <a:gd name="T66" fmla="*/ 319 w 650"/>
                <a:gd name="T67" fmla="*/ 219 h 598"/>
                <a:gd name="T68" fmla="*/ 287 w 650"/>
                <a:gd name="T69" fmla="*/ 224 h 598"/>
                <a:gd name="T70" fmla="*/ 488 w 650"/>
                <a:gd name="T71" fmla="*/ 319 h 598"/>
                <a:gd name="T72" fmla="*/ 464 w 650"/>
                <a:gd name="T73" fmla="*/ 282 h 598"/>
                <a:gd name="T74" fmla="*/ 428 w 650"/>
                <a:gd name="T75" fmla="*/ 248 h 598"/>
                <a:gd name="T76" fmla="*/ 499 w 650"/>
                <a:gd name="T77" fmla="*/ 344 h 598"/>
                <a:gd name="T78" fmla="*/ 504 w 650"/>
                <a:gd name="T79" fmla="*/ 428 h 598"/>
                <a:gd name="T80" fmla="*/ 505 w 650"/>
                <a:gd name="T81" fmla="*/ 383 h 598"/>
                <a:gd name="T82" fmla="*/ 499 w 650"/>
                <a:gd name="T83" fmla="*/ 344 h 598"/>
                <a:gd name="T84" fmla="*/ 398 w 650"/>
                <a:gd name="T85" fmla="*/ 558 h 598"/>
                <a:gd name="T86" fmla="*/ 442 w 650"/>
                <a:gd name="T87" fmla="*/ 532 h 598"/>
                <a:gd name="T88" fmla="*/ 480 w 650"/>
                <a:gd name="T89" fmla="*/ 489 h 598"/>
                <a:gd name="T90" fmla="*/ 372 w 650"/>
                <a:gd name="T91" fmla="*/ 567 h 598"/>
                <a:gd name="T92" fmla="*/ 287 w 650"/>
                <a:gd name="T93" fmla="*/ 567 h 598"/>
                <a:gd name="T94" fmla="*/ 319 w 650"/>
                <a:gd name="T95" fmla="*/ 571 h 598"/>
                <a:gd name="T96" fmla="*/ 351 w 650"/>
                <a:gd name="T97" fmla="*/ 571 h 598"/>
                <a:gd name="T98" fmla="*/ 262 w 650"/>
                <a:gd name="T99" fmla="*/ 558 h 598"/>
                <a:gd name="T100" fmla="*/ 171 w 650"/>
                <a:gd name="T101" fmla="*/ 471 h 598"/>
                <a:gd name="T102" fmla="*/ 205 w 650"/>
                <a:gd name="T103" fmla="*/ 520 h 598"/>
                <a:gd name="T104" fmla="*/ 246 w 650"/>
                <a:gd name="T105" fmla="*/ 551 h 598"/>
                <a:gd name="T106" fmla="*/ 372 w 650"/>
                <a:gd name="T107" fmla="*/ 428 h 598"/>
                <a:gd name="T108" fmla="*/ 287 w 650"/>
                <a:gd name="T109" fmla="*/ 42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50" h="598">
                  <a:moveTo>
                    <a:pt x="350" y="194"/>
                  </a:moveTo>
                  <a:lnTo>
                    <a:pt x="368" y="197"/>
                  </a:lnTo>
                  <a:lnTo>
                    <a:pt x="386" y="201"/>
                  </a:lnTo>
                  <a:lnTo>
                    <a:pt x="401" y="206"/>
                  </a:lnTo>
                  <a:lnTo>
                    <a:pt x="418" y="214"/>
                  </a:lnTo>
                  <a:lnTo>
                    <a:pt x="432" y="221"/>
                  </a:lnTo>
                  <a:lnTo>
                    <a:pt x="447" y="230"/>
                  </a:lnTo>
                  <a:lnTo>
                    <a:pt x="460" y="241"/>
                  </a:lnTo>
                  <a:lnTo>
                    <a:pt x="473" y="252"/>
                  </a:lnTo>
                  <a:lnTo>
                    <a:pt x="486" y="266"/>
                  </a:lnTo>
                  <a:lnTo>
                    <a:pt x="497" y="283"/>
                  </a:lnTo>
                  <a:lnTo>
                    <a:pt x="508" y="300"/>
                  </a:lnTo>
                  <a:lnTo>
                    <a:pt x="517" y="316"/>
                  </a:lnTo>
                  <a:lnTo>
                    <a:pt x="523" y="335"/>
                  </a:lnTo>
                  <a:lnTo>
                    <a:pt x="528" y="355"/>
                  </a:lnTo>
                  <a:lnTo>
                    <a:pt x="531" y="375"/>
                  </a:lnTo>
                  <a:lnTo>
                    <a:pt x="532" y="396"/>
                  </a:lnTo>
                  <a:lnTo>
                    <a:pt x="532" y="407"/>
                  </a:lnTo>
                  <a:lnTo>
                    <a:pt x="531" y="419"/>
                  </a:lnTo>
                  <a:lnTo>
                    <a:pt x="529" y="430"/>
                  </a:lnTo>
                  <a:lnTo>
                    <a:pt x="527" y="442"/>
                  </a:lnTo>
                  <a:lnTo>
                    <a:pt x="521" y="464"/>
                  </a:lnTo>
                  <a:lnTo>
                    <a:pt x="512" y="484"/>
                  </a:lnTo>
                  <a:lnTo>
                    <a:pt x="650" y="562"/>
                  </a:lnTo>
                  <a:lnTo>
                    <a:pt x="637" y="585"/>
                  </a:lnTo>
                  <a:lnTo>
                    <a:pt x="499" y="507"/>
                  </a:lnTo>
                  <a:lnTo>
                    <a:pt x="487" y="524"/>
                  </a:lnTo>
                  <a:lnTo>
                    <a:pt x="473" y="539"/>
                  </a:lnTo>
                  <a:lnTo>
                    <a:pt x="459" y="552"/>
                  </a:lnTo>
                  <a:lnTo>
                    <a:pt x="442" y="564"/>
                  </a:lnTo>
                  <a:lnTo>
                    <a:pt x="426" y="574"/>
                  </a:lnTo>
                  <a:lnTo>
                    <a:pt x="409" y="583"/>
                  </a:lnTo>
                  <a:lnTo>
                    <a:pt x="390" y="589"/>
                  </a:lnTo>
                  <a:lnTo>
                    <a:pt x="371" y="594"/>
                  </a:lnTo>
                  <a:lnTo>
                    <a:pt x="350" y="597"/>
                  </a:lnTo>
                  <a:lnTo>
                    <a:pt x="330" y="598"/>
                  </a:lnTo>
                  <a:lnTo>
                    <a:pt x="309" y="597"/>
                  </a:lnTo>
                  <a:lnTo>
                    <a:pt x="289" y="594"/>
                  </a:lnTo>
                  <a:lnTo>
                    <a:pt x="269" y="589"/>
                  </a:lnTo>
                  <a:lnTo>
                    <a:pt x="251" y="583"/>
                  </a:lnTo>
                  <a:lnTo>
                    <a:pt x="233" y="574"/>
                  </a:lnTo>
                  <a:lnTo>
                    <a:pt x="217" y="564"/>
                  </a:lnTo>
                  <a:lnTo>
                    <a:pt x="201" y="552"/>
                  </a:lnTo>
                  <a:lnTo>
                    <a:pt x="186" y="539"/>
                  </a:lnTo>
                  <a:lnTo>
                    <a:pt x="171" y="521"/>
                  </a:lnTo>
                  <a:lnTo>
                    <a:pt x="158" y="503"/>
                  </a:lnTo>
                  <a:lnTo>
                    <a:pt x="13" y="581"/>
                  </a:lnTo>
                  <a:lnTo>
                    <a:pt x="0" y="558"/>
                  </a:lnTo>
                  <a:lnTo>
                    <a:pt x="145" y="480"/>
                  </a:lnTo>
                  <a:lnTo>
                    <a:pt x="137" y="460"/>
                  </a:lnTo>
                  <a:lnTo>
                    <a:pt x="132" y="439"/>
                  </a:lnTo>
                  <a:lnTo>
                    <a:pt x="128" y="417"/>
                  </a:lnTo>
                  <a:lnTo>
                    <a:pt x="127" y="396"/>
                  </a:lnTo>
                  <a:lnTo>
                    <a:pt x="128" y="375"/>
                  </a:lnTo>
                  <a:lnTo>
                    <a:pt x="131" y="355"/>
                  </a:lnTo>
                  <a:lnTo>
                    <a:pt x="136" y="335"/>
                  </a:lnTo>
                  <a:lnTo>
                    <a:pt x="143" y="316"/>
                  </a:lnTo>
                  <a:lnTo>
                    <a:pt x="151" y="300"/>
                  </a:lnTo>
                  <a:lnTo>
                    <a:pt x="162" y="283"/>
                  </a:lnTo>
                  <a:lnTo>
                    <a:pt x="173" y="266"/>
                  </a:lnTo>
                  <a:lnTo>
                    <a:pt x="186" y="252"/>
                  </a:lnTo>
                  <a:lnTo>
                    <a:pt x="200" y="239"/>
                  </a:lnTo>
                  <a:lnTo>
                    <a:pt x="216" y="228"/>
                  </a:lnTo>
                  <a:lnTo>
                    <a:pt x="232" y="219"/>
                  </a:lnTo>
                  <a:lnTo>
                    <a:pt x="249" y="210"/>
                  </a:lnTo>
                  <a:lnTo>
                    <a:pt x="267" y="203"/>
                  </a:lnTo>
                  <a:lnTo>
                    <a:pt x="286" y="198"/>
                  </a:lnTo>
                  <a:lnTo>
                    <a:pt x="305" y="194"/>
                  </a:lnTo>
                  <a:lnTo>
                    <a:pt x="324" y="193"/>
                  </a:lnTo>
                  <a:lnTo>
                    <a:pt x="324" y="0"/>
                  </a:lnTo>
                  <a:lnTo>
                    <a:pt x="350" y="0"/>
                  </a:lnTo>
                  <a:lnTo>
                    <a:pt x="350" y="194"/>
                  </a:lnTo>
                  <a:close/>
                  <a:moveTo>
                    <a:pt x="155" y="428"/>
                  </a:moveTo>
                  <a:lnTo>
                    <a:pt x="262" y="428"/>
                  </a:lnTo>
                  <a:lnTo>
                    <a:pt x="262" y="344"/>
                  </a:lnTo>
                  <a:lnTo>
                    <a:pt x="160" y="344"/>
                  </a:lnTo>
                  <a:lnTo>
                    <a:pt x="158" y="357"/>
                  </a:lnTo>
                  <a:lnTo>
                    <a:pt x="155" y="369"/>
                  </a:lnTo>
                  <a:lnTo>
                    <a:pt x="154" y="383"/>
                  </a:lnTo>
                  <a:lnTo>
                    <a:pt x="153" y="396"/>
                  </a:lnTo>
                  <a:lnTo>
                    <a:pt x="154" y="411"/>
                  </a:lnTo>
                  <a:lnTo>
                    <a:pt x="155" y="428"/>
                  </a:lnTo>
                  <a:close/>
                  <a:moveTo>
                    <a:pt x="171" y="319"/>
                  </a:moveTo>
                  <a:lnTo>
                    <a:pt x="262" y="319"/>
                  </a:lnTo>
                  <a:lnTo>
                    <a:pt x="262" y="233"/>
                  </a:lnTo>
                  <a:lnTo>
                    <a:pt x="246" y="241"/>
                  </a:lnTo>
                  <a:lnTo>
                    <a:pt x="231" y="248"/>
                  </a:lnTo>
                  <a:lnTo>
                    <a:pt x="218" y="259"/>
                  </a:lnTo>
                  <a:lnTo>
                    <a:pt x="205" y="270"/>
                  </a:lnTo>
                  <a:lnTo>
                    <a:pt x="195" y="282"/>
                  </a:lnTo>
                  <a:lnTo>
                    <a:pt x="186" y="293"/>
                  </a:lnTo>
                  <a:lnTo>
                    <a:pt x="178" y="306"/>
                  </a:lnTo>
                  <a:lnTo>
                    <a:pt x="171" y="319"/>
                  </a:lnTo>
                  <a:close/>
                  <a:moveTo>
                    <a:pt x="287" y="224"/>
                  </a:moveTo>
                  <a:lnTo>
                    <a:pt x="287" y="319"/>
                  </a:lnTo>
                  <a:lnTo>
                    <a:pt x="372" y="319"/>
                  </a:lnTo>
                  <a:lnTo>
                    <a:pt x="372" y="224"/>
                  </a:lnTo>
                  <a:lnTo>
                    <a:pt x="362" y="221"/>
                  </a:lnTo>
                  <a:lnTo>
                    <a:pt x="351" y="220"/>
                  </a:lnTo>
                  <a:lnTo>
                    <a:pt x="340" y="219"/>
                  </a:lnTo>
                  <a:lnTo>
                    <a:pt x="330" y="219"/>
                  </a:lnTo>
                  <a:lnTo>
                    <a:pt x="319" y="219"/>
                  </a:lnTo>
                  <a:lnTo>
                    <a:pt x="308" y="220"/>
                  </a:lnTo>
                  <a:lnTo>
                    <a:pt x="298" y="221"/>
                  </a:lnTo>
                  <a:lnTo>
                    <a:pt x="287" y="224"/>
                  </a:lnTo>
                  <a:close/>
                  <a:moveTo>
                    <a:pt x="398" y="233"/>
                  </a:moveTo>
                  <a:lnTo>
                    <a:pt x="398" y="319"/>
                  </a:lnTo>
                  <a:lnTo>
                    <a:pt x="488" y="319"/>
                  </a:lnTo>
                  <a:lnTo>
                    <a:pt x="482" y="306"/>
                  </a:lnTo>
                  <a:lnTo>
                    <a:pt x="473" y="293"/>
                  </a:lnTo>
                  <a:lnTo>
                    <a:pt x="464" y="282"/>
                  </a:lnTo>
                  <a:lnTo>
                    <a:pt x="454" y="270"/>
                  </a:lnTo>
                  <a:lnTo>
                    <a:pt x="442" y="259"/>
                  </a:lnTo>
                  <a:lnTo>
                    <a:pt x="428" y="248"/>
                  </a:lnTo>
                  <a:lnTo>
                    <a:pt x="413" y="239"/>
                  </a:lnTo>
                  <a:lnTo>
                    <a:pt x="398" y="233"/>
                  </a:lnTo>
                  <a:close/>
                  <a:moveTo>
                    <a:pt x="499" y="344"/>
                  </a:moveTo>
                  <a:lnTo>
                    <a:pt x="398" y="344"/>
                  </a:lnTo>
                  <a:lnTo>
                    <a:pt x="398" y="428"/>
                  </a:lnTo>
                  <a:lnTo>
                    <a:pt x="504" y="428"/>
                  </a:lnTo>
                  <a:lnTo>
                    <a:pt x="505" y="411"/>
                  </a:lnTo>
                  <a:lnTo>
                    <a:pt x="506" y="396"/>
                  </a:lnTo>
                  <a:lnTo>
                    <a:pt x="505" y="383"/>
                  </a:lnTo>
                  <a:lnTo>
                    <a:pt x="504" y="369"/>
                  </a:lnTo>
                  <a:lnTo>
                    <a:pt x="501" y="357"/>
                  </a:lnTo>
                  <a:lnTo>
                    <a:pt x="499" y="344"/>
                  </a:lnTo>
                  <a:close/>
                  <a:moveTo>
                    <a:pt x="496" y="453"/>
                  </a:moveTo>
                  <a:lnTo>
                    <a:pt x="398" y="453"/>
                  </a:lnTo>
                  <a:lnTo>
                    <a:pt x="398" y="558"/>
                  </a:lnTo>
                  <a:lnTo>
                    <a:pt x="413" y="551"/>
                  </a:lnTo>
                  <a:lnTo>
                    <a:pt x="428" y="542"/>
                  </a:lnTo>
                  <a:lnTo>
                    <a:pt x="442" y="532"/>
                  </a:lnTo>
                  <a:lnTo>
                    <a:pt x="454" y="520"/>
                  </a:lnTo>
                  <a:lnTo>
                    <a:pt x="468" y="506"/>
                  </a:lnTo>
                  <a:lnTo>
                    <a:pt x="480" y="489"/>
                  </a:lnTo>
                  <a:lnTo>
                    <a:pt x="488" y="471"/>
                  </a:lnTo>
                  <a:lnTo>
                    <a:pt x="496" y="453"/>
                  </a:lnTo>
                  <a:close/>
                  <a:moveTo>
                    <a:pt x="372" y="567"/>
                  </a:moveTo>
                  <a:lnTo>
                    <a:pt x="372" y="453"/>
                  </a:lnTo>
                  <a:lnTo>
                    <a:pt x="287" y="453"/>
                  </a:lnTo>
                  <a:lnTo>
                    <a:pt x="287" y="567"/>
                  </a:lnTo>
                  <a:lnTo>
                    <a:pt x="298" y="569"/>
                  </a:lnTo>
                  <a:lnTo>
                    <a:pt x="308" y="571"/>
                  </a:lnTo>
                  <a:lnTo>
                    <a:pt x="319" y="571"/>
                  </a:lnTo>
                  <a:lnTo>
                    <a:pt x="330" y="573"/>
                  </a:lnTo>
                  <a:lnTo>
                    <a:pt x="340" y="571"/>
                  </a:lnTo>
                  <a:lnTo>
                    <a:pt x="351" y="571"/>
                  </a:lnTo>
                  <a:lnTo>
                    <a:pt x="362" y="569"/>
                  </a:lnTo>
                  <a:lnTo>
                    <a:pt x="372" y="567"/>
                  </a:lnTo>
                  <a:close/>
                  <a:moveTo>
                    <a:pt x="262" y="558"/>
                  </a:moveTo>
                  <a:lnTo>
                    <a:pt x="262" y="453"/>
                  </a:lnTo>
                  <a:lnTo>
                    <a:pt x="163" y="453"/>
                  </a:lnTo>
                  <a:lnTo>
                    <a:pt x="171" y="471"/>
                  </a:lnTo>
                  <a:lnTo>
                    <a:pt x="180" y="489"/>
                  </a:lnTo>
                  <a:lnTo>
                    <a:pt x="191" y="506"/>
                  </a:lnTo>
                  <a:lnTo>
                    <a:pt x="205" y="520"/>
                  </a:lnTo>
                  <a:lnTo>
                    <a:pt x="218" y="532"/>
                  </a:lnTo>
                  <a:lnTo>
                    <a:pt x="231" y="542"/>
                  </a:lnTo>
                  <a:lnTo>
                    <a:pt x="246" y="551"/>
                  </a:lnTo>
                  <a:lnTo>
                    <a:pt x="262" y="558"/>
                  </a:lnTo>
                  <a:close/>
                  <a:moveTo>
                    <a:pt x="287" y="428"/>
                  </a:moveTo>
                  <a:lnTo>
                    <a:pt x="372" y="428"/>
                  </a:lnTo>
                  <a:lnTo>
                    <a:pt x="372" y="344"/>
                  </a:lnTo>
                  <a:lnTo>
                    <a:pt x="287" y="344"/>
                  </a:lnTo>
                  <a:lnTo>
                    <a:pt x="287" y="4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64" name="Rectangle 306">
              <a:extLst>
                <a:ext uri="{FF2B5EF4-FFF2-40B4-BE49-F238E27FC236}">
                  <a16:creationId xmlns:a16="http://schemas.microsoft.com/office/drawing/2014/main" id="{EBE9C70F-1ED7-C34C-BA31-2920AE62FEBB}"/>
                </a:ext>
              </a:extLst>
            </p:cNvPr>
            <p:cNvSpPr>
              <a:spLocks noChangeArrowheads="1"/>
            </p:cNvSpPr>
            <p:nvPr/>
          </p:nvSpPr>
          <p:spPr bwMode="auto">
            <a:xfrm>
              <a:off x="6084888" y="2133600"/>
              <a:ext cx="14288" cy="555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65" name="Freeform 311">
              <a:extLst>
                <a:ext uri="{FF2B5EF4-FFF2-40B4-BE49-F238E27FC236}">
                  <a16:creationId xmlns:a16="http://schemas.microsoft.com/office/drawing/2014/main" id="{D41940EE-3D48-2047-85AD-E875FACCE2A0}"/>
                </a:ext>
              </a:extLst>
            </p:cNvPr>
            <p:cNvSpPr>
              <a:spLocks noEditPoints="1"/>
            </p:cNvSpPr>
            <p:nvPr/>
          </p:nvSpPr>
          <p:spPr bwMode="auto">
            <a:xfrm>
              <a:off x="6253163" y="2058988"/>
              <a:ext cx="55563" cy="55563"/>
            </a:xfrm>
            <a:custGeom>
              <a:avLst/>
              <a:gdLst>
                <a:gd name="T0" fmla="*/ 64 w 106"/>
                <a:gd name="T1" fmla="*/ 1 h 106"/>
                <a:gd name="T2" fmla="*/ 83 w 106"/>
                <a:gd name="T3" fmla="*/ 9 h 106"/>
                <a:gd name="T4" fmla="*/ 97 w 106"/>
                <a:gd name="T5" fmla="*/ 23 h 106"/>
                <a:gd name="T6" fmla="*/ 105 w 106"/>
                <a:gd name="T7" fmla="*/ 42 h 106"/>
                <a:gd name="T8" fmla="*/ 105 w 106"/>
                <a:gd name="T9" fmla="*/ 64 h 106"/>
                <a:gd name="T10" fmla="*/ 97 w 106"/>
                <a:gd name="T11" fmla="*/ 83 h 106"/>
                <a:gd name="T12" fmla="*/ 83 w 106"/>
                <a:gd name="T13" fmla="*/ 97 h 106"/>
                <a:gd name="T14" fmla="*/ 64 w 106"/>
                <a:gd name="T15" fmla="*/ 105 h 106"/>
                <a:gd name="T16" fmla="*/ 42 w 106"/>
                <a:gd name="T17" fmla="*/ 105 h 106"/>
                <a:gd name="T18" fmla="*/ 23 w 106"/>
                <a:gd name="T19" fmla="*/ 97 h 106"/>
                <a:gd name="T20" fmla="*/ 9 w 106"/>
                <a:gd name="T21" fmla="*/ 83 h 106"/>
                <a:gd name="T22" fmla="*/ 1 w 106"/>
                <a:gd name="T23" fmla="*/ 64 h 106"/>
                <a:gd name="T24" fmla="*/ 1 w 106"/>
                <a:gd name="T25" fmla="*/ 42 h 106"/>
                <a:gd name="T26" fmla="*/ 9 w 106"/>
                <a:gd name="T27" fmla="*/ 23 h 106"/>
                <a:gd name="T28" fmla="*/ 23 w 106"/>
                <a:gd name="T29" fmla="*/ 9 h 106"/>
                <a:gd name="T30" fmla="*/ 42 w 106"/>
                <a:gd name="T31" fmla="*/ 1 h 106"/>
                <a:gd name="T32" fmla="*/ 54 w 106"/>
                <a:gd name="T33" fmla="*/ 28 h 106"/>
                <a:gd name="T34" fmla="*/ 63 w 106"/>
                <a:gd name="T35" fmla="*/ 31 h 106"/>
                <a:gd name="T36" fmla="*/ 72 w 106"/>
                <a:gd name="T37" fmla="*/ 36 h 106"/>
                <a:gd name="T38" fmla="*/ 77 w 106"/>
                <a:gd name="T39" fmla="*/ 43 h 106"/>
                <a:gd name="T40" fmla="*/ 78 w 106"/>
                <a:gd name="T41" fmla="*/ 54 h 106"/>
                <a:gd name="T42" fmla="*/ 77 w 106"/>
                <a:gd name="T43" fmla="*/ 63 h 106"/>
                <a:gd name="T44" fmla="*/ 72 w 106"/>
                <a:gd name="T45" fmla="*/ 72 h 106"/>
                <a:gd name="T46" fmla="*/ 63 w 106"/>
                <a:gd name="T47" fmla="*/ 77 h 106"/>
                <a:gd name="T48" fmla="*/ 54 w 106"/>
                <a:gd name="T49" fmla="*/ 78 h 106"/>
                <a:gd name="T50" fmla="*/ 43 w 106"/>
                <a:gd name="T51" fmla="*/ 77 h 106"/>
                <a:gd name="T52" fmla="*/ 36 w 106"/>
                <a:gd name="T53" fmla="*/ 72 h 106"/>
                <a:gd name="T54" fmla="*/ 31 w 106"/>
                <a:gd name="T55" fmla="*/ 63 h 106"/>
                <a:gd name="T56" fmla="*/ 28 w 106"/>
                <a:gd name="T57" fmla="*/ 54 h 106"/>
                <a:gd name="T58" fmla="*/ 31 w 106"/>
                <a:gd name="T59" fmla="*/ 43 h 106"/>
                <a:gd name="T60" fmla="*/ 36 w 106"/>
                <a:gd name="T61" fmla="*/ 36 h 106"/>
                <a:gd name="T62" fmla="*/ 43 w 106"/>
                <a:gd name="T63" fmla="*/ 31 h 106"/>
                <a:gd name="T64" fmla="*/ 54 w 106"/>
                <a:gd name="T65" fmla="*/ 2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6">
                  <a:moveTo>
                    <a:pt x="54" y="0"/>
                  </a:moveTo>
                  <a:lnTo>
                    <a:pt x="64" y="1"/>
                  </a:lnTo>
                  <a:lnTo>
                    <a:pt x="74" y="4"/>
                  </a:lnTo>
                  <a:lnTo>
                    <a:pt x="83" y="9"/>
                  </a:lnTo>
                  <a:lnTo>
                    <a:pt x="91" y="15"/>
                  </a:lnTo>
                  <a:lnTo>
                    <a:pt x="97" y="23"/>
                  </a:lnTo>
                  <a:lnTo>
                    <a:pt x="102" y="32"/>
                  </a:lnTo>
                  <a:lnTo>
                    <a:pt x="105" y="42"/>
                  </a:lnTo>
                  <a:lnTo>
                    <a:pt x="106" y="54"/>
                  </a:lnTo>
                  <a:lnTo>
                    <a:pt x="105" y="64"/>
                  </a:lnTo>
                  <a:lnTo>
                    <a:pt x="102" y="74"/>
                  </a:lnTo>
                  <a:lnTo>
                    <a:pt x="97" y="83"/>
                  </a:lnTo>
                  <a:lnTo>
                    <a:pt x="91" y="91"/>
                  </a:lnTo>
                  <a:lnTo>
                    <a:pt x="83" y="97"/>
                  </a:lnTo>
                  <a:lnTo>
                    <a:pt x="74" y="102"/>
                  </a:lnTo>
                  <a:lnTo>
                    <a:pt x="64" y="105"/>
                  </a:lnTo>
                  <a:lnTo>
                    <a:pt x="54" y="106"/>
                  </a:lnTo>
                  <a:lnTo>
                    <a:pt x="42" y="105"/>
                  </a:lnTo>
                  <a:lnTo>
                    <a:pt x="33" y="102"/>
                  </a:lnTo>
                  <a:lnTo>
                    <a:pt x="23" y="97"/>
                  </a:lnTo>
                  <a:lnTo>
                    <a:pt x="15" y="91"/>
                  </a:lnTo>
                  <a:lnTo>
                    <a:pt x="9" y="83"/>
                  </a:lnTo>
                  <a:lnTo>
                    <a:pt x="4" y="74"/>
                  </a:lnTo>
                  <a:lnTo>
                    <a:pt x="1" y="64"/>
                  </a:lnTo>
                  <a:lnTo>
                    <a:pt x="0" y="54"/>
                  </a:lnTo>
                  <a:lnTo>
                    <a:pt x="1" y="42"/>
                  </a:lnTo>
                  <a:lnTo>
                    <a:pt x="4" y="32"/>
                  </a:lnTo>
                  <a:lnTo>
                    <a:pt x="9" y="23"/>
                  </a:lnTo>
                  <a:lnTo>
                    <a:pt x="15" y="15"/>
                  </a:lnTo>
                  <a:lnTo>
                    <a:pt x="23" y="9"/>
                  </a:lnTo>
                  <a:lnTo>
                    <a:pt x="33" y="4"/>
                  </a:lnTo>
                  <a:lnTo>
                    <a:pt x="42" y="1"/>
                  </a:lnTo>
                  <a:lnTo>
                    <a:pt x="54" y="0"/>
                  </a:lnTo>
                  <a:close/>
                  <a:moveTo>
                    <a:pt x="54" y="28"/>
                  </a:moveTo>
                  <a:lnTo>
                    <a:pt x="59" y="28"/>
                  </a:lnTo>
                  <a:lnTo>
                    <a:pt x="63" y="31"/>
                  </a:lnTo>
                  <a:lnTo>
                    <a:pt x="68" y="32"/>
                  </a:lnTo>
                  <a:lnTo>
                    <a:pt x="72" y="36"/>
                  </a:lnTo>
                  <a:lnTo>
                    <a:pt x="74" y="40"/>
                  </a:lnTo>
                  <a:lnTo>
                    <a:pt x="77" y="43"/>
                  </a:lnTo>
                  <a:lnTo>
                    <a:pt x="78" y="49"/>
                  </a:lnTo>
                  <a:lnTo>
                    <a:pt x="78" y="54"/>
                  </a:lnTo>
                  <a:lnTo>
                    <a:pt x="78" y="59"/>
                  </a:lnTo>
                  <a:lnTo>
                    <a:pt x="77" y="63"/>
                  </a:lnTo>
                  <a:lnTo>
                    <a:pt x="74" y="68"/>
                  </a:lnTo>
                  <a:lnTo>
                    <a:pt x="72" y="72"/>
                  </a:lnTo>
                  <a:lnTo>
                    <a:pt x="68" y="74"/>
                  </a:lnTo>
                  <a:lnTo>
                    <a:pt x="63" y="77"/>
                  </a:lnTo>
                  <a:lnTo>
                    <a:pt x="59" y="78"/>
                  </a:lnTo>
                  <a:lnTo>
                    <a:pt x="54" y="78"/>
                  </a:lnTo>
                  <a:lnTo>
                    <a:pt x="49" y="78"/>
                  </a:lnTo>
                  <a:lnTo>
                    <a:pt x="43" y="77"/>
                  </a:lnTo>
                  <a:lnTo>
                    <a:pt x="40" y="74"/>
                  </a:lnTo>
                  <a:lnTo>
                    <a:pt x="36" y="72"/>
                  </a:lnTo>
                  <a:lnTo>
                    <a:pt x="32" y="68"/>
                  </a:lnTo>
                  <a:lnTo>
                    <a:pt x="31" y="63"/>
                  </a:lnTo>
                  <a:lnTo>
                    <a:pt x="28" y="59"/>
                  </a:lnTo>
                  <a:lnTo>
                    <a:pt x="28" y="54"/>
                  </a:lnTo>
                  <a:lnTo>
                    <a:pt x="28" y="49"/>
                  </a:lnTo>
                  <a:lnTo>
                    <a:pt x="31" y="43"/>
                  </a:lnTo>
                  <a:lnTo>
                    <a:pt x="32" y="40"/>
                  </a:lnTo>
                  <a:lnTo>
                    <a:pt x="36" y="36"/>
                  </a:lnTo>
                  <a:lnTo>
                    <a:pt x="40" y="32"/>
                  </a:lnTo>
                  <a:lnTo>
                    <a:pt x="43" y="31"/>
                  </a:lnTo>
                  <a:lnTo>
                    <a:pt x="49" y="28"/>
                  </a:lnTo>
                  <a:lnTo>
                    <a:pt x="54" y="2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66" name="Freeform 313">
              <a:extLst>
                <a:ext uri="{FF2B5EF4-FFF2-40B4-BE49-F238E27FC236}">
                  <a16:creationId xmlns:a16="http://schemas.microsoft.com/office/drawing/2014/main" id="{90C12DE2-1565-CE49-BFFA-E70188E98BD7}"/>
                </a:ext>
              </a:extLst>
            </p:cNvPr>
            <p:cNvSpPr>
              <a:spLocks noEditPoints="1"/>
            </p:cNvSpPr>
            <p:nvPr/>
          </p:nvSpPr>
          <p:spPr bwMode="auto">
            <a:xfrm>
              <a:off x="5868988" y="2054225"/>
              <a:ext cx="55563" cy="57150"/>
            </a:xfrm>
            <a:custGeom>
              <a:avLst/>
              <a:gdLst>
                <a:gd name="T0" fmla="*/ 64 w 107"/>
                <a:gd name="T1" fmla="*/ 1 h 107"/>
                <a:gd name="T2" fmla="*/ 84 w 107"/>
                <a:gd name="T3" fmla="*/ 9 h 107"/>
                <a:gd name="T4" fmla="*/ 98 w 107"/>
                <a:gd name="T5" fmla="*/ 23 h 107"/>
                <a:gd name="T6" fmla="*/ 105 w 107"/>
                <a:gd name="T7" fmla="*/ 42 h 107"/>
                <a:gd name="T8" fmla="*/ 105 w 107"/>
                <a:gd name="T9" fmla="*/ 64 h 107"/>
                <a:gd name="T10" fmla="*/ 98 w 107"/>
                <a:gd name="T11" fmla="*/ 84 h 107"/>
                <a:gd name="T12" fmla="*/ 84 w 107"/>
                <a:gd name="T13" fmla="*/ 98 h 107"/>
                <a:gd name="T14" fmla="*/ 64 w 107"/>
                <a:gd name="T15" fmla="*/ 105 h 107"/>
                <a:gd name="T16" fmla="*/ 43 w 107"/>
                <a:gd name="T17" fmla="*/ 105 h 107"/>
                <a:gd name="T18" fmla="*/ 23 w 107"/>
                <a:gd name="T19" fmla="*/ 98 h 107"/>
                <a:gd name="T20" fmla="*/ 9 w 107"/>
                <a:gd name="T21" fmla="*/ 84 h 107"/>
                <a:gd name="T22" fmla="*/ 2 w 107"/>
                <a:gd name="T23" fmla="*/ 64 h 107"/>
                <a:gd name="T24" fmla="*/ 2 w 107"/>
                <a:gd name="T25" fmla="*/ 42 h 107"/>
                <a:gd name="T26" fmla="*/ 9 w 107"/>
                <a:gd name="T27" fmla="*/ 23 h 107"/>
                <a:gd name="T28" fmla="*/ 23 w 107"/>
                <a:gd name="T29" fmla="*/ 9 h 107"/>
                <a:gd name="T30" fmla="*/ 43 w 107"/>
                <a:gd name="T31" fmla="*/ 1 h 107"/>
                <a:gd name="T32" fmla="*/ 54 w 107"/>
                <a:gd name="T33" fmla="*/ 28 h 107"/>
                <a:gd name="T34" fmla="*/ 63 w 107"/>
                <a:gd name="T35" fmla="*/ 30 h 107"/>
                <a:gd name="T36" fmla="*/ 72 w 107"/>
                <a:gd name="T37" fmla="*/ 36 h 107"/>
                <a:gd name="T38" fmla="*/ 77 w 107"/>
                <a:gd name="T39" fmla="*/ 44 h 107"/>
                <a:gd name="T40" fmla="*/ 78 w 107"/>
                <a:gd name="T41" fmla="*/ 54 h 107"/>
                <a:gd name="T42" fmla="*/ 77 w 107"/>
                <a:gd name="T43" fmla="*/ 63 h 107"/>
                <a:gd name="T44" fmla="*/ 72 w 107"/>
                <a:gd name="T45" fmla="*/ 72 h 107"/>
                <a:gd name="T46" fmla="*/ 63 w 107"/>
                <a:gd name="T47" fmla="*/ 77 h 107"/>
                <a:gd name="T48" fmla="*/ 54 w 107"/>
                <a:gd name="T49" fmla="*/ 78 h 107"/>
                <a:gd name="T50" fmla="*/ 44 w 107"/>
                <a:gd name="T51" fmla="*/ 77 h 107"/>
                <a:gd name="T52" fmla="*/ 36 w 107"/>
                <a:gd name="T53" fmla="*/ 72 h 107"/>
                <a:gd name="T54" fmla="*/ 31 w 107"/>
                <a:gd name="T55" fmla="*/ 63 h 107"/>
                <a:gd name="T56" fmla="*/ 28 w 107"/>
                <a:gd name="T57" fmla="*/ 54 h 107"/>
                <a:gd name="T58" fmla="*/ 31 w 107"/>
                <a:gd name="T59" fmla="*/ 44 h 107"/>
                <a:gd name="T60" fmla="*/ 36 w 107"/>
                <a:gd name="T61" fmla="*/ 36 h 107"/>
                <a:gd name="T62" fmla="*/ 44 w 107"/>
                <a:gd name="T63" fmla="*/ 30 h 107"/>
                <a:gd name="T64" fmla="*/ 54 w 107"/>
                <a:gd name="T65" fmla="*/ 2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 h="107">
                  <a:moveTo>
                    <a:pt x="54" y="0"/>
                  </a:moveTo>
                  <a:lnTo>
                    <a:pt x="64" y="1"/>
                  </a:lnTo>
                  <a:lnTo>
                    <a:pt x="75" y="4"/>
                  </a:lnTo>
                  <a:lnTo>
                    <a:pt x="84" y="9"/>
                  </a:lnTo>
                  <a:lnTo>
                    <a:pt x="91" y="16"/>
                  </a:lnTo>
                  <a:lnTo>
                    <a:pt x="98" y="23"/>
                  </a:lnTo>
                  <a:lnTo>
                    <a:pt x="103" y="32"/>
                  </a:lnTo>
                  <a:lnTo>
                    <a:pt x="105" y="42"/>
                  </a:lnTo>
                  <a:lnTo>
                    <a:pt x="107" y="54"/>
                  </a:lnTo>
                  <a:lnTo>
                    <a:pt x="105" y="64"/>
                  </a:lnTo>
                  <a:lnTo>
                    <a:pt x="103" y="75"/>
                  </a:lnTo>
                  <a:lnTo>
                    <a:pt x="98" y="84"/>
                  </a:lnTo>
                  <a:lnTo>
                    <a:pt x="91" y="91"/>
                  </a:lnTo>
                  <a:lnTo>
                    <a:pt x="84" y="98"/>
                  </a:lnTo>
                  <a:lnTo>
                    <a:pt x="75" y="103"/>
                  </a:lnTo>
                  <a:lnTo>
                    <a:pt x="64" y="105"/>
                  </a:lnTo>
                  <a:lnTo>
                    <a:pt x="54" y="107"/>
                  </a:lnTo>
                  <a:lnTo>
                    <a:pt x="43" y="105"/>
                  </a:lnTo>
                  <a:lnTo>
                    <a:pt x="34" y="103"/>
                  </a:lnTo>
                  <a:lnTo>
                    <a:pt x="23" y="98"/>
                  </a:lnTo>
                  <a:lnTo>
                    <a:pt x="16" y="91"/>
                  </a:lnTo>
                  <a:lnTo>
                    <a:pt x="9" y="84"/>
                  </a:lnTo>
                  <a:lnTo>
                    <a:pt x="4" y="75"/>
                  </a:lnTo>
                  <a:lnTo>
                    <a:pt x="2" y="64"/>
                  </a:lnTo>
                  <a:lnTo>
                    <a:pt x="0" y="54"/>
                  </a:lnTo>
                  <a:lnTo>
                    <a:pt x="2" y="42"/>
                  </a:lnTo>
                  <a:lnTo>
                    <a:pt x="4" y="32"/>
                  </a:lnTo>
                  <a:lnTo>
                    <a:pt x="9" y="23"/>
                  </a:lnTo>
                  <a:lnTo>
                    <a:pt x="16" y="16"/>
                  </a:lnTo>
                  <a:lnTo>
                    <a:pt x="23" y="9"/>
                  </a:lnTo>
                  <a:lnTo>
                    <a:pt x="34" y="4"/>
                  </a:lnTo>
                  <a:lnTo>
                    <a:pt x="43" y="1"/>
                  </a:lnTo>
                  <a:lnTo>
                    <a:pt x="54" y="0"/>
                  </a:lnTo>
                  <a:close/>
                  <a:moveTo>
                    <a:pt x="54" y="28"/>
                  </a:moveTo>
                  <a:lnTo>
                    <a:pt x="59" y="28"/>
                  </a:lnTo>
                  <a:lnTo>
                    <a:pt x="63" y="30"/>
                  </a:lnTo>
                  <a:lnTo>
                    <a:pt x="68" y="32"/>
                  </a:lnTo>
                  <a:lnTo>
                    <a:pt x="72" y="36"/>
                  </a:lnTo>
                  <a:lnTo>
                    <a:pt x="75" y="40"/>
                  </a:lnTo>
                  <a:lnTo>
                    <a:pt x="77" y="44"/>
                  </a:lnTo>
                  <a:lnTo>
                    <a:pt x="78" y="49"/>
                  </a:lnTo>
                  <a:lnTo>
                    <a:pt x="78" y="54"/>
                  </a:lnTo>
                  <a:lnTo>
                    <a:pt x="78" y="59"/>
                  </a:lnTo>
                  <a:lnTo>
                    <a:pt x="77" y="63"/>
                  </a:lnTo>
                  <a:lnTo>
                    <a:pt x="75" y="68"/>
                  </a:lnTo>
                  <a:lnTo>
                    <a:pt x="72" y="72"/>
                  </a:lnTo>
                  <a:lnTo>
                    <a:pt x="68" y="75"/>
                  </a:lnTo>
                  <a:lnTo>
                    <a:pt x="63" y="77"/>
                  </a:lnTo>
                  <a:lnTo>
                    <a:pt x="59" y="78"/>
                  </a:lnTo>
                  <a:lnTo>
                    <a:pt x="54" y="78"/>
                  </a:lnTo>
                  <a:lnTo>
                    <a:pt x="49" y="78"/>
                  </a:lnTo>
                  <a:lnTo>
                    <a:pt x="44" y="77"/>
                  </a:lnTo>
                  <a:lnTo>
                    <a:pt x="40" y="75"/>
                  </a:lnTo>
                  <a:lnTo>
                    <a:pt x="36" y="72"/>
                  </a:lnTo>
                  <a:lnTo>
                    <a:pt x="32" y="68"/>
                  </a:lnTo>
                  <a:lnTo>
                    <a:pt x="31" y="63"/>
                  </a:lnTo>
                  <a:lnTo>
                    <a:pt x="28" y="59"/>
                  </a:lnTo>
                  <a:lnTo>
                    <a:pt x="28" y="54"/>
                  </a:lnTo>
                  <a:lnTo>
                    <a:pt x="28" y="49"/>
                  </a:lnTo>
                  <a:lnTo>
                    <a:pt x="31" y="44"/>
                  </a:lnTo>
                  <a:lnTo>
                    <a:pt x="32" y="40"/>
                  </a:lnTo>
                  <a:lnTo>
                    <a:pt x="36" y="36"/>
                  </a:lnTo>
                  <a:lnTo>
                    <a:pt x="40" y="32"/>
                  </a:lnTo>
                  <a:lnTo>
                    <a:pt x="44" y="30"/>
                  </a:lnTo>
                  <a:lnTo>
                    <a:pt x="49" y="28"/>
                  </a:lnTo>
                  <a:lnTo>
                    <a:pt x="54" y="2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67" name="Freeform 314">
              <a:extLst>
                <a:ext uri="{FF2B5EF4-FFF2-40B4-BE49-F238E27FC236}">
                  <a16:creationId xmlns:a16="http://schemas.microsoft.com/office/drawing/2014/main" id="{94F7EEE3-EA68-E943-B28C-2C74F0CBF829}"/>
                </a:ext>
              </a:extLst>
            </p:cNvPr>
            <p:cNvSpPr>
              <a:spLocks noEditPoints="1"/>
            </p:cNvSpPr>
            <p:nvPr/>
          </p:nvSpPr>
          <p:spPr bwMode="auto">
            <a:xfrm>
              <a:off x="6062663" y="2187575"/>
              <a:ext cx="57150" cy="57150"/>
            </a:xfrm>
            <a:custGeom>
              <a:avLst/>
              <a:gdLst>
                <a:gd name="T0" fmla="*/ 64 w 106"/>
                <a:gd name="T1" fmla="*/ 2 h 107"/>
                <a:gd name="T2" fmla="*/ 83 w 106"/>
                <a:gd name="T3" fmla="*/ 9 h 107"/>
                <a:gd name="T4" fmla="*/ 97 w 106"/>
                <a:gd name="T5" fmla="*/ 25 h 107"/>
                <a:gd name="T6" fmla="*/ 105 w 106"/>
                <a:gd name="T7" fmla="*/ 43 h 107"/>
                <a:gd name="T8" fmla="*/ 105 w 106"/>
                <a:gd name="T9" fmla="*/ 64 h 107"/>
                <a:gd name="T10" fmla="*/ 97 w 106"/>
                <a:gd name="T11" fmla="*/ 84 h 107"/>
                <a:gd name="T12" fmla="*/ 83 w 106"/>
                <a:gd name="T13" fmla="*/ 98 h 107"/>
                <a:gd name="T14" fmla="*/ 64 w 106"/>
                <a:gd name="T15" fmla="*/ 105 h 107"/>
                <a:gd name="T16" fmla="*/ 42 w 106"/>
                <a:gd name="T17" fmla="*/ 105 h 107"/>
                <a:gd name="T18" fmla="*/ 23 w 106"/>
                <a:gd name="T19" fmla="*/ 98 h 107"/>
                <a:gd name="T20" fmla="*/ 9 w 106"/>
                <a:gd name="T21" fmla="*/ 84 h 107"/>
                <a:gd name="T22" fmla="*/ 1 w 106"/>
                <a:gd name="T23" fmla="*/ 64 h 107"/>
                <a:gd name="T24" fmla="*/ 1 w 106"/>
                <a:gd name="T25" fmla="*/ 43 h 107"/>
                <a:gd name="T26" fmla="*/ 9 w 106"/>
                <a:gd name="T27" fmla="*/ 25 h 107"/>
                <a:gd name="T28" fmla="*/ 23 w 106"/>
                <a:gd name="T29" fmla="*/ 9 h 107"/>
                <a:gd name="T30" fmla="*/ 42 w 106"/>
                <a:gd name="T31" fmla="*/ 2 h 107"/>
                <a:gd name="T32" fmla="*/ 54 w 106"/>
                <a:gd name="T33" fmla="*/ 29 h 107"/>
                <a:gd name="T34" fmla="*/ 63 w 106"/>
                <a:gd name="T35" fmla="*/ 31 h 107"/>
                <a:gd name="T36" fmla="*/ 72 w 106"/>
                <a:gd name="T37" fmla="*/ 36 h 107"/>
                <a:gd name="T38" fmla="*/ 77 w 106"/>
                <a:gd name="T39" fmla="*/ 44 h 107"/>
                <a:gd name="T40" fmla="*/ 78 w 106"/>
                <a:gd name="T41" fmla="*/ 54 h 107"/>
                <a:gd name="T42" fmla="*/ 77 w 106"/>
                <a:gd name="T43" fmla="*/ 63 h 107"/>
                <a:gd name="T44" fmla="*/ 72 w 106"/>
                <a:gd name="T45" fmla="*/ 72 h 107"/>
                <a:gd name="T46" fmla="*/ 63 w 106"/>
                <a:gd name="T47" fmla="*/ 77 h 107"/>
                <a:gd name="T48" fmla="*/ 54 w 106"/>
                <a:gd name="T49" fmla="*/ 79 h 107"/>
                <a:gd name="T50" fmla="*/ 44 w 106"/>
                <a:gd name="T51" fmla="*/ 77 h 107"/>
                <a:gd name="T52" fmla="*/ 36 w 106"/>
                <a:gd name="T53" fmla="*/ 72 h 107"/>
                <a:gd name="T54" fmla="*/ 30 w 106"/>
                <a:gd name="T55" fmla="*/ 63 h 107"/>
                <a:gd name="T56" fmla="*/ 28 w 106"/>
                <a:gd name="T57" fmla="*/ 54 h 107"/>
                <a:gd name="T58" fmla="*/ 30 w 106"/>
                <a:gd name="T59" fmla="*/ 44 h 107"/>
                <a:gd name="T60" fmla="*/ 36 w 106"/>
                <a:gd name="T61" fmla="*/ 36 h 107"/>
                <a:gd name="T62" fmla="*/ 44 w 106"/>
                <a:gd name="T63" fmla="*/ 31 h 107"/>
                <a:gd name="T64" fmla="*/ 54 w 106"/>
                <a:gd name="T65"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7">
                  <a:moveTo>
                    <a:pt x="54" y="0"/>
                  </a:moveTo>
                  <a:lnTo>
                    <a:pt x="64" y="2"/>
                  </a:lnTo>
                  <a:lnTo>
                    <a:pt x="74" y="6"/>
                  </a:lnTo>
                  <a:lnTo>
                    <a:pt x="83" y="9"/>
                  </a:lnTo>
                  <a:lnTo>
                    <a:pt x="91" y="17"/>
                  </a:lnTo>
                  <a:lnTo>
                    <a:pt x="97" y="25"/>
                  </a:lnTo>
                  <a:lnTo>
                    <a:pt x="103" y="34"/>
                  </a:lnTo>
                  <a:lnTo>
                    <a:pt x="105" y="43"/>
                  </a:lnTo>
                  <a:lnTo>
                    <a:pt x="106" y="54"/>
                  </a:lnTo>
                  <a:lnTo>
                    <a:pt x="105" y="64"/>
                  </a:lnTo>
                  <a:lnTo>
                    <a:pt x="103" y="75"/>
                  </a:lnTo>
                  <a:lnTo>
                    <a:pt x="97" y="84"/>
                  </a:lnTo>
                  <a:lnTo>
                    <a:pt x="91" y="91"/>
                  </a:lnTo>
                  <a:lnTo>
                    <a:pt x="83" y="98"/>
                  </a:lnTo>
                  <a:lnTo>
                    <a:pt x="74" y="103"/>
                  </a:lnTo>
                  <a:lnTo>
                    <a:pt x="64" y="105"/>
                  </a:lnTo>
                  <a:lnTo>
                    <a:pt x="54" y="107"/>
                  </a:lnTo>
                  <a:lnTo>
                    <a:pt x="42" y="105"/>
                  </a:lnTo>
                  <a:lnTo>
                    <a:pt x="32" y="103"/>
                  </a:lnTo>
                  <a:lnTo>
                    <a:pt x="23" y="98"/>
                  </a:lnTo>
                  <a:lnTo>
                    <a:pt x="15" y="91"/>
                  </a:lnTo>
                  <a:lnTo>
                    <a:pt x="9" y="84"/>
                  </a:lnTo>
                  <a:lnTo>
                    <a:pt x="4" y="75"/>
                  </a:lnTo>
                  <a:lnTo>
                    <a:pt x="1" y="64"/>
                  </a:lnTo>
                  <a:lnTo>
                    <a:pt x="0" y="54"/>
                  </a:lnTo>
                  <a:lnTo>
                    <a:pt x="1" y="43"/>
                  </a:lnTo>
                  <a:lnTo>
                    <a:pt x="4" y="34"/>
                  </a:lnTo>
                  <a:lnTo>
                    <a:pt x="9" y="25"/>
                  </a:lnTo>
                  <a:lnTo>
                    <a:pt x="15" y="17"/>
                  </a:lnTo>
                  <a:lnTo>
                    <a:pt x="23" y="9"/>
                  </a:lnTo>
                  <a:lnTo>
                    <a:pt x="32" y="6"/>
                  </a:lnTo>
                  <a:lnTo>
                    <a:pt x="42" y="2"/>
                  </a:lnTo>
                  <a:lnTo>
                    <a:pt x="54" y="0"/>
                  </a:lnTo>
                  <a:close/>
                  <a:moveTo>
                    <a:pt x="54" y="29"/>
                  </a:moveTo>
                  <a:lnTo>
                    <a:pt x="59" y="30"/>
                  </a:lnTo>
                  <a:lnTo>
                    <a:pt x="63" y="31"/>
                  </a:lnTo>
                  <a:lnTo>
                    <a:pt x="68" y="34"/>
                  </a:lnTo>
                  <a:lnTo>
                    <a:pt x="72" y="36"/>
                  </a:lnTo>
                  <a:lnTo>
                    <a:pt x="74" y="40"/>
                  </a:lnTo>
                  <a:lnTo>
                    <a:pt x="77" y="44"/>
                  </a:lnTo>
                  <a:lnTo>
                    <a:pt x="78" y="49"/>
                  </a:lnTo>
                  <a:lnTo>
                    <a:pt x="78" y="54"/>
                  </a:lnTo>
                  <a:lnTo>
                    <a:pt x="78" y="59"/>
                  </a:lnTo>
                  <a:lnTo>
                    <a:pt x="77" y="63"/>
                  </a:lnTo>
                  <a:lnTo>
                    <a:pt x="74" y="68"/>
                  </a:lnTo>
                  <a:lnTo>
                    <a:pt x="72" y="72"/>
                  </a:lnTo>
                  <a:lnTo>
                    <a:pt x="68" y="75"/>
                  </a:lnTo>
                  <a:lnTo>
                    <a:pt x="63" y="77"/>
                  </a:lnTo>
                  <a:lnTo>
                    <a:pt x="59" y="79"/>
                  </a:lnTo>
                  <a:lnTo>
                    <a:pt x="54" y="79"/>
                  </a:lnTo>
                  <a:lnTo>
                    <a:pt x="49" y="79"/>
                  </a:lnTo>
                  <a:lnTo>
                    <a:pt x="44" y="77"/>
                  </a:lnTo>
                  <a:lnTo>
                    <a:pt x="40" y="75"/>
                  </a:lnTo>
                  <a:lnTo>
                    <a:pt x="36" y="72"/>
                  </a:lnTo>
                  <a:lnTo>
                    <a:pt x="32" y="68"/>
                  </a:lnTo>
                  <a:lnTo>
                    <a:pt x="30" y="63"/>
                  </a:lnTo>
                  <a:lnTo>
                    <a:pt x="28" y="59"/>
                  </a:lnTo>
                  <a:lnTo>
                    <a:pt x="28" y="54"/>
                  </a:lnTo>
                  <a:lnTo>
                    <a:pt x="28" y="49"/>
                  </a:lnTo>
                  <a:lnTo>
                    <a:pt x="30" y="44"/>
                  </a:lnTo>
                  <a:lnTo>
                    <a:pt x="32" y="40"/>
                  </a:lnTo>
                  <a:lnTo>
                    <a:pt x="36" y="36"/>
                  </a:lnTo>
                  <a:lnTo>
                    <a:pt x="40" y="34"/>
                  </a:lnTo>
                  <a:lnTo>
                    <a:pt x="44" y="31"/>
                  </a:lnTo>
                  <a:lnTo>
                    <a:pt x="49" y="30"/>
                  </a:lnTo>
                  <a:lnTo>
                    <a:pt x="54" y="2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68" name="Rectangle 315">
              <a:extLst>
                <a:ext uri="{FF2B5EF4-FFF2-40B4-BE49-F238E27FC236}">
                  <a16:creationId xmlns:a16="http://schemas.microsoft.com/office/drawing/2014/main" id="{F91EA184-8B30-6240-9BB3-B36686B313FF}"/>
                </a:ext>
              </a:extLst>
            </p:cNvPr>
            <p:cNvSpPr>
              <a:spLocks noChangeArrowheads="1"/>
            </p:cNvSpPr>
            <p:nvPr/>
          </p:nvSpPr>
          <p:spPr bwMode="auto">
            <a:xfrm>
              <a:off x="5894388" y="1912938"/>
              <a:ext cx="14288" cy="1301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69" name="Freeform 309">
              <a:extLst>
                <a:ext uri="{FF2B5EF4-FFF2-40B4-BE49-F238E27FC236}">
                  <a16:creationId xmlns:a16="http://schemas.microsoft.com/office/drawing/2014/main" id="{DEA4EC79-248F-D54D-959C-2333CF767FC5}"/>
                </a:ext>
              </a:extLst>
            </p:cNvPr>
            <p:cNvSpPr>
              <a:spLocks noEditPoints="1"/>
            </p:cNvSpPr>
            <p:nvPr/>
          </p:nvSpPr>
          <p:spPr bwMode="auto">
            <a:xfrm>
              <a:off x="6069013" y="1714500"/>
              <a:ext cx="55563" cy="55563"/>
            </a:xfrm>
            <a:custGeom>
              <a:avLst/>
              <a:gdLst>
                <a:gd name="T0" fmla="*/ 64 w 107"/>
                <a:gd name="T1" fmla="*/ 1 h 106"/>
                <a:gd name="T2" fmla="*/ 82 w 107"/>
                <a:gd name="T3" fmla="*/ 8 h 106"/>
                <a:gd name="T4" fmla="*/ 98 w 107"/>
                <a:gd name="T5" fmla="*/ 23 h 106"/>
                <a:gd name="T6" fmla="*/ 105 w 107"/>
                <a:gd name="T7" fmla="*/ 42 h 106"/>
                <a:gd name="T8" fmla="*/ 105 w 107"/>
                <a:gd name="T9" fmla="*/ 64 h 106"/>
                <a:gd name="T10" fmla="*/ 98 w 107"/>
                <a:gd name="T11" fmla="*/ 83 h 106"/>
                <a:gd name="T12" fmla="*/ 82 w 107"/>
                <a:gd name="T13" fmla="*/ 97 h 106"/>
                <a:gd name="T14" fmla="*/ 64 w 107"/>
                <a:gd name="T15" fmla="*/ 105 h 106"/>
                <a:gd name="T16" fmla="*/ 43 w 107"/>
                <a:gd name="T17" fmla="*/ 105 h 106"/>
                <a:gd name="T18" fmla="*/ 23 w 107"/>
                <a:gd name="T19" fmla="*/ 97 h 106"/>
                <a:gd name="T20" fmla="*/ 9 w 107"/>
                <a:gd name="T21" fmla="*/ 83 h 106"/>
                <a:gd name="T22" fmla="*/ 2 w 107"/>
                <a:gd name="T23" fmla="*/ 64 h 106"/>
                <a:gd name="T24" fmla="*/ 2 w 107"/>
                <a:gd name="T25" fmla="*/ 42 h 106"/>
                <a:gd name="T26" fmla="*/ 9 w 107"/>
                <a:gd name="T27" fmla="*/ 23 h 106"/>
                <a:gd name="T28" fmla="*/ 23 w 107"/>
                <a:gd name="T29" fmla="*/ 8 h 106"/>
                <a:gd name="T30" fmla="*/ 43 w 107"/>
                <a:gd name="T31" fmla="*/ 1 h 106"/>
                <a:gd name="T32" fmla="*/ 53 w 107"/>
                <a:gd name="T33" fmla="*/ 28 h 106"/>
                <a:gd name="T34" fmla="*/ 63 w 107"/>
                <a:gd name="T35" fmla="*/ 29 h 106"/>
                <a:gd name="T36" fmla="*/ 71 w 107"/>
                <a:gd name="T37" fmla="*/ 35 h 106"/>
                <a:gd name="T38" fmla="*/ 76 w 107"/>
                <a:gd name="T39" fmla="*/ 43 h 106"/>
                <a:gd name="T40" fmla="*/ 78 w 107"/>
                <a:gd name="T41" fmla="*/ 52 h 106"/>
                <a:gd name="T42" fmla="*/ 76 w 107"/>
                <a:gd name="T43" fmla="*/ 62 h 106"/>
                <a:gd name="T44" fmla="*/ 71 w 107"/>
                <a:gd name="T45" fmla="*/ 70 h 106"/>
                <a:gd name="T46" fmla="*/ 63 w 107"/>
                <a:gd name="T47" fmla="*/ 76 h 106"/>
                <a:gd name="T48" fmla="*/ 53 w 107"/>
                <a:gd name="T49" fmla="*/ 78 h 106"/>
                <a:gd name="T50" fmla="*/ 44 w 107"/>
                <a:gd name="T51" fmla="*/ 76 h 106"/>
                <a:gd name="T52" fmla="*/ 35 w 107"/>
                <a:gd name="T53" fmla="*/ 70 h 106"/>
                <a:gd name="T54" fmla="*/ 30 w 107"/>
                <a:gd name="T55" fmla="*/ 62 h 106"/>
                <a:gd name="T56" fmla="*/ 27 w 107"/>
                <a:gd name="T57" fmla="*/ 52 h 106"/>
                <a:gd name="T58" fmla="*/ 30 w 107"/>
                <a:gd name="T59" fmla="*/ 43 h 106"/>
                <a:gd name="T60" fmla="*/ 35 w 107"/>
                <a:gd name="T61" fmla="*/ 35 h 106"/>
                <a:gd name="T62" fmla="*/ 44 w 107"/>
                <a:gd name="T63" fmla="*/ 29 h 106"/>
                <a:gd name="T64" fmla="*/ 53 w 107"/>
                <a:gd name="T65" fmla="*/ 2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 h="106">
                  <a:moveTo>
                    <a:pt x="53" y="0"/>
                  </a:moveTo>
                  <a:lnTo>
                    <a:pt x="64" y="1"/>
                  </a:lnTo>
                  <a:lnTo>
                    <a:pt x="73" y="3"/>
                  </a:lnTo>
                  <a:lnTo>
                    <a:pt x="82" y="8"/>
                  </a:lnTo>
                  <a:lnTo>
                    <a:pt x="90" y="15"/>
                  </a:lnTo>
                  <a:lnTo>
                    <a:pt x="98" y="23"/>
                  </a:lnTo>
                  <a:lnTo>
                    <a:pt x="102" y="32"/>
                  </a:lnTo>
                  <a:lnTo>
                    <a:pt x="105" y="42"/>
                  </a:lnTo>
                  <a:lnTo>
                    <a:pt x="107" y="52"/>
                  </a:lnTo>
                  <a:lnTo>
                    <a:pt x="105" y="64"/>
                  </a:lnTo>
                  <a:lnTo>
                    <a:pt x="102" y="74"/>
                  </a:lnTo>
                  <a:lnTo>
                    <a:pt x="98" y="83"/>
                  </a:lnTo>
                  <a:lnTo>
                    <a:pt x="90" y="91"/>
                  </a:lnTo>
                  <a:lnTo>
                    <a:pt x="82" y="97"/>
                  </a:lnTo>
                  <a:lnTo>
                    <a:pt x="73" y="102"/>
                  </a:lnTo>
                  <a:lnTo>
                    <a:pt x="64" y="105"/>
                  </a:lnTo>
                  <a:lnTo>
                    <a:pt x="53" y="106"/>
                  </a:lnTo>
                  <a:lnTo>
                    <a:pt x="43" y="105"/>
                  </a:lnTo>
                  <a:lnTo>
                    <a:pt x="32" y="102"/>
                  </a:lnTo>
                  <a:lnTo>
                    <a:pt x="23" y="97"/>
                  </a:lnTo>
                  <a:lnTo>
                    <a:pt x="16" y="91"/>
                  </a:lnTo>
                  <a:lnTo>
                    <a:pt x="9" y="83"/>
                  </a:lnTo>
                  <a:lnTo>
                    <a:pt x="4" y="74"/>
                  </a:lnTo>
                  <a:lnTo>
                    <a:pt x="2" y="64"/>
                  </a:lnTo>
                  <a:lnTo>
                    <a:pt x="0" y="52"/>
                  </a:lnTo>
                  <a:lnTo>
                    <a:pt x="2" y="42"/>
                  </a:lnTo>
                  <a:lnTo>
                    <a:pt x="4" y="32"/>
                  </a:lnTo>
                  <a:lnTo>
                    <a:pt x="9" y="23"/>
                  </a:lnTo>
                  <a:lnTo>
                    <a:pt x="16" y="15"/>
                  </a:lnTo>
                  <a:lnTo>
                    <a:pt x="23" y="8"/>
                  </a:lnTo>
                  <a:lnTo>
                    <a:pt x="32" y="3"/>
                  </a:lnTo>
                  <a:lnTo>
                    <a:pt x="43" y="1"/>
                  </a:lnTo>
                  <a:lnTo>
                    <a:pt x="53" y="0"/>
                  </a:lnTo>
                  <a:close/>
                  <a:moveTo>
                    <a:pt x="53" y="28"/>
                  </a:moveTo>
                  <a:lnTo>
                    <a:pt x="58" y="28"/>
                  </a:lnTo>
                  <a:lnTo>
                    <a:pt x="63" y="29"/>
                  </a:lnTo>
                  <a:lnTo>
                    <a:pt x="67" y="32"/>
                  </a:lnTo>
                  <a:lnTo>
                    <a:pt x="71" y="35"/>
                  </a:lnTo>
                  <a:lnTo>
                    <a:pt x="73" y="38"/>
                  </a:lnTo>
                  <a:lnTo>
                    <a:pt x="76" y="43"/>
                  </a:lnTo>
                  <a:lnTo>
                    <a:pt x="77" y="47"/>
                  </a:lnTo>
                  <a:lnTo>
                    <a:pt x="78" y="52"/>
                  </a:lnTo>
                  <a:lnTo>
                    <a:pt x="77" y="57"/>
                  </a:lnTo>
                  <a:lnTo>
                    <a:pt x="76" y="62"/>
                  </a:lnTo>
                  <a:lnTo>
                    <a:pt x="73" y="66"/>
                  </a:lnTo>
                  <a:lnTo>
                    <a:pt x="71" y="70"/>
                  </a:lnTo>
                  <a:lnTo>
                    <a:pt x="67" y="74"/>
                  </a:lnTo>
                  <a:lnTo>
                    <a:pt x="63" y="76"/>
                  </a:lnTo>
                  <a:lnTo>
                    <a:pt x="58" y="78"/>
                  </a:lnTo>
                  <a:lnTo>
                    <a:pt x="53" y="78"/>
                  </a:lnTo>
                  <a:lnTo>
                    <a:pt x="48" y="78"/>
                  </a:lnTo>
                  <a:lnTo>
                    <a:pt x="44" y="76"/>
                  </a:lnTo>
                  <a:lnTo>
                    <a:pt x="39" y="74"/>
                  </a:lnTo>
                  <a:lnTo>
                    <a:pt x="35" y="70"/>
                  </a:lnTo>
                  <a:lnTo>
                    <a:pt x="32" y="66"/>
                  </a:lnTo>
                  <a:lnTo>
                    <a:pt x="30" y="62"/>
                  </a:lnTo>
                  <a:lnTo>
                    <a:pt x="28" y="57"/>
                  </a:lnTo>
                  <a:lnTo>
                    <a:pt x="27" y="52"/>
                  </a:lnTo>
                  <a:lnTo>
                    <a:pt x="28" y="47"/>
                  </a:lnTo>
                  <a:lnTo>
                    <a:pt x="30" y="43"/>
                  </a:lnTo>
                  <a:lnTo>
                    <a:pt x="32" y="38"/>
                  </a:lnTo>
                  <a:lnTo>
                    <a:pt x="35" y="35"/>
                  </a:lnTo>
                  <a:lnTo>
                    <a:pt x="39" y="32"/>
                  </a:lnTo>
                  <a:lnTo>
                    <a:pt x="44" y="29"/>
                  </a:lnTo>
                  <a:lnTo>
                    <a:pt x="48" y="28"/>
                  </a:lnTo>
                  <a:lnTo>
                    <a:pt x="53" y="2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70" name="Freeform 312">
              <a:extLst>
                <a:ext uri="{FF2B5EF4-FFF2-40B4-BE49-F238E27FC236}">
                  <a16:creationId xmlns:a16="http://schemas.microsoft.com/office/drawing/2014/main" id="{FB5E2D2F-CB03-FD4A-8C57-3BC3AC1398A1}"/>
                </a:ext>
              </a:extLst>
            </p:cNvPr>
            <p:cNvSpPr>
              <a:spLocks noEditPoints="1"/>
            </p:cNvSpPr>
            <p:nvPr/>
          </p:nvSpPr>
          <p:spPr bwMode="auto">
            <a:xfrm>
              <a:off x="5864225" y="1830388"/>
              <a:ext cx="55563" cy="57150"/>
            </a:xfrm>
            <a:custGeom>
              <a:avLst/>
              <a:gdLst>
                <a:gd name="T0" fmla="*/ 63 w 105"/>
                <a:gd name="T1" fmla="*/ 2 h 107"/>
                <a:gd name="T2" fmla="*/ 82 w 105"/>
                <a:gd name="T3" fmla="*/ 9 h 107"/>
                <a:gd name="T4" fmla="*/ 96 w 105"/>
                <a:gd name="T5" fmla="*/ 25 h 107"/>
                <a:gd name="T6" fmla="*/ 105 w 105"/>
                <a:gd name="T7" fmla="*/ 43 h 107"/>
                <a:gd name="T8" fmla="*/ 105 w 105"/>
                <a:gd name="T9" fmla="*/ 64 h 107"/>
                <a:gd name="T10" fmla="*/ 96 w 105"/>
                <a:gd name="T11" fmla="*/ 84 h 107"/>
                <a:gd name="T12" fmla="*/ 82 w 105"/>
                <a:gd name="T13" fmla="*/ 98 h 107"/>
                <a:gd name="T14" fmla="*/ 63 w 105"/>
                <a:gd name="T15" fmla="*/ 105 h 107"/>
                <a:gd name="T16" fmla="*/ 43 w 105"/>
                <a:gd name="T17" fmla="*/ 105 h 107"/>
                <a:gd name="T18" fmla="*/ 23 w 105"/>
                <a:gd name="T19" fmla="*/ 98 h 107"/>
                <a:gd name="T20" fmla="*/ 9 w 105"/>
                <a:gd name="T21" fmla="*/ 84 h 107"/>
                <a:gd name="T22" fmla="*/ 0 w 105"/>
                <a:gd name="T23" fmla="*/ 64 h 107"/>
                <a:gd name="T24" fmla="*/ 0 w 105"/>
                <a:gd name="T25" fmla="*/ 43 h 107"/>
                <a:gd name="T26" fmla="*/ 9 w 105"/>
                <a:gd name="T27" fmla="*/ 25 h 107"/>
                <a:gd name="T28" fmla="*/ 23 w 105"/>
                <a:gd name="T29" fmla="*/ 9 h 107"/>
                <a:gd name="T30" fmla="*/ 43 w 105"/>
                <a:gd name="T31" fmla="*/ 2 h 107"/>
                <a:gd name="T32" fmla="*/ 53 w 105"/>
                <a:gd name="T33" fmla="*/ 28 h 107"/>
                <a:gd name="T34" fmla="*/ 63 w 105"/>
                <a:gd name="T35" fmla="*/ 31 h 107"/>
                <a:gd name="T36" fmla="*/ 71 w 105"/>
                <a:gd name="T37" fmla="*/ 36 h 107"/>
                <a:gd name="T38" fmla="*/ 76 w 105"/>
                <a:gd name="T39" fmla="*/ 44 h 107"/>
                <a:gd name="T40" fmla="*/ 78 w 105"/>
                <a:gd name="T41" fmla="*/ 54 h 107"/>
                <a:gd name="T42" fmla="*/ 76 w 105"/>
                <a:gd name="T43" fmla="*/ 63 h 107"/>
                <a:gd name="T44" fmla="*/ 71 w 105"/>
                <a:gd name="T45" fmla="*/ 72 h 107"/>
                <a:gd name="T46" fmla="*/ 63 w 105"/>
                <a:gd name="T47" fmla="*/ 77 h 107"/>
                <a:gd name="T48" fmla="*/ 53 w 105"/>
                <a:gd name="T49" fmla="*/ 78 h 107"/>
                <a:gd name="T50" fmla="*/ 43 w 105"/>
                <a:gd name="T51" fmla="*/ 77 h 107"/>
                <a:gd name="T52" fmla="*/ 35 w 105"/>
                <a:gd name="T53" fmla="*/ 72 h 107"/>
                <a:gd name="T54" fmla="*/ 30 w 105"/>
                <a:gd name="T55" fmla="*/ 63 h 107"/>
                <a:gd name="T56" fmla="*/ 27 w 105"/>
                <a:gd name="T57" fmla="*/ 54 h 107"/>
                <a:gd name="T58" fmla="*/ 30 w 105"/>
                <a:gd name="T59" fmla="*/ 44 h 107"/>
                <a:gd name="T60" fmla="*/ 35 w 105"/>
                <a:gd name="T61" fmla="*/ 36 h 107"/>
                <a:gd name="T62" fmla="*/ 43 w 105"/>
                <a:gd name="T63" fmla="*/ 31 h 107"/>
                <a:gd name="T64" fmla="*/ 53 w 105"/>
                <a:gd name="T65" fmla="*/ 2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 h="107">
                  <a:moveTo>
                    <a:pt x="53" y="0"/>
                  </a:moveTo>
                  <a:lnTo>
                    <a:pt x="63" y="2"/>
                  </a:lnTo>
                  <a:lnTo>
                    <a:pt x="73" y="5"/>
                  </a:lnTo>
                  <a:lnTo>
                    <a:pt x="82" y="9"/>
                  </a:lnTo>
                  <a:lnTo>
                    <a:pt x="90" y="16"/>
                  </a:lnTo>
                  <a:lnTo>
                    <a:pt x="96" y="25"/>
                  </a:lnTo>
                  <a:lnTo>
                    <a:pt x="102" y="34"/>
                  </a:lnTo>
                  <a:lnTo>
                    <a:pt x="105" y="43"/>
                  </a:lnTo>
                  <a:lnTo>
                    <a:pt x="105" y="54"/>
                  </a:lnTo>
                  <a:lnTo>
                    <a:pt x="105" y="64"/>
                  </a:lnTo>
                  <a:lnTo>
                    <a:pt x="102" y="75"/>
                  </a:lnTo>
                  <a:lnTo>
                    <a:pt x="96" y="84"/>
                  </a:lnTo>
                  <a:lnTo>
                    <a:pt x="90" y="91"/>
                  </a:lnTo>
                  <a:lnTo>
                    <a:pt x="82" y="98"/>
                  </a:lnTo>
                  <a:lnTo>
                    <a:pt x="73" y="103"/>
                  </a:lnTo>
                  <a:lnTo>
                    <a:pt x="63" y="105"/>
                  </a:lnTo>
                  <a:lnTo>
                    <a:pt x="53" y="107"/>
                  </a:lnTo>
                  <a:lnTo>
                    <a:pt x="43" y="105"/>
                  </a:lnTo>
                  <a:lnTo>
                    <a:pt x="32" y="103"/>
                  </a:lnTo>
                  <a:lnTo>
                    <a:pt x="23" y="98"/>
                  </a:lnTo>
                  <a:lnTo>
                    <a:pt x="16" y="91"/>
                  </a:lnTo>
                  <a:lnTo>
                    <a:pt x="9" y="84"/>
                  </a:lnTo>
                  <a:lnTo>
                    <a:pt x="4" y="75"/>
                  </a:lnTo>
                  <a:lnTo>
                    <a:pt x="0" y="64"/>
                  </a:lnTo>
                  <a:lnTo>
                    <a:pt x="0" y="54"/>
                  </a:lnTo>
                  <a:lnTo>
                    <a:pt x="0" y="43"/>
                  </a:lnTo>
                  <a:lnTo>
                    <a:pt x="4" y="34"/>
                  </a:lnTo>
                  <a:lnTo>
                    <a:pt x="9" y="25"/>
                  </a:lnTo>
                  <a:lnTo>
                    <a:pt x="16" y="16"/>
                  </a:lnTo>
                  <a:lnTo>
                    <a:pt x="23" y="9"/>
                  </a:lnTo>
                  <a:lnTo>
                    <a:pt x="32" y="5"/>
                  </a:lnTo>
                  <a:lnTo>
                    <a:pt x="43" y="2"/>
                  </a:lnTo>
                  <a:lnTo>
                    <a:pt x="53" y="0"/>
                  </a:lnTo>
                  <a:close/>
                  <a:moveTo>
                    <a:pt x="53" y="28"/>
                  </a:moveTo>
                  <a:lnTo>
                    <a:pt x="58" y="28"/>
                  </a:lnTo>
                  <a:lnTo>
                    <a:pt x="63" y="31"/>
                  </a:lnTo>
                  <a:lnTo>
                    <a:pt x="67" y="32"/>
                  </a:lnTo>
                  <a:lnTo>
                    <a:pt x="71" y="36"/>
                  </a:lnTo>
                  <a:lnTo>
                    <a:pt x="73" y="40"/>
                  </a:lnTo>
                  <a:lnTo>
                    <a:pt x="76" y="44"/>
                  </a:lnTo>
                  <a:lnTo>
                    <a:pt x="77" y="49"/>
                  </a:lnTo>
                  <a:lnTo>
                    <a:pt x="78" y="54"/>
                  </a:lnTo>
                  <a:lnTo>
                    <a:pt x="77" y="59"/>
                  </a:lnTo>
                  <a:lnTo>
                    <a:pt x="76" y="63"/>
                  </a:lnTo>
                  <a:lnTo>
                    <a:pt x="73" y="68"/>
                  </a:lnTo>
                  <a:lnTo>
                    <a:pt x="71" y="72"/>
                  </a:lnTo>
                  <a:lnTo>
                    <a:pt x="67" y="75"/>
                  </a:lnTo>
                  <a:lnTo>
                    <a:pt x="63" y="77"/>
                  </a:lnTo>
                  <a:lnTo>
                    <a:pt x="58" y="78"/>
                  </a:lnTo>
                  <a:lnTo>
                    <a:pt x="53" y="78"/>
                  </a:lnTo>
                  <a:lnTo>
                    <a:pt x="48" y="78"/>
                  </a:lnTo>
                  <a:lnTo>
                    <a:pt x="43" y="77"/>
                  </a:lnTo>
                  <a:lnTo>
                    <a:pt x="39" y="75"/>
                  </a:lnTo>
                  <a:lnTo>
                    <a:pt x="35" y="72"/>
                  </a:lnTo>
                  <a:lnTo>
                    <a:pt x="32" y="68"/>
                  </a:lnTo>
                  <a:lnTo>
                    <a:pt x="30" y="63"/>
                  </a:lnTo>
                  <a:lnTo>
                    <a:pt x="29" y="59"/>
                  </a:lnTo>
                  <a:lnTo>
                    <a:pt x="27" y="54"/>
                  </a:lnTo>
                  <a:lnTo>
                    <a:pt x="29" y="49"/>
                  </a:lnTo>
                  <a:lnTo>
                    <a:pt x="30" y="44"/>
                  </a:lnTo>
                  <a:lnTo>
                    <a:pt x="32" y="40"/>
                  </a:lnTo>
                  <a:lnTo>
                    <a:pt x="35" y="36"/>
                  </a:lnTo>
                  <a:lnTo>
                    <a:pt x="39" y="32"/>
                  </a:lnTo>
                  <a:lnTo>
                    <a:pt x="43" y="31"/>
                  </a:lnTo>
                  <a:lnTo>
                    <a:pt x="48" y="28"/>
                  </a:lnTo>
                  <a:lnTo>
                    <a:pt x="53" y="2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71" name="Freeform 316">
              <a:extLst>
                <a:ext uri="{FF2B5EF4-FFF2-40B4-BE49-F238E27FC236}">
                  <a16:creationId xmlns:a16="http://schemas.microsoft.com/office/drawing/2014/main" id="{5C1356C1-F8D1-6D44-9FA7-98928FFC1E2B}"/>
                </a:ext>
              </a:extLst>
            </p:cNvPr>
            <p:cNvSpPr>
              <a:spLocks/>
            </p:cNvSpPr>
            <p:nvPr/>
          </p:nvSpPr>
          <p:spPr bwMode="auto">
            <a:xfrm>
              <a:off x="5940425" y="1757363"/>
              <a:ext cx="107950" cy="85725"/>
            </a:xfrm>
            <a:custGeom>
              <a:avLst/>
              <a:gdLst>
                <a:gd name="T0" fmla="*/ 0 w 206"/>
                <a:gd name="T1" fmla="*/ 142 h 162"/>
                <a:gd name="T2" fmla="*/ 191 w 206"/>
                <a:gd name="T3" fmla="*/ 0 h 162"/>
                <a:gd name="T4" fmla="*/ 206 w 206"/>
                <a:gd name="T5" fmla="*/ 20 h 162"/>
                <a:gd name="T6" fmla="*/ 15 w 206"/>
                <a:gd name="T7" fmla="*/ 162 h 162"/>
                <a:gd name="T8" fmla="*/ 0 w 206"/>
                <a:gd name="T9" fmla="*/ 142 h 162"/>
              </a:gdLst>
              <a:ahLst/>
              <a:cxnLst>
                <a:cxn ang="0">
                  <a:pos x="T0" y="T1"/>
                </a:cxn>
                <a:cxn ang="0">
                  <a:pos x="T2" y="T3"/>
                </a:cxn>
                <a:cxn ang="0">
                  <a:pos x="T4" y="T5"/>
                </a:cxn>
                <a:cxn ang="0">
                  <a:pos x="T6" y="T7"/>
                </a:cxn>
                <a:cxn ang="0">
                  <a:pos x="T8" y="T9"/>
                </a:cxn>
              </a:cxnLst>
              <a:rect l="0" t="0" r="r" b="b"/>
              <a:pathLst>
                <a:path w="206" h="162">
                  <a:moveTo>
                    <a:pt x="0" y="142"/>
                  </a:moveTo>
                  <a:lnTo>
                    <a:pt x="191" y="0"/>
                  </a:lnTo>
                  <a:lnTo>
                    <a:pt x="206" y="20"/>
                  </a:lnTo>
                  <a:lnTo>
                    <a:pt x="15" y="162"/>
                  </a:lnTo>
                  <a:lnTo>
                    <a:pt x="0" y="14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72" name="Freeform 317">
              <a:extLst>
                <a:ext uri="{FF2B5EF4-FFF2-40B4-BE49-F238E27FC236}">
                  <a16:creationId xmlns:a16="http://schemas.microsoft.com/office/drawing/2014/main" id="{749626B2-3F1E-7343-82EB-021DD72D4278}"/>
                </a:ext>
              </a:extLst>
            </p:cNvPr>
            <p:cNvSpPr>
              <a:spLocks/>
            </p:cNvSpPr>
            <p:nvPr/>
          </p:nvSpPr>
          <p:spPr bwMode="auto">
            <a:xfrm>
              <a:off x="6138863" y="1760538"/>
              <a:ext cx="112713" cy="84138"/>
            </a:xfrm>
            <a:custGeom>
              <a:avLst/>
              <a:gdLst>
                <a:gd name="T0" fmla="*/ 196 w 211"/>
                <a:gd name="T1" fmla="*/ 160 h 160"/>
                <a:gd name="T2" fmla="*/ 0 w 211"/>
                <a:gd name="T3" fmla="*/ 22 h 160"/>
                <a:gd name="T4" fmla="*/ 15 w 211"/>
                <a:gd name="T5" fmla="*/ 0 h 160"/>
                <a:gd name="T6" fmla="*/ 211 w 211"/>
                <a:gd name="T7" fmla="*/ 138 h 160"/>
                <a:gd name="T8" fmla="*/ 196 w 211"/>
                <a:gd name="T9" fmla="*/ 160 h 160"/>
              </a:gdLst>
              <a:ahLst/>
              <a:cxnLst>
                <a:cxn ang="0">
                  <a:pos x="T0" y="T1"/>
                </a:cxn>
                <a:cxn ang="0">
                  <a:pos x="T2" y="T3"/>
                </a:cxn>
                <a:cxn ang="0">
                  <a:pos x="T4" y="T5"/>
                </a:cxn>
                <a:cxn ang="0">
                  <a:pos x="T6" y="T7"/>
                </a:cxn>
                <a:cxn ang="0">
                  <a:pos x="T8" y="T9"/>
                </a:cxn>
              </a:cxnLst>
              <a:rect l="0" t="0" r="r" b="b"/>
              <a:pathLst>
                <a:path w="211" h="160">
                  <a:moveTo>
                    <a:pt x="196" y="160"/>
                  </a:moveTo>
                  <a:lnTo>
                    <a:pt x="0" y="22"/>
                  </a:lnTo>
                  <a:lnTo>
                    <a:pt x="15" y="0"/>
                  </a:lnTo>
                  <a:lnTo>
                    <a:pt x="211" y="138"/>
                  </a:lnTo>
                  <a:lnTo>
                    <a:pt x="196" y="1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73" name="Freeform 318">
              <a:extLst>
                <a:ext uri="{FF2B5EF4-FFF2-40B4-BE49-F238E27FC236}">
                  <a16:creationId xmlns:a16="http://schemas.microsoft.com/office/drawing/2014/main" id="{35DC6122-3107-8748-B4DE-C54DEEAAC61F}"/>
                </a:ext>
              </a:extLst>
            </p:cNvPr>
            <p:cNvSpPr>
              <a:spLocks/>
            </p:cNvSpPr>
            <p:nvPr/>
          </p:nvSpPr>
          <p:spPr bwMode="auto">
            <a:xfrm>
              <a:off x="5935663" y="2114550"/>
              <a:ext cx="111125" cy="77788"/>
            </a:xfrm>
            <a:custGeom>
              <a:avLst/>
              <a:gdLst>
                <a:gd name="T0" fmla="*/ 15 w 209"/>
                <a:gd name="T1" fmla="*/ 0 h 147"/>
                <a:gd name="T2" fmla="*/ 209 w 209"/>
                <a:gd name="T3" fmla="*/ 125 h 147"/>
                <a:gd name="T4" fmla="*/ 195 w 209"/>
                <a:gd name="T5" fmla="*/ 147 h 147"/>
                <a:gd name="T6" fmla="*/ 0 w 209"/>
                <a:gd name="T7" fmla="*/ 21 h 147"/>
                <a:gd name="T8" fmla="*/ 15 w 209"/>
                <a:gd name="T9" fmla="*/ 0 h 147"/>
              </a:gdLst>
              <a:ahLst/>
              <a:cxnLst>
                <a:cxn ang="0">
                  <a:pos x="T0" y="T1"/>
                </a:cxn>
                <a:cxn ang="0">
                  <a:pos x="T2" y="T3"/>
                </a:cxn>
                <a:cxn ang="0">
                  <a:pos x="T4" y="T5"/>
                </a:cxn>
                <a:cxn ang="0">
                  <a:pos x="T6" y="T7"/>
                </a:cxn>
                <a:cxn ang="0">
                  <a:pos x="T8" y="T9"/>
                </a:cxn>
              </a:cxnLst>
              <a:rect l="0" t="0" r="r" b="b"/>
              <a:pathLst>
                <a:path w="209" h="147">
                  <a:moveTo>
                    <a:pt x="15" y="0"/>
                  </a:moveTo>
                  <a:lnTo>
                    <a:pt x="209" y="125"/>
                  </a:lnTo>
                  <a:lnTo>
                    <a:pt x="195" y="147"/>
                  </a:lnTo>
                  <a:lnTo>
                    <a:pt x="0" y="21"/>
                  </a:lnTo>
                  <a:lnTo>
                    <a:pt x="15"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74" name="Freeform 319">
              <a:extLst>
                <a:ext uri="{FF2B5EF4-FFF2-40B4-BE49-F238E27FC236}">
                  <a16:creationId xmlns:a16="http://schemas.microsoft.com/office/drawing/2014/main" id="{17732593-7391-554E-82A2-F6C288000E3D}"/>
                </a:ext>
              </a:extLst>
            </p:cNvPr>
            <p:cNvSpPr>
              <a:spLocks/>
            </p:cNvSpPr>
            <p:nvPr/>
          </p:nvSpPr>
          <p:spPr bwMode="auto">
            <a:xfrm>
              <a:off x="6135688" y="2117725"/>
              <a:ext cx="106363" cy="76200"/>
            </a:xfrm>
            <a:custGeom>
              <a:avLst/>
              <a:gdLst>
                <a:gd name="T0" fmla="*/ 0 w 201"/>
                <a:gd name="T1" fmla="*/ 125 h 145"/>
                <a:gd name="T2" fmla="*/ 187 w 201"/>
                <a:gd name="T3" fmla="*/ 0 h 145"/>
                <a:gd name="T4" fmla="*/ 201 w 201"/>
                <a:gd name="T5" fmla="*/ 21 h 145"/>
                <a:gd name="T6" fmla="*/ 14 w 201"/>
                <a:gd name="T7" fmla="*/ 145 h 145"/>
                <a:gd name="T8" fmla="*/ 0 w 201"/>
                <a:gd name="T9" fmla="*/ 125 h 145"/>
              </a:gdLst>
              <a:ahLst/>
              <a:cxnLst>
                <a:cxn ang="0">
                  <a:pos x="T0" y="T1"/>
                </a:cxn>
                <a:cxn ang="0">
                  <a:pos x="T2" y="T3"/>
                </a:cxn>
                <a:cxn ang="0">
                  <a:pos x="T4" y="T5"/>
                </a:cxn>
                <a:cxn ang="0">
                  <a:pos x="T6" y="T7"/>
                </a:cxn>
                <a:cxn ang="0">
                  <a:pos x="T8" y="T9"/>
                </a:cxn>
              </a:cxnLst>
              <a:rect l="0" t="0" r="r" b="b"/>
              <a:pathLst>
                <a:path w="201" h="145">
                  <a:moveTo>
                    <a:pt x="0" y="125"/>
                  </a:moveTo>
                  <a:lnTo>
                    <a:pt x="187" y="0"/>
                  </a:lnTo>
                  <a:lnTo>
                    <a:pt x="201" y="21"/>
                  </a:lnTo>
                  <a:lnTo>
                    <a:pt x="14" y="145"/>
                  </a:lnTo>
                  <a:lnTo>
                    <a:pt x="0" y="12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75" name="Rectangle 320">
              <a:extLst>
                <a:ext uri="{FF2B5EF4-FFF2-40B4-BE49-F238E27FC236}">
                  <a16:creationId xmlns:a16="http://schemas.microsoft.com/office/drawing/2014/main" id="{E5FDC2A0-DB9C-874A-AA00-7F3BEEA63B52}"/>
                </a:ext>
              </a:extLst>
            </p:cNvPr>
            <p:cNvSpPr>
              <a:spLocks noChangeArrowheads="1"/>
            </p:cNvSpPr>
            <p:nvPr/>
          </p:nvSpPr>
          <p:spPr bwMode="auto">
            <a:xfrm>
              <a:off x="6276975" y="1924050"/>
              <a:ext cx="14288" cy="11112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76" name="Freeform 307">
              <a:extLst>
                <a:ext uri="{FF2B5EF4-FFF2-40B4-BE49-F238E27FC236}">
                  <a16:creationId xmlns:a16="http://schemas.microsoft.com/office/drawing/2014/main" id="{6B51D789-CD53-724B-858D-2B878A794DC3}"/>
                </a:ext>
              </a:extLst>
            </p:cNvPr>
            <p:cNvSpPr>
              <a:spLocks/>
            </p:cNvSpPr>
            <p:nvPr/>
          </p:nvSpPr>
          <p:spPr bwMode="auto">
            <a:xfrm>
              <a:off x="5910263" y="1866900"/>
              <a:ext cx="50800" cy="38100"/>
            </a:xfrm>
            <a:custGeom>
              <a:avLst/>
              <a:gdLst>
                <a:gd name="T0" fmla="*/ 14 w 96"/>
                <a:gd name="T1" fmla="*/ 0 h 72"/>
                <a:gd name="T2" fmla="*/ 96 w 96"/>
                <a:gd name="T3" fmla="*/ 50 h 72"/>
                <a:gd name="T4" fmla="*/ 82 w 96"/>
                <a:gd name="T5" fmla="*/ 72 h 72"/>
                <a:gd name="T6" fmla="*/ 0 w 96"/>
                <a:gd name="T7" fmla="*/ 23 h 72"/>
                <a:gd name="T8" fmla="*/ 14 w 96"/>
                <a:gd name="T9" fmla="*/ 0 h 72"/>
              </a:gdLst>
              <a:ahLst/>
              <a:cxnLst>
                <a:cxn ang="0">
                  <a:pos x="T0" y="T1"/>
                </a:cxn>
                <a:cxn ang="0">
                  <a:pos x="T2" y="T3"/>
                </a:cxn>
                <a:cxn ang="0">
                  <a:pos x="T4" y="T5"/>
                </a:cxn>
                <a:cxn ang="0">
                  <a:pos x="T6" y="T7"/>
                </a:cxn>
                <a:cxn ang="0">
                  <a:pos x="T8" y="T9"/>
                </a:cxn>
              </a:cxnLst>
              <a:rect l="0" t="0" r="r" b="b"/>
              <a:pathLst>
                <a:path w="96" h="72">
                  <a:moveTo>
                    <a:pt x="14" y="0"/>
                  </a:moveTo>
                  <a:lnTo>
                    <a:pt x="96" y="50"/>
                  </a:lnTo>
                  <a:lnTo>
                    <a:pt x="82" y="72"/>
                  </a:lnTo>
                  <a:lnTo>
                    <a:pt x="0" y="23"/>
                  </a:lnTo>
                  <a:lnTo>
                    <a:pt x="14"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77" name="Freeform 308">
              <a:extLst>
                <a:ext uri="{FF2B5EF4-FFF2-40B4-BE49-F238E27FC236}">
                  <a16:creationId xmlns:a16="http://schemas.microsoft.com/office/drawing/2014/main" id="{63CA4CA1-3B5C-504E-A7C7-EB6D06B941AD}"/>
                </a:ext>
              </a:extLst>
            </p:cNvPr>
            <p:cNvSpPr>
              <a:spLocks/>
            </p:cNvSpPr>
            <p:nvPr/>
          </p:nvSpPr>
          <p:spPr bwMode="auto">
            <a:xfrm>
              <a:off x="6224588" y="1873250"/>
              <a:ext cx="50800" cy="38100"/>
            </a:xfrm>
            <a:custGeom>
              <a:avLst/>
              <a:gdLst>
                <a:gd name="T0" fmla="*/ 0 w 97"/>
                <a:gd name="T1" fmla="*/ 50 h 71"/>
                <a:gd name="T2" fmla="*/ 85 w 97"/>
                <a:gd name="T3" fmla="*/ 0 h 71"/>
                <a:gd name="T4" fmla="*/ 97 w 97"/>
                <a:gd name="T5" fmla="*/ 21 h 71"/>
                <a:gd name="T6" fmla="*/ 13 w 97"/>
                <a:gd name="T7" fmla="*/ 71 h 71"/>
                <a:gd name="T8" fmla="*/ 0 w 97"/>
                <a:gd name="T9" fmla="*/ 50 h 71"/>
              </a:gdLst>
              <a:ahLst/>
              <a:cxnLst>
                <a:cxn ang="0">
                  <a:pos x="T0" y="T1"/>
                </a:cxn>
                <a:cxn ang="0">
                  <a:pos x="T2" y="T3"/>
                </a:cxn>
                <a:cxn ang="0">
                  <a:pos x="T4" y="T5"/>
                </a:cxn>
                <a:cxn ang="0">
                  <a:pos x="T6" y="T7"/>
                </a:cxn>
                <a:cxn ang="0">
                  <a:pos x="T8" y="T9"/>
                </a:cxn>
              </a:cxnLst>
              <a:rect l="0" t="0" r="r" b="b"/>
              <a:pathLst>
                <a:path w="97" h="71">
                  <a:moveTo>
                    <a:pt x="0" y="50"/>
                  </a:moveTo>
                  <a:lnTo>
                    <a:pt x="85" y="0"/>
                  </a:lnTo>
                  <a:lnTo>
                    <a:pt x="97" y="21"/>
                  </a:lnTo>
                  <a:lnTo>
                    <a:pt x="13" y="71"/>
                  </a:lnTo>
                  <a:lnTo>
                    <a:pt x="0" y="5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78" name="Freeform 310">
              <a:extLst>
                <a:ext uri="{FF2B5EF4-FFF2-40B4-BE49-F238E27FC236}">
                  <a16:creationId xmlns:a16="http://schemas.microsoft.com/office/drawing/2014/main" id="{3CA3AFB9-CF1C-4643-83D0-36183CEC15DE}"/>
                </a:ext>
              </a:extLst>
            </p:cNvPr>
            <p:cNvSpPr>
              <a:spLocks noEditPoints="1"/>
            </p:cNvSpPr>
            <p:nvPr/>
          </p:nvSpPr>
          <p:spPr bwMode="auto">
            <a:xfrm>
              <a:off x="6264275" y="1839913"/>
              <a:ext cx="57150" cy="55563"/>
            </a:xfrm>
            <a:custGeom>
              <a:avLst/>
              <a:gdLst>
                <a:gd name="T0" fmla="*/ 64 w 106"/>
                <a:gd name="T1" fmla="*/ 1 h 106"/>
                <a:gd name="T2" fmla="*/ 83 w 106"/>
                <a:gd name="T3" fmla="*/ 10 h 106"/>
                <a:gd name="T4" fmla="*/ 97 w 106"/>
                <a:gd name="T5" fmla="*/ 24 h 106"/>
                <a:gd name="T6" fmla="*/ 105 w 106"/>
                <a:gd name="T7" fmla="*/ 43 h 106"/>
                <a:gd name="T8" fmla="*/ 105 w 106"/>
                <a:gd name="T9" fmla="*/ 64 h 106"/>
                <a:gd name="T10" fmla="*/ 97 w 106"/>
                <a:gd name="T11" fmla="*/ 83 h 106"/>
                <a:gd name="T12" fmla="*/ 83 w 106"/>
                <a:gd name="T13" fmla="*/ 97 h 106"/>
                <a:gd name="T14" fmla="*/ 64 w 106"/>
                <a:gd name="T15" fmla="*/ 105 h 106"/>
                <a:gd name="T16" fmla="*/ 42 w 106"/>
                <a:gd name="T17" fmla="*/ 105 h 106"/>
                <a:gd name="T18" fmla="*/ 23 w 106"/>
                <a:gd name="T19" fmla="*/ 97 h 106"/>
                <a:gd name="T20" fmla="*/ 9 w 106"/>
                <a:gd name="T21" fmla="*/ 83 h 106"/>
                <a:gd name="T22" fmla="*/ 1 w 106"/>
                <a:gd name="T23" fmla="*/ 64 h 106"/>
                <a:gd name="T24" fmla="*/ 1 w 106"/>
                <a:gd name="T25" fmla="*/ 43 h 106"/>
                <a:gd name="T26" fmla="*/ 9 w 106"/>
                <a:gd name="T27" fmla="*/ 24 h 106"/>
                <a:gd name="T28" fmla="*/ 23 w 106"/>
                <a:gd name="T29" fmla="*/ 10 h 106"/>
                <a:gd name="T30" fmla="*/ 42 w 106"/>
                <a:gd name="T31" fmla="*/ 1 h 106"/>
                <a:gd name="T32" fmla="*/ 53 w 106"/>
                <a:gd name="T33" fmla="*/ 28 h 106"/>
                <a:gd name="T34" fmla="*/ 62 w 106"/>
                <a:gd name="T35" fmla="*/ 30 h 106"/>
                <a:gd name="T36" fmla="*/ 70 w 106"/>
                <a:gd name="T37" fmla="*/ 36 h 106"/>
                <a:gd name="T38" fmla="*/ 77 w 106"/>
                <a:gd name="T39" fmla="*/ 43 h 106"/>
                <a:gd name="T40" fmla="*/ 78 w 106"/>
                <a:gd name="T41" fmla="*/ 53 h 106"/>
                <a:gd name="T42" fmla="*/ 77 w 106"/>
                <a:gd name="T43" fmla="*/ 64 h 106"/>
                <a:gd name="T44" fmla="*/ 70 w 106"/>
                <a:gd name="T45" fmla="*/ 71 h 106"/>
                <a:gd name="T46" fmla="*/ 62 w 106"/>
                <a:gd name="T47" fmla="*/ 77 h 106"/>
                <a:gd name="T48" fmla="*/ 53 w 106"/>
                <a:gd name="T49" fmla="*/ 79 h 106"/>
                <a:gd name="T50" fmla="*/ 43 w 106"/>
                <a:gd name="T51" fmla="*/ 77 h 106"/>
                <a:gd name="T52" fmla="*/ 36 w 106"/>
                <a:gd name="T53" fmla="*/ 71 h 106"/>
                <a:gd name="T54" fmla="*/ 29 w 106"/>
                <a:gd name="T55" fmla="*/ 64 h 106"/>
                <a:gd name="T56" fmla="*/ 28 w 106"/>
                <a:gd name="T57" fmla="*/ 53 h 106"/>
                <a:gd name="T58" fmla="*/ 29 w 106"/>
                <a:gd name="T59" fmla="*/ 43 h 106"/>
                <a:gd name="T60" fmla="*/ 36 w 106"/>
                <a:gd name="T61" fmla="*/ 36 h 106"/>
                <a:gd name="T62" fmla="*/ 43 w 106"/>
                <a:gd name="T63" fmla="*/ 30 h 106"/>
                <a:gd name="T64" fmla="*/ 53 w 106"/>
                <a:gd name="T65" fmla="*/ 2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6">
                  <a:moveTo>
                    <a:pt x="53" y="0"/>
                  </a:moveTo>
                  <a:lnTo>
                    <a:pt x="64" y="1"/>
                  </a:lnTo>
                  <a:lnTo>
                    <a:pt x="74" y="5"/>
                  </a:lnTo>
                  <a:lnTo>
                    <a:pt x="83" y="10"/>
                  </a:lnTo>
                  <a:lnTo>
                    <a:pt x="91" y="16"/>
                  </a:lnTo>
                  <a:lnTo>
                    <a:pt x="97" y="24"/>
                  </a:lnTo>
                  <a:lnTo>
                    <a:pt x="102" y="33"/>
                  </a:lnTo>
                  <a:lnTo>
                    <a:pt x="105" y="43"/>
                  </a:lnTo>
                  <a:lnTo>
                    <a:pt x="106" y="53"/>
                  </a:lnTo>
                  <a:lnTo>
                    <a:pt x="105" y="64"/>
                  </a:lnTo>
                  <a:lnTo>
                    <a:pt x="102" y="74"/>
                  </a:lnTo>
                  <a:lnTo>
                    <a:pt x="97" y="83"/>
                  </a:lnTo>
                  <a:lnTo>
                    <a:pt x="91" y="91"/>
                  </a:lnTo>
                  <a:lnTo>
                    <a:pt x="83" y="97"/>
                  </a:lnTo>
                  <a:lnTo>
                    <a:pt x="74" y="102"/>
                  </a:lnTo>
                  <a:lnTo>
                    <a:pt x="64" y="105"/>
                  </a:lnTo>
                  <a:lnTo>
                    <a:pt x="53" y="106"/>
                  </a:lnTo>
                  <a:lnTo>
                    <a:pt x="42" y="105"/>
                  </a:lnTo>
                  <a:lnTo>
                    <a:pt x="32" y="102"/>
                  </a:lnTo>
                  <a:lnTo>
                    <a:pt x="23" y="97"/>
                  </a:lnTo>
                  <a:lnTo>
                    <a:pt x="15" y="91"/>
                  </a:lnTo>
                  <a:lnTo>
                    <a:pt x="9" y="83"/>
                  </a:lnTo>
                  <a:lnTo>
                    <a:pt x="3" y="74"/>
                  </a:lnTo>
                  <a:lnTo>
                    <a:pt x="1" y="64"/>
                  </a:lnTo>
                  <a:lnTo>
                    <a:pt x="0" y="53"/>
                  </a:lnTo>
                  <a:lnTo>
                    <a:pt x="1" y="43"/>
                  </a:lnTo>
                  <a:lnTo>
                    <a:pt x="3" y="33"/>
                  </a:lnTo>
                  <a:lnTo>
                    <a:pt x="9" y="24"/>
                  </a:lnTo>
                  <a:lnTo>
                    <a:pt x="15" y="16"/>
                  </a:lnTo>
                  <a:lnTo>
                    <a:pt x="23" y="10"/>
                  </a:lnTo>
                  <a:lnTo>
                    <a:pt x="32" y="5"/>
                  </a:lnTo>
                  <a:lnTo>
                    <a:pt x="42" y="1"/>
                  </a:lnTo>
                  <a:lnTo>
                    <a:pt x="53" y="0"/>
                  </a:lnTo>
                  <a:close/>
                  <a:moveTo>
                    <a:pt x="53" y="28"/>
                  </a:moveTo>
                  <a:lnTo>
                    <a:pt x="57" y="29"/>
                  </a:lnTo>
                  <a:lnTo>
                    <a:pt x="62" y="30"/>
                  </a:lnTo>
                  <a:lnTo>
                    <a:pt x="68" y="33"/>
                  </a:lnTo>
                  <a:lnTo>
                    <a:pt x="70" y="36"/>
                  </a:lnTo>
                  <a:lnTo>
                    <a:pt x="74" y="39"/>
                  </a:lnTo>
                  <a:lnTo>
                    <a:pt x="77" y="43"/>
                  </a:lnTo>
                  <a:lnTo>
                    <a:pt x="78" y="48"/>
                  </a:lnTo>
                  <a:lnTo>
                    <a:pt x="78" y="53"/>
                  </a:lnTo>
                  <a:lnTo>
                    <a:pt x="78" y="59"/>
                  </a:lnTo>
                  <a:lnTo>
                    <a:pt x="77" y="64"/>
                  </a:lnTo>
                  <a:lnTo>
                    <a:pt x="74" y="68"/>
                  </a:lnTo>
                  <a:lnTo>
                    <a:pt x="70" y="71"/>
                  </a:lnTo>
                  <a:lnTo>
                    <a:pt x="68" y="74"/>
                  </a:lnTo>
                  <a:lnTo>
                    <a:pt x="62" y="77"/>
                  </a:lnTo>
                  <a:lnTo>
                    <a:pt x="57" y="78"/>
                  </a:lnTo>
                  <a:lnTo>
                    <a:pt x="53" y="79"/>
                  </a:lnTo>
                  <a:lnTo>
                    <a:pt x="48" y="78"/>
                  </a:lnTo>
                  <a:lnTo>
                    <a:pt x="43" y="77"/>
                  </a:lnTo>
                  <a:lnTo>
                    <a:pt x="39" y="74"/>
                  </a:lnTo>
                  <a:lnTo>
                    <a:pt x="36" y="71"/>
                  </a:lnTo>
                  <a:lnTo>
                    <a:pt x="32" y="68"/>
                  </a:lnTo>
                  <a:lnTo>
                    <a:pt x="29" y="64"/>
                  </a:lnTo>
                  <a:lnTo>
                    <a:pt x="28" y="59"/>
                  </a:lnTo>
                  <a:lnTo>
                    <a:pt x="28" y="53"/>
                  </a:lnTo>
                  <a:lnTo>
                    <a:pt x="28" y="48"/>
                  </a:lnTo>
                  <a:lnTo>
                    <a:pt x="29" y="43"/>
                  </a:lnTo>
                  <a:lnTo>
                    <a:pt x="32" y="39"/>
                  </a:lnTo>
                  <a:lnTo>
                    <a:pt x="36" y="36"/>
                  </a:lnTo>
                  <a:lnTo>
                    <a:pt x="39" y="33"/>
                  </a:lnTo>
                  <a:lnTo>
                    <a:pt x="43" y="30"/>
                  </a:lnTo>
                  <a:lnTo>
                    <a:pt x="48" y="29"/>
                  </a:lnTo>
                  <a:lnTo>
                    <a:pt x="53" y="2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grpSp>
      <p:grpSp>
        <p:nvGrpSpPr>
          <p:cNvPr id="679" name="Group 678">
            <a:extLst>
              <a:ext uri="{FF2B5EF4-FFF2-40B4-BE49-F238E27FC236}">
                <a16:creationId xmlns:a16="http://schemas.microsoft.com/office/drawing/2014/main" id="{4F70E13C-7DDF-0D46-B1BD-CBDFF62D7483}"/>
              </a:ext>
            </a:extLst>
          </p:cNvPr>
          <p:cNvGrpSpPr/>
          <p:nvPr/>
        </p:nvGrpSpPr>
        <p:grpSpPr>
          <a:xfrm>
            <a:off x="7360639" y="1892470"/>
            <a:ext cx="461963" cy="554038"/>
            <a:chOff x="7119938" y="1701800"/>
            <a:chExt cx="461963" cy="554038"/>
          </a:xfrm>
        </p:grpSpPr>
        <p:sp>
          <p:nvSpPr>
            <p:cNvPr id="680" name="Rectangle 321">
              <a:extLst>
                <a:ext uri="{FF2B5EF4-FFF2-40B4-BE49-F238E27FC236}">
                  <a16:creationId xmlns:a16="http://schemas.microsoft.com/office/drawing/2014/main" id="{A3631E57-865C-5444-A815-02F51863250D}"/>
                </a:ext>
              </a:extLst>
            </p:cNvPr>
            <p:cNvSpPr>
              <a:spLocks noChangeArrowheads="1"/>
            </p:cNvSpPr>
            <p:nvPr/>
          </p:nvSpPr>
          <p:spPr bwMode="auto">
            <a:xfrm>
              <a:off x="7180263" y="1701800"/>
              <a:ext cx="333375" cy="53975"/>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81" name="Rectangle 322">
              <a:extLst>
                <a:ext uri="{FF2B5EF4-FFF2-40B4-BE49-F238E27FC236}">
                  <a16:creationId xmlns:a16="http://schemas.microsoft.com/office/drawing/2014/main" id="{949F3AF2-4910-144E-B9D8-7B294371F65D}"/>
                </a:ext>
              </a:extLst>
            </p:cNvPr>
            <p:cNvSpPr>
              <a:spLocks noChangeArrowheads="1"/>
            </p:cNvSpPr>
            <p:nvPr/>
          </p:nvSpPr>
          <p:spPr bwMode="auto">
            <a:xfrm>
              <a:off x="7180263" y="1755775"/>
              <a:ext cx="333375" cy="16827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82" name="Freeform 323">
              <a:extLst>
                <a:ext uri="{FF2B5EF4-FFF2-40B4-BE49-F238E27FC236}">
                  <a16:creationId xmlns:a16="http://schemas.microsoft.com/office/drawing/2014/main" id="{879B2131-2BA6-4945-8FEB-CF4C9A9F1B33}"/>
                </a:ext>
              </a:extLst>
            </p:cNvPr>
            <p:cNvSpPr>
              <a:spLocks/>
            </p:cNvSpPr>
            <p:nvPr/>
          </p:nvSpPr>
          <p:spPr bwMode="auto">
            <a:xfrm>
              <a:off x="7119938" y="1927225"/>
              <a:ext cx="460375" cy="180975"/>
            </a:xfrm>
            <a:custGeom>
              <a:avLst/>
              <a:gdLst>
                <a:gd name="T0" fmla="*/ 0 w 872"/>
                <a:gd name="T1" fmla="*/ 0 h 343"/>
                <a:gd name="T2" fmla="*/ 872 w 872"/>
                <a:gd name="T3" fmla="*/ 0 h 343"/>
                <a:gd name="T4" fmla="*/ 872 w 872"/>
                <a:gd name="T5" fmla="*/ 295 h 343"/>
                <a:gd name="T6" fmla="*/ 726 w 872"/>
                <a:gd name="T7" fmla="*/ 295 h 343"/>
                <a:gd name="T8" fmla="*/ 726 w 872"/>
                <a:gd name="T9" fmla="*/ 343 h 343"/>
                <a:gd name="T10" fmla="*/ 704 w 872"/>
                <a:gd name="T11" fmla="*/ 343 h 343"/>
                <a:gd name="T12" fmla="*/ 704 w 872"/>
                <a:gd name="T13" fmla="*/ 295 h 343"/>
                <a:gd name="T14" fmla="*/ 457 w 872"/>
                <a:gd name="T15" fmla="*/ 295 h 343"/>
                <a:gd name="T16" fmla="*/ 457 w 872"/>
                <a:gd name="T17" fmla="*/ 343 h 343"/>
                <a:gd name="T18" fmla="*/ 435 w 872"/>
                <a:gd name="T19" fmla="*/ 343 h 343"/>
                <a:gd name="T20" fmla="*/ 435 w 872"/>
                <a:gd name="T21" fmla="*/ 295 h 343"/>
                <a:gd name="T22" fmla="*/ 154 w 872"/>
                <a:gd name="T23" fmla="*/ 295 h 343"/>
                <a:gd name="T24" fmla="*/ 154 w 872"/>
                <a:gd name="T25" fmla="*/ 343 h 343"/>
                <a:gd name="T26" fmla="*/ 132 w 872"/>
                <a:gd name="T27" fmla="*/ 343 h 343"/>
                <a:gd name="T28" fmla="*/ 132 w 872"/>
                <a:gd name="T29" fmla="*/ 295 h 343"/>
                <a:gd name="T30" fmla="*/ 0 w 872"/>
                <a:gd name="T31" fmla="*/ 295 h 343"/>
                <a:gd name="T32" fmla="*/ 0 w 872"/>
                <a:gd name="T3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343">
                  <a:moveTo>
                    <a:pt x="0" y="0"/>
                  </a:moveTo>
                  <a:lnTo>
                    <a:pt x="872" y="0"/>
                  </a:lnTo>
                  <a:lnTo>
                    <a:pt x="872" y="295"/>
                  </a:lnTo>
                  <a:lnTo>
                    <a:pt x="726" y="295"/>
                  </a:lnTo>
                  <a:lnTo>
                    <a:pt x="726" y="343"/>
                  </a:lnTo>
                  <a:lnTo>
                    <a:pt x="704" y="343"/>
                  </a:lnTo>
                  <a:lnTo>
                    <a:pt x="704" y="295"/>
                  </a:lnTo>
                  <a:lnTo>
                    <a:pt x="457" y="295"/>
                  </a:lnTo>
                  <a:lnTo>
                    <a:pt x="457" y="343"/>
                  </a:lnTo>
                  <a:lnTo>
                    <a:pt x="435" y="343"/>
                  </a:lnTo>
                  <a:lnTo>
                    <a:pt x="435" y="295"/>
                  </a:lnTo>
                  <a:lnTo>
                    <a:pt x="154" y="295"/>
                  </a:lnTo>
                  <a:lnTo>
                    <a:pt x="154" y="343"/>
                  </a:lnTo>
                  <a:lnTo>
                    <a:pt x="132" y="343"/>
                  </a:lnTo>
                  <a:lnTo>
                    <a:pt x="132" y="295"/>
                  </a:lnTo>
                  <a:lnTo>
                    <a:pt x="0" y="295"/>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83" name="Rectangle 324">
              <a:extLst>
                <a:ext uri="{FF2B5EF4-FFF2-40B4-BE49-F238E27FC236}">
                  <a16:creationId xmlns:a16="http://schemas.microsoft.com/office/drawing/2014/main" id="{199E6CAE-8954-4A40-9D8D-A8BCD11AE57F}"/>
                </a:ext>
              </a:extLst>
            </p:cNvPr>
            <p:cNvSpPr>
              <a:spLocks noChangeArrowheads="1"/>
            </p:cNvSpPr>
            <p:nvPr/>
          </p:nvSpPr>
          <p:spPr bwMode="auto">
            <a:xfrm>
              <a:off x="7150100" y="1952625"/>
              <a:ext cx="400050" cy="1031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84" name="Rectangle 326">
              <a:extLst>
                <a:ext uri="{FF2B5EF4-FFF2-40B4-BE49-F238E27FC236}">
                  <a16:creationId xmlns:a16="http://schemas.microsoft.com/office/drawing/2014/main" id="{C73DC69F-7FE7-6C49-B9B8-67C0ED8C1D17}"/>
                </a:ext>
              </a:extLst>
            </p:cNvPr>
            <p:cNvSpPr>
              <a:spLocks noChangeArrowheads="1"/>
            </p:cNvSpPr>
            <p:nvPr/>
          </p:nvSpPr>
          <p:spPr bwMode="auto">
            <a:xfrm>
              <a:off x="7291388" y="2108200"/>
              <a:ext cx="290513" cy="147638"/>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85" name="Rectangle 327">
              <a:extLst>
                <a:ext uri="{FF2B5EF4-FFF2-40B4-BE49-F238E27FC236}">
                  <a16:creationId xmlns:a16="http://schemas.microsoft.com/office/drawing/2014/main" id="{40E71D6F-64BC-5D4B-A98D-596CFD6D15C0}"/>
                </a:ext>
              </a:extLst>
            </p:cNvPr>
            <p:cNvSpPr>
              <a:spLocks noChangeArrowheads="1"/>
            </p:cNvSpPr>
            <p:nvPr/>
          </p:nvSpPr>
          <p:spPr bwMode="auto">
            <a:xfrm>
              <a:off x="7212013" y="1728788"/>
              <a:ext cx="100013" cy="11113"/>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86" name="Rectangle 328">
              <a:extLst>
                <a:ext uri="{FF2B5EF4-FFF2-40B4-BE49-F238E27FC236}">
                  <a16:creationId xmlns:a16="http://schemas.microsoft.com/office/drawing/2014/main" id="{3FC7A1F3-8CAD-CD4D-8DD2-225C64F5527E}"/>
                </a:ext>
              </a:extLst>
            </p:cNvPr>
            <p:cNvSpPr>
              <a:spLocks noChangeArrowheads="1"/>
            </p:cNvSpPr>
            <p:nvPr/>
          </p:nvSpPr>
          <p:spPr bwMode="auto">
            <a:xfrm>
              <a:off x="7212013" y="1793875"/>
              <a:ext cx="150813" cy="15875"/>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87" name="Rectangle 329">
              <a:extLst>
                <a:ext uri="{FF2B5EF4-FFF2-40B4-BE49-F238E27FC236}">
                  <a16:creationId xmlns:a16="http://schemas.microsoft.com/office/drawing/2014/main" id="{700ADEEA-9EAB-9242-B1D6-DBFEFF936DF3}"/>
                </a:ext>
              </a:extLst>
            </p:cNvPr>
            <p:cNvSpPr>
              <a:spLocks noChangeArrowheads="1"/>
            </p:cNvSpPr>
            <p:nvPr/>
          </p:nvSpPr>
          <p:spPr bwMode="auto">
            <a:xfrm>
              <a:off x="7212013" y="1836738"/>
              <a:ext cx="249238" cy="17463"/>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88" name="Rectangle 330">
              <a:extLst>
                <a:ext uri="{FF2B5EF4-FFF2-40B4-BE49-F238E27FC236}">
                  <a16:creationId xmlns:a16="http://schemas.microsoft.com/office/drawing/2014/main" id="{0A9144AF-CD9D-0E43-A008-BD02189C7308}"/>
                </a:ext>
              </a:extLst>
            </p:cNvPr>
            <p:cNvSpPr>
              <a:spLocks noChangeArrowheads="1"/>
            </p:cNvSpPr>
            <p:nvPr/>
          </p:nvSpPr>
          <p:spPr bwMode="auto">
            <a:xfrm>
              <a:off x="7212013" y="1876425"/>
              <a:ext cx="249238" cy="17463"/>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89" name="Rectangle 331">
              <a:extLst>
                <a:ext uri="{FF2B5EF4-FFF2-40B4-BE49-F238E27FC236}">
                  <a16:creationId xmlns:a16="http://schemas.microsoft.com/office/drawing/2014/main" id="{0EA52077-F985-6A4F-ABEB-8C805D27C618}"/>
                </a:ext>
              </a:extLst>
            </p:cNvPr>
            <p:cNvSpPr>
              <a:spLocks noChangeArrowheads="1"/>
            </p:cNvSpPr>
            <p:nvPr/>
          </p:nvSpPr>
          <p:spPr bwMode="auto">
            <a:xfrm>
              <a:off x="7297738" y="2006600"/>
              <a:ext cx="95250" cy="17463"/>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90" name="Rectangle 332">
              <a:extLst>
                <a:ext uri="{FF2B5EF4-FFF2-40B4-BE49-F238E27FC236}">
                  <a16:creationId xmlns:a16="http://schemas.microsoft.com/office/drawing/2014/main" id="{B882205E-35A4-0A48-8582-E8040F8A4AA9}"/>
                </a:ext>
              </a:extLst>
            </p:cNvPr>
            <p:cNvSpPr>
              <a:spLocks noChangeArrowheads="1"/>
            </p:cNvSpPr>
            <p:nvPr/>
          </p:nvSpPr>
          <p:spPr bwMode="auto">
            <a:xfrm>
              <a:off x="7150100" y="2149475"/>
              <a:ext cx="79375" cy="28575"/>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91" name="Rectangle 325">
              <a:extLst>
                <a:ext uri="{FF2B5EF4-FFF2-40B4-BE49-F238E27FC236}">
                  <a16:creationId xmlns:a16="http://schemas.microsoft.com/office/drawing/2014/main" id="{C86FFA59-06B1-EA4B-B9A8-BBE62FDC5878}"/>
                </a:ext>
              </a:extLst>
            </p:cNvPr>
            <p:cNvSpPr>
              <a:spLocks noChangeArrowheads="1"/>
            </p:cNvSpPr>
            <p:nvPr/>
          </p:nvSpPr>
          <p:spPr bwMode="auto">
            <a:xfrm>
              <a:off x="7124700" y="2108200"/>
              <a:ext cx="139700" cy="147638"/>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92" name="Rectangle 333">
              <a:extLst>
                <a:ext uri="{FF2B5EF4-FFF2-40B4-BE49-F238E27FC236}">
                  <a16:creationId xmlns:a16="http://schemas.microsoft.com/office/drawing/2014/main" id="{7893E4EE-60BD-FF4A-A926-4471DD924A50}"/>
                </a:ext>
              </a:extLst>
            </p:cNvPr>
            <p:cNvSpPr>
              <a:spLocks noChangeArrowheads="1"/>
            </p:cNvSpPr>
            <p:nvPr/>
          </p:nvSpPr>
          <p:spPr bwMode="auto">
            <a:xfrm>
              <a:off x="7170337" y="2181224"/>
              <a:ext cx="52388" cy="12700"/>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93" name="Rectangle 334">
              <a:extLst>
                <a:ext uri="{FF2B5EF4-FFF2-40B4-BE49-F238E27FC236}">
                  <a16:creationId xmlns:a16="http://schemas.microsoft.com/office/drawing/2014/main" id="{AF70379F-FFB4-AD46-83E5-CECB7D50C3EF}"/>
                </a:ext>
              </a:extLst>
            </p:cNvPr>
            <p:cNvSpPr>
              <a:spLocks noChangeArrowheads="1"/>
            </p:cNvSpPr>
            <p:nvPr/>
          </p:nvSpPr>
          <p:spPr bwMode="auto">
            <a:xfrm>
              <a:off x="7315200" y="2149475"/>
              <a:ext cx="77788" cy="28575"/>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94" name="Rectangle 335">
              <a:extLst>
                <a:ext uri="{FF2B5EF4-FFF2-40B4-BE49-F238E27FC236}">
                  <a16:creationId xmlns:a16="http://schemas.microsoft.com/office/drawing/2014/main" id="{D5BDB9EC-7457-D342-9D9F-31BAB8DD85E9}"/>
                </a:ext>
              </a:extLst>
            </p:cNvPr>
            <p:cNvSpPr>
              <a:spLocks noChangeArrowheads="1"/>
            </p:cNvSpPr>
            <p:nvPr/>
          </p:nvSpPr>
          <p:spPr bwMode="auto">
            <a:xfrm>
              <a:off x="7315200" y="2190750"/>
              <a:ext cx="52388" cy="12700"/>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95" name="Rectangle 336">
              <a:extLst>
                <a:ext uri="{FF2B5EF4-FFF2-40B4-BE49-F238E27FC236}">
                  <a16:creationId xmlns:a16="http://schemas.microsoft.com/office/drawing/2014/main" id="{91943547-6A9E-8740-92B8-3D64C87AB06B}"/>
                </a:ext>
              </a:extLst>
            </p:cNvPr>
            <p:cNvSpPr>
              <a:spLocks noChangeArrowheads="1"/>
            </p:cNvSpPr>
            <p:nvPr/>
          </p:nvSpPr>
          <p:spPr bwMode="auto">
            <a:xfrm>
              <a:off x="7456488" y="2149475"/>
              <a:ext cx="77788" cy="28575"/>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96" name="Rectangle 337">
              <a:extLst>
                <a:ext uri="{FF2B5EF4-FFF2-40B4-BE49-F238E27FC236}">
                  <a16:creationId xmlns:a16="http://schemas.microsoft.com/office/drawing/2014/main" id="{5B71D622-8AB5-694D-A643-3A819263586D}"/>
                </a:ext>
              </a:extLst>
            </p:cNvPr>
            <p:cNvSpPr>
              <a:spLocks noChangeArrowheads="1"/>
            </p:cNvSpPr>
            <p:nvPr/>
          </p:nvSpPr>
          <p:spPr bwMode="auto">
            <a:xfrm>
              <a:off x="7456488" y="2190750"/>
              <a:ext cx="52388" cy="12700"/>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grpSp>
      <p:sp>
        <p:nvSpPr>
          <p:cNvPr id="697" name="Rectangle 49">
            <a:extLst>
              <a:ext uri="{FF2B5EF4-FFF2-40B4-BE49-F238E27FC236}">
                <a16:creationId xmlns:a16="http://schemas.microsoft.com/office/drawing/2014/main" id="{A5C79C63-6B67-644D-93DF-BB7DF02A891F}"/>
              </a:ext>
            </a:extLst>
          </p:cNvPr>
          <p:cNvSpPr>
            <a:spLocks noChangeArrowheads="1"/>
          </p:cNvSpPr>
          <p:nvPr/>
        </p:nvSpPr>
        <p:spPr bwMode="auto">
          <a:xfrm>
            <a:off x="4426447" y="6013837"/>
            <a:ext cx="1109663" cy="814388"/>
          </a:xfrm>
          <a:prstGeom prst="roundRect">
            <a:avLst>
              <a:gd name="adj" fmla="val 11427"/>
            </a:avLst>
          </a:prstGeom>
          <a:solidFill>
            <a:schemeClr val="accent2">
              <a:lumMod val="75000"/>
              <a:alpha val="30000"/>
            </a:schemeClr>
          </a:solidFill>
          <a:ln w="25400">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dirty="0"/>
          </a:p>
        </p:txBody>
      </p:sp>
      <p:sp>
        <p:nvSpPr>
          <p:cNvPr id="698" name="Rectangle 50">
            <a:extLst>
              <a:ext uri="{FF2B5EF4-FFF2-40B4-BE49-F238E27FC236}">
                <a16:creationId xmlns:a16="http://schemas.microsoft.com/office/drawing/2014/main" id="{B64F6EB2-F50F-8546-97FE-33D5276F6BE2}"/>
              </a:ext>
            </a:extLst>
          </p:cNvPr>
          <p:cNvSpPr>
            <a:spLocks noChangeArrowheads="1"/>
          </p:cNvSpPr>
          <p:nvPr/>
        </p:nvSpPr>
        <p:spPr bwMode="auto">
          <a:xfrm>
            <a:off x="5664697" y="6013837"/>
            <a:ext cx="1109663" cy="814388"/>
          </a:xfrm>
          <a:prstGeom prst="roundRect">
            <a:avLst>
              <a:gd name="adj" fmla="val 8433"/>
            </a:avLst>
          </a:prstGeom>
          <a:solidFill>
            <a:schemeClr val="accent2">
              <a:lumMod val="75000"/>
              <a:alpha val="30000"/>
            </a:schemeClr>
          </a:solidFill>
          <a:ln w="25400">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dirty="0"/>
          </a:p>
        </p:txBody>
      </p:sp>
      <p:sp>
        <p:nvSpPr>
          <p:cNvPr id="699" name="Rectangle 51">
            <a:extLst>
              <a:ext uri="{FF2B5EF4-FFF2-40B4-BE49-F238E27FC236}">
                <a16:creationId xmlns:a16="http://schemas.microsoft.com/office/drawing/2014/main" id="{2F34F0F4-79B1-3E45-B9C9-ED8D2DBB3A13}"/>
              </a:ext>
            </a:extLst>
          </p:cNvPr>
          <p:cNvSpPr>
            <a:spLocks noChangeArrowheads="1"/>
          </p:cNvSpPr>
          <p:nvPr/>
        </p:nvSpPr>
        <p:spPr bwMode="auto">
          <a:xfrm>
            <a:off x="6912472" y="6013837"/>
            <a:ext cx="1108075" cy="814388"/>
          </a:xfrm>
          <a:prstGeom prst="roundRect">
            <a:avLst>
              <a:gd name="adj" fmla="val 9930"/>
            </a:avLst>
          </a:prstGeom>
          <a:solidFill>
            <a:schemeClr val="accent2">
              <a:lumMod val="75000"/>
              <a:alpha val="30000"/>
            </a:schemeClr>
          </a:solidFill>
          <a:ln w="25400">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dirty="0"/>
          </a:p>
        </p:txBody>
      </p:sp>
      <p:grpSp>
        <p:nvGrpSpPr>
          <p:cNvPr id="700" name="Group 699">
            <a:extLst>
              <a:ext uri="{FF2B5EF4-FFF2-40B4-BE49-F238E27FC236}">
                <a16:creationId xmlns:a16="http://schemas.microsoft.com/office/drawing/2014/main" id="{B7FDBC9E-A00B-8C41-B51D-6AC1E0F600D8}"/>
              </a:ext>
            </a:extLst>
          </p:cNvPr>
          <p:cNvGrpSpPr/>
          <p:nvPr/>
        </p:nvGrpSpPr>
        <p:grpSpPr>
          <a:xfrm>
            <a:off x="4712196" y="6148774"/>
            <a:ext cx="525463" cy="538162"/>
            <a:chOff x="4572000" y="4859338"/>
            <a:chExt cx="525463" cy="538162"/>
          </a:xfrm>
        </p:grpSpPr>
        <p:sp>
          <p:nvSpPr>
            <p:cNvPr id="701" name="Freeform 275">
              <a:extLst>
                <a:ext uri="{FF2B5EF4-FFF2-40B4-BE49-F238E27FC236}">
                  <a16:creationId xmlns:a16="http://schemas.microsoft.com/office/drawing/2014/main" id="{DE7D1F71-84BD-C943-9016-42D91001A69C}"/>
                </a:ext>
              </a:extLst>
            </p:cNvPr>
            <p:cNvSpPr>
              <a:spLocks/>
            </p:cNvSpPr>
            <p:nvPr/>
          </p:nvSpPr>
          <p:spPr bwMode="auto">
            <a:xfrm>
              <a:off x="4572000" y="4873625"/>
              <a:ext cx="523875" cy="522288"/>
            </a:xfrm>
            <a:custGeom>
              <a:avLst/>
              <a:gdLst>
                <a:gd name="T0" fmla="*/ 0 w 990"/>
                <a:gd name="T1" fmla="*/ 343 h 989"/>
                <a:gd name="T2" fmla="*/ 385 w 990"/>
                <a:gd name="T3" fmla="*/ 343 h 989"/>
                <a:gd name="T4" fmla="*/ 385 w 990"/>
                <a:gd name="T5" fmla="*/ 0 h 989"/>
                <a:gd name="T6" fmla="*/ 637 w 990"/>
                <a:gd name="T7" fmla="*/ 0 h 989"/>
                <a:gd name="T8" fmla="*/ 637 w 990"/>
                <a:gd name="T9" fmla="*/ 343 h 989"/>
                <a:gd name="T10" fmla="*/ 990 w 990"/>
                <a:gd name="T11" fmla="*/ 343 h 989"/>
                <a:gd name="T12" fmla="*/ 990 w 990"/>
                <a:gd name="T13" fmla="*/ 595 h 989"/>
                <a:gd name="T14" fmla="*/ 637 w 990"/>
                <a:gd name="T15" fmla="*/ 595 h 989"/>
                <a:gd name="T16" fmla="*/ 637 w 990"/>
                <a:gd name="T17" fmla="*/ 989 h 989"/>
                <a:gd name="T18" fmla="*/ 385 w 990"/>
                <a:gd name="T19" fmla="*/ 989 h 989"/>
                <a:gd name="T20" fmla="*/ 385 w 990"/>
                <a:gd name="T21" fmla="*/ 595 h 989"/>
                <a:gd name="T22" fmla="*/ 0 w 990"/>
                <a:gd name="T23" fmla="*/ 595 h 989"/>
                <a:gd name="T24" fmla="*/ 0 w 990"/>
                <a:gd name="T25" fmla="*/ 343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0" h="989">
                  <a:moveTo>
                    <a:pt x="0" y="343"/>
                  </a:moveTo>
                  <a:lnTo>
                    <a:pt x="385" y="343"/>
                  </a:lnTo>
                  <a:lnTo>
                    <a:pt x="385" y="0"/>
                  </a:lnTo>
                  <a:lnTo>
                    <a:pt x="637" y="0"/>
                  </a:lnTo>
                  <a:lnTo>
                    <a:pt x="637" y="343"/>
                  </a:lnTo>
                  <a:lnTo>
                    <a:pt x="990" y="343"/>
                  </a:lnTo>
                  <a:lnTo>
                    <a:pt x="990" y="595"/>
                  </a:lnTo>
                  <a:lnTo>
                    <a:pt x="637" y="595"/>
                  </a:lnTo>
                  <a:lnTo>
                    <a:pt x="637" y="989"/>
                  </a:lnTo>
                  <a:lnTo>
                    <a:pt x="385" y="989"/>
                  </a:lnTo>
                  <a:lnTo>
                    <a:pt x="385" y="595"/>
                  </a:lnTo>
                  <a:lnTo>
                    <a:pt x="0" y="595"/>
                  </a:lnTo>
                  <a:lnTo>
                    <a:pt x="0" y="34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02" name="Rectangle 276">
              <a:extLst>
                <a:ext uri="{FF2B5EF4-FFF2-40B4-BE49-F238E27FC236}">
                  <a16:creationId xmlns:a16="http://schemas.microsoft.com/office/drawing/2014/main" id="{7AD1331F-09DC-4344-8D39-4205F0F3F97E}"/>
                </a:ext>
              </a:extLst>
            </p:cNvPr>
            <p:cNvSpPr>
              <a:spLocks noChangeArrowheads="1"/>
            </p:cNvSpPr>
            <p:nvPr/>
          </p:nvSpPr>
          <p:spPr bwMode="auto">
            <a:xfrm>
              <a:off x="4572000" y="5121275"/>
              <a:ext cx="257175" cy="111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03" name="Rectangle 277">
              <a:extLst>
                <a:ext uri="{FF2B5EF4-FFF2-40B4-BE49-F238E27FC236}">
                  <a16:creationId xmlns:a16="http://schemas.microsoft.com/office/drawing/2014/main" id="{3E78E8C1-90A4-FD4D-8F4A-D7E9290507EC}"/>
                </a:ext>
              </a:extLst>
            </p:cNvPr>
            <p:cNvSpPr>
              <a:spLocks noChangeArrowheads="1"/>
            </p:cNvSpPr>
            <p:nvPr/>
          </p:nvSpPr>
          <p:spPr bwMode="auto">
            <a:xfrm>
              <a:off x="4843463" y="5121275"/>
              <a:ext cx="254000" cy="111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04" name="Rectangle 278">
              <a:extLst>
                <a:ext uri="{FF2B5EF4-FFF2-40B4-BE49-F238E27FC236}">
                  <a16:creationId xmlns:a16="http://schemas.microsoft.com/office/drawing/2014/main" id="{CC8D48B7-E9C8-A041-8277-F29BC73E9230}"/>
                </a:ext>
              </a:extLst>
            </p:cNvPr>
            <p:cNvSpPr>
              <a:spLocks noChangeArrowheads="1"/>
            </p:cNvSpPr>
            <p:nvPr/>
          </p:nvSpPr>
          <p:spPr bwMode="auto">
            <a:xfrm>
              <a:off x="4830763" y="5133975"/>
              <a:ext cx="11113" cy="26352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05" name="Rectangle 279">
              <a:extLst>
                <a:ext uri="{FF2B5EF4-FFF2-40B4-BE49-F238E27FC236}">
                  <a16:creationId xmlns:a16="http://schemas.microsoft.com/office/drawing/2014/main" id="{BDBB31E1-3CEA-7F4E-AB2E-2CEF53DD85F8}"/>
                </a:ext>
              </a:extLst>
            </p:cNvPr>
            <p:cNvSpPr>
              <a:spLocks noChangeArrowheads="1"/>
            </p:cNvSpPr>
            <p:nvPr/>
          </p:nvSpPr>
          <p:spPr bwMode="auto">
            <a:xfrm>
              <a:off x="4830763" y="4870450"/>
              <a:ext cx="11113" cy="2492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06" name="Freeform 280">
              <a:extLst>
                <a:ext uri="{FF2B5EF4-FFF2-40B4-BE49-F238E27FC236}">
                  <a16:creationId xmlns:a16="http://schemas.microsoft.com/office/drawing/2014/main" id="{6A6E46A8-9B1E-0B4F-806C-A56922D408C2}"/>
                </a:ext>
              </a:extLst>
            </p:cNvPr>
            <p:cNvSpPr>
              <a:spLocks noEditPoints="1"/>
            </p:cNvSpPr>
            <p:nvPr/>
          </p:nvSpPr>
          <p:spPr bwMode="auto">
            <a:xfrm>
              <a:off x="4595813" y="4859338"/>
              <a:ext cx="168275" cy="182563"/>
            </a:xfrm>
            <a:custGeom>
              <a:avLst/>
              <a:gdLst>
                <a:gd name="T0" fmla="*/ 69 w 319"/>
                <a:gd name="T1" fmla="*/ 241 h 345"/>
                <a:gd name="T2" fmla="*/ 91 w 319"/>
                <a:gd name="T3" fmla="*/ 254 h 345"/>
                <a:gd name="T4" fmla="*/ 104 w 319"/>
                <a:gd name="T5" fmla="*/ 275 h 345"/>
                <a:gd name="T6" fmla="*/ 236 w 319"/>
                <a:gd name="T7" fmla="*/ 97 h 345"/>
                <a:gd name="T8" fmla="*/ 221 w 319"/>
                <a:gd name="T9" fmla="*/ 82 h 345"/>
                <a:gd name="T10" fmla="*/ 213 w 319"/>
                <a:gd name="T11" fmla="*/ 60 h 345"/>
                <a:gd name="T12" fmla="*/ 217 w 319"/>
                <a:gd name="T13" fmla="*/ 32 h 345"/>
                <a:gd name="T14" fmla="*/ 236 w 319"/>
                <a:gd name="T15" fmla="*/ 9 h 345"/>
                <a:gd name="T16" fmla="*/ 265 w 319"/>
                <a:gd name="T17" fmla="*/ 0 h 345"/>
                <a:gd name="T18" fmla="*/ 295 w 319"/>
                <a:gd name="T19" fmla="*/ 9 h 345"/>
                <a:gd name="T20" fmla="*/ 314 w 319"/>
                <a:gd name="T21" fmla="*/ 32 h 345"/>
                <a:gd name="T22" fmla="*/ 318 w 319"/>
                <a:gd name="T23" fmla="*/ 60 h 345"/>
                <a:gd name="T24" fmla="*/ 310 w 319"/>
                <a:gd name="T25" fmla="*/ 82 h 345"/>
                <a:gd name="T26" fmla="*/ 295 w 319"/>
                <a:gd name="T27" fmla="*/ 97 h 345"/>
                <a:gd name="T28" fmla="*/ 287 w 319"/>
                <a:gd name="T29" fmla="*/ 320 h 345"/>
                <a:gd name="T30" fmla="*/ 94 w 319"/>
                <a:gd name="T31" fmla="*/ 325 h 345"/>
                <a:gd name="T32" fmla="*/ 78 w 319"/>
                <a:gd name="T33" fmla="*/ 337 h 345"/>
                <a:gd name="T34" fmla="*/ 59 w 319"/>
                <a:gd name="T35" fmla="*/ 343 h 345"/>
                <a:gd name="T36" fmla="*/ 32 w 319"/>
                <a:gd name="T37" fmla="*/ 340 h 345"/>
                <a:gd name="T38" fmla="*/ 9 w 319"/>
                <a:gd name="T39" fmla="*/ 320 h 345"/>
                <a:gd name="T40" fmla="*/ 0 w 319"/>
                <a:gd name="T41" fmla="*/ 291 h 345"/>
                <a:gd name="T42" fmla="*/ 9 w 319"/>
                <a:gd name="T43" fmla="*/ 261 h 345"/>
                <a:gd name="T44" fmla="*/ 32 w 319"/>
                <a:gd name="T45" fmla="*/ 242 h 345"/>
                <a:gd name="T46" fmla="*/ 265 w 319"/>
                <a:gd name="T47" fmla="*/ 27 h 345"/>
                <a:gd name="T48" fmla="*/ 280 w 319"/>
                <a:gd name="T49" fmla="*/ 32 h 345"/>
                <a:gd name="T50" fmla="*/ 290 w 319"/>
                <a:gd name="T51" fmla="*/ 43 h 345"/>
                <a:gd name="T52" fmla="*/ 291 w 319"/>
                <a:gd name="T53" fmla="*/ 58 h 345"/>
                <a:gd name="T54" fmla="*/ 283 w 319"/>
                <a:gd name="T55" fmla="*/ 70 h 345"/>
                <a:gd name="T56" fmla="*/ 271 w 319"/>
                <a:gd name="T57" fmla="*/ 78 h 345"/>
                <a:gd name="T58" fmla="*/ 255 w 319"/>
                <a:gd name="T59" fmla="*/ 77 h 345"/>
                <a:gd name="T60" fmla="*/ 244 w 319"/>
                <a:gd name="T61" fmla="*/ 68 h 345"/>
                <a:gd name="T62" fmla="*/ 240 w 319"/>
                <a:gd name="T63" fmla="*/ 52 h 345"/>
                <a:gd name="T64" fmla="*/ 244 w 319"/>
                <a:gd name="T65" fmla="*/ 38 h 345"/>
                <a:gd name="T66" fmla="*/ 255 w 319"/>
                <a:gd name="T67" fmla="*/ 29 h 345"/>
                <a:gd name="T68" fmla="*/ 53 w 319"/>
                <a:gd name="T69" fmla="*/ 265 h 345"/>
                <a:gd name="T70" fmla="*/ 67 w 319"/>
                <a:gd name="T71" fmla="*/ 270 h 345"/>
                <a:gd name="T72" fmla="*/ 76 w 319"/>
                <a:gd name="T73" fmla="*/ 281 h 345"/>
                <a:gd name="T74" fmla="*/ 78 w 319"/>
                <a:gd name="T75" fmla="*/ 296 h 345"/>
                <a:gd name="T76" fmla="*/ 71 w 319"/>
                <a:gd name="T77" fmla="*/ 309 h 345"/>
                <a:gd name="T78" fmla="*/ 58 w 319"/>
                <a:gd name="T79" fmla="*/ 316 h 345"/>
                <a:gd name="T80" fmla="*/ 42 w 319"/>
                <a:gd name="T81" fmla="*/ 315 h 345"/>
                <a:gd name="T82" fmla="*/ 31 w 319"/>
                <a:gd name="T83" fmla="*/ 305 h 345"/>
                <a:gd name="T84" fmla="*/ 27 w 319"/>
                <a:gd name="T85" fmla="*/ 291 h 345"/>
                <a:gd name="T86" fmla="*/ 31 w 319"/>
                <a:gd name="T87" fmla="*/ 277 h 345"/>
                <a:gd name="T88" fmla="*/ 42 w 319"/>
                <a:gd name="T89" fmla="*/ 268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9" h="345">
                  <a:moveTo>
                    <a:pt x="53" y="238"/>
                  </a:moveTo>
                  <a:lnTo>
                    <a:pt x="62" y="238"/>
                  </a:lnTo>
                  <a:lnTo>
                    <a:pt x="69" y="241"/>
                  </a:lnTo>
                  <a:lnTo>
                    <a:pt x="77" y="243"/>
                  </a:lnTo>
                  <a:lnTo>
                    <a:pt x="85" y="249"/>
                  </a:lnTo>
                  <a:lnTo>
                    <a:pt x="91" y="254"/>
                  </a:lnTo>
                  <a:lnTo>
                    <a:pt x="96" y="260"/>
                  </a:lnTo>
                  <a:lnTo>
                    <a:pt x="100" y="268"/>
                  </a:lnTo>
                  <a:lnTo>
                    <a:pt x="104" y="275"/>
                  </a:lnTo>
                  <a:lnTo>
                    <a:pt x="244" y="275"/>
                  </a:lnTo>
                  <a:lnTo>
                    <a:pt x="244" y="101"/>
                  </a:lnTo>
                  <a:lnTo>
                    <a:pt x="236" y="97"/>
                  </a:lnTo>
                  <a:lnTo>
                    <a:pt x="231" y="93"/>
                  </a:lnTo>
                  <a:lnTo>
                    <a:pt x="226" y="87"/>
                  </a:lnTo>
                  <a:lnTo>
                    <a:pt x="221" y="82"/>
                  </a:lnTo>
                  <a:lnTo>
                    <a:pt x="217" y="76"/>
                  </a:lnTo>
                  <a:lnTo>
                    <a:pt x="214" y="68"/>
                  </a:lnTo>
                  <a:lnTo>
                    <a:pt x="213" y="60"/>
                  </a:lnTo>
                  <a:lnTo>
                    <a:pt x="213" y="52"/>
                  </a:lnTo>
                  <a:lnTo>
                    <a:pt x="213" y="42"/>
                  </a:lnTo>
                  <a:lnTo>
                    <a:pt x="217" y="32"/>
                  </a:lnTo>
                  <a:lnTo>
                    <a:pt x="222" y="23"/>
                  </a:lnTo>
                  <a:lnTo>
                    <a:pt x="228" y="15"/>
                  </a:lnTo>
                  <a:lnTo>
                    <a:pt x="236" y="9"/>
                  </a:lnTo>
                  <a:lnTo>
                    <a:pt x="245" y="4"/>
                  </a:lnTo>
                  <a:lnTo>
                    <a:pt x="255" y="1"/>
                  </a:lnTo>
                  <a:lnTo>
                    <a:pt x="265" y="0"/>
                  </a:lnTo>
                  <a:lnTo>
                    <a:pt x="276" y="1"/>
                  </a:lnTo>
                  <a:lnTo>
                    <a:pt x="286" y="4"/>
                  </a:lnTo>
                  <a:lnTo>
                    <a:pt x="295" y="9"/>
                  </a:lnTo>
                  <a:lnTo>
                    <a:pt x="303" y="15"/>
                  </a:lnTo>
                  <a:lnTo>
                    <a:pt x="309" y="23"/>
                  </a:lnTo>
                  <a:lnTo>
                    <a:pt x="314" y="32"/>
                  </a:lnTo>
                  <a:lnTo>
                    <a:pt x="318" y="42"/>
                  </a:lnTo>
                  <a:lnTo>
                    <a:pt x="319" y="52"/>
                  </a:lnTo>
                  <a:lnTo>
                    <a:pt x="318" y="60"/>
                  </a:lnTo>
                  <a:lnTo>
                    <a:pt x="317" y="68"/>
                  </a:lnTo>
                  <a:lnTo>
                    <a:pt x="314" y="76"/>
                  </a:lnTo>
                  <a:lnTo>
                    <a:pt x="310" y="82"/>
                  </a:lnTo>
                  <a:lnTo>
                    <a:pt x="305" y="87"/>
                  </a:lnTo>
                  <a:lnTo>
                    <a:pt x="300" y="93"/>
                  </a:lnTo>
                  <a:lnTo>
                    <a:pt x="295" y="97"/>
                  </a:lnTo>
                  <a:lnTo>
                    <a:pt x="288" y="101"/>
                  </a:lnTo>
                  <a:lnTo>
                    <a:pt x="288" y="320"/>
                  </a:lnTo>
                  <a:lnTo>
                    <a:pt x="287" y="320"/>
                  </a:lnTo>
                  <a:lnTo>
                    <a:pt x="287" y="320"/>
                  </a:lnTo>
                  <a:lnTo>
                    <a:pt x="98" y="320"/>
                  </a:lnTo>
                  <a:lnTo>
                    <a:pt x="94" y="325"/>
                  </a:lnTo>
                  <a:lnTo>
                    <a:pt x="89" y="331"/>
                  </a:lnTo>
                  <a:lnTo>
                    <a:pt x="83" y="334"/>
                  </a:lnTo>
                  <a:lnTo>
                    <a:pt x="78" y="337"/>
                  </a:lnTo>
                  <a:lnTo>
                    <a:pt x="72" y="341"/>
                  </a:lnTo>
                  <a:lnTo>
                    <a:pt x="66" y="342"/>
                  </a:lnTo>
                  <a:lnTo>
                    <a:pt x="59" y="343"/>
                  </a:lnTo>
                  <a:lnTo>
                    <a:pt x="53" y="345"/>
                  </a:lnTo>
                  <a:lnTo>
                    <a:pt x="42" y="343"/>
                  </a:lnTo>
                  <a:lnTo>
                    <a:pt x="32" y="340"/>
                  </a:lnTo>
                  <a:lnTo>
                    <a:pt x="23" y="334"/>
                  </a:lnTo>
                  <a:lnTo>
                    <a:pt x="16" y="328"/>
                  </a:lnTo>
                  <a:lnTo>
                    <a:pt x="9" y="320"/>
                  </a:lnTo>
                  <a:lnTo>
                    <a:pt x="4" y="311"/>
                  </a:lnTo>
                  <a:lnTo>
                    <a:pt x="0" y="301"/>
                  </a:lnTo>
                  <a:lnTo>
                    <a:pt x="0" y="291"/>
                  </a:lnTo>
                  <a:lnTo>
                    <a:pt x="0" y="281"/>
                  </a:lnTo>
                  <a:lnTo>
                    <a:pt x="4" y="270"/>
                  </a:lnTo>
                  <a:lnTo>
                    <a:pt x="9" y="261"/>
                  </a:lnTo>
                  <a:lnTo>
                    <a:pt x="16" y="254"/>
                  </a:lnTo>
                  <a:lnTo>
                    <a:pt x="23" y="247"/>
                  </a:lnTo>
                  <a:lnTo>
                    <a:pt x="32" y="242"/>
                  </a:lnTo>
                  <a:lnTo>
                    <a:pt x="42" y="240"/>
                  </a:lnTo>
                  <a:lnTo>
                    <a:pt x="53" y="238"/>
                  </a:lnTo>
                  <a:close/>
                  <a:moveTo>
                    <a:pt x="265" y="27"/>
                  </a:moveTo>
                  <a:lnTo>
                    <a:pt x="271" y="28"/>
                  </a:lnTo>
                  <a:lnTo>
                    <a:pt x="276" y="29"/>
                  </a:lnTo>
                  <a:lnTo>
                    <a:pt x="280" y="32"/>
                  </a:lnTo>
                  <a:lnTo>
                    <a:pt x="283" y="34"/>
                  </a:lnTo>
                  <a:lnTo>
                    <a:pt x="287" y="38"/>
                  </a:lnTo>
                  <a:lnTo>
                    <a:pt x="290" y="43"/>
                  </a:lnTo>
                  <a:lnTo>
                    <a:pt x="291" y="47"/>
                  </a:lnTo>
                  <a:lnTo>
                    <a:pt x="291" y="52"/>
                  </a:lnTo>
                  <a:lnTo>
                    <a:pt x="291" y="58"/>
                  </a:lnTo>
                  <a:lnTo>
                    <a:pt x="290" y="63"/>
                  </a:lnTo>
                  <a:lnTo>
                    <a:pt x="287" y="68"/>
                  </a:lnTo>
                  <a:lnTo>
                    <a:pt x="283" y="70"/>
                  </a:lnTo>
                  <a:lnTo>
                    <a:pt x="280" y="74"/>
                  </a:lnTo>
                  <a:lnTo>
                    <a:pt x="276" y="77"/>
                  </a:lnTo>
                  <a:lnTo>
                    <a:pt x="271" y="78"/>
                  </a:lnTo>
                  <a:lnTo>
                    <a:pt x="265" y="78"/>
                  </a:lnTo>
                  <a:lnTo>
                    <a:pt x="260" y="78"/>
                  </a:lnTo>
                  <a:lnTo>
                    <a:pt x="255" y="77"/>
                  </a:lnTo>
                  <a:lnTo>
                    <a:pt x="251" y="74"/>
                  </a:lnTo>
                  <a:lnTo>
                    <a:pt x="247" y="70"/>
                  </a:lnTo>
                  <a:lnTo>
                    <a:pt x="244" y="68"/>
                  </a:lnTo>
                  <a:lnTo>
                    <a:pt x="242" y="63"/>
                  </a:lnTo>
                  <a:lnTo>
                    <a:pt x="240" y="58"/>
                  </a:lnTo>
                  <a:lnTo>
                    <a:pt x="240" y="52"/>
                  </a:lnTo>
                  <a:lnTo>
                    <a:pt x="240" y="47"/>
                  </a:lnTo>
                  <a:lnTo>
                    <a:pt x="242" y="43"/>
                  </a:lnTo>
                  <a:lnTo>
                    <a:pt x="244" y="38"/>
                  </a:lnTo>
                  <a:lnTo>
                    <a:pt x="247" y="34"/>
                  </a:lnTo>
                  <a:lnTo>
                    <a:pt x="251" y="32"/>
                  </a:lnTo>
                  <a:lnTo>
                    <a:pt x="255" y="29"/>
                  </a:lnTo>
                  <a:lnTo>
                    <a:pt x="260" y="28"/>
                  </a:lnTo>
                  <a:lnTo>
                    <a:pt x="265" y="27"/>
                  </a:lnTo>
                  <a:close/>
                  <a:moveTo>
                    <a:pt x="53" y="265"/>
                  </a:moveTo>
                  <a:lnTo>
                    <a:pt x="58" y="266"/>
                  </a:lnTo>
                  <a:lnTo>
                    <a:pt x="63" y="268"/>
                  </a:lnTo>
                  <a:lnTo>
                    <a:pt x="67" y="270"/>
                  </a:lnTo>
                  <a:lnTo>
                    <a:pt x="71" y="273"/>
                  </a:lnTo>
                  <a:lnTo>
                    <a:pt x="74" y="277"/>
                  </a:lnTo>
                  <a:lnTo>
                    <a:pt x="76" y="281"/>
                  </a:lnTo>
                  <a:lnTo>
                    <a:pt x="78" y="286"/>
                  </a:lnTo>
                  <a:lnTo>
                    <a:pt x="78" y="291"/>
                  </a:lnTo>
                  <a:lnTo>
                    <a:pt x="78" y="296"/>
                  </a:lnTo>
                  <a:lnTo>
                    <a:pt x="76" y="301"/>
                  </a:lnTo>
                  <a:lnTo>
                    <a:pt x="74" y="305"/>
                  </a:lnTo>
                  <a:lnTo>
                    <a:pt x="71" y="309"/>
                  </a:lnTo>
                  <a:lnTo>
                    <a:pt x="67" y="313"/>
                  </a:lnTo>
                  <a:lnTo>
                    <a:pt x="63" y="315"/>
                  </a:lnTo>
                  <a:lnTo>
                    <a:pt x="58" y="316"/>
                  </a:lnTo>
                  <a:lnTo>
                    <a:pt x="53" y="316"/>
                  </a:lnTo>
                  <a:lnTo>
                    <a:pt x="48" y="316"/>
                  </a:lnTo>
                  <a:lnTo>
                    <a:pt x="42" y="315"/>
                  </a:lnTo>
                  <a:lnTo>
                    <a:pt x="39" y="313"/>
                  </a:lnTo>
                  <a:lnTo>
                    <a:pt x="35" y="309"/>
                  </a:lnTo>
                  <a:lnTo>
                    <a:pt x="31" y="305"/>
                  </a:lnTo>
                  <a:lnTo>
                    <a:pt x="30" y="301"/>
                  </a:lnTo>
                  <a:lnTo>
                    <a:pt x="27" y="296"/>
                  </a:lnTo>
                  <a:lnTo>
                    <a:pt x="27" y="291"/>
                  </a:lnTo>
                  <a:lnTo>
                    <a:pt x="27" y="286"/>
                  </a:lnTo>
                  <a:lnTo>
                    <a:pt x="30" y="281"/>
                  </a:lnTo>
                  <a:lnTo>
                    <a:pt x="31" y="277"/>
                  </a:lnTo>
                  <a:lnTo>
                    <a:pt x="35" y="273"/>
                  </a:lnTo>
                  <a:lnTo>
                    <a:pt x="39" y="270"/>
                  </a:lnTo>
                  <a:lnTo>
                    <a:pt x="42" y="268"/>
                  </a:lnTo>
                  <a:lnTo>
                    <a:pt x="48" y="266"/>
                  </a:lnTo>
                  <a:lnTo>
                    <a:pt x="53" y="26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07" name="Freeform 281">
              <a:extLst>
                <a:ext uri="{FF2B5EF4-FFF2-40B4-BE49-F238E27FC236}">
                  <a16:creationId xmlns:a16="http://schemas.microsoft.com/office/drawing/2014/main" id="{B23AA5B7-EB00-8C47-B71D-AA8DC36FCE33}"/>
                </a:ext>
              </a:extLst>
            </p:cNvPr>
            <p:cNvSpPr>
              <a:spLocks noEditPoints="1"/>
            </p:cNvSpPr>
            <p:nvPr/>
          </p:nvSpPr>
          <p:spPr bwMode="auto">
            <a:xfrm>
              <a:off x="4916488" y="4859338"/>
              <a:ext cx="168275" cy="182563"/>
            </a:xfrm>
            <a:custGeom>
              <a:avLst/>
              <a:gdLst>
                <a:gd name="T0" fmla="*/ 249 w 319"/>
                <a:gd name="T1" fmla="*/ 241 h 345"/>
                <a:gd name="T2" fmla="*/ 228 w 319"/>
                <a:gd name="T3" fmla="*/ 254 h 345"/>
                <a:gd name="T4" fmla="*/ 215 w 319"/>
                <a:gd name="T5" fmla="*/ 275 h 345"/>
                <a:gd name="T6" fmla="*/ 82 w 319"/>
                <a:gd name="T7" fmla="*/ 97 h 345"/>
                <a:gd name="T8" fmla="*/ 97 w 319"/>
                <a:gd name="T9" fmla="*/ 82 h 345"/>
                <a:gd name="T10" fmla="*/ 106 w 319"/>
                <a:gd name="T11" fmla="*/ 60 h 345"/>
                <a:gd name="T12" fmla="*/ 102 w 319"/>
                <a:gd name="T13" fmla="*/ 32 h 345"/>
                <a:gd name="T14" fmla="*/ 83 w 319"/>
                <a:gd name="T15" fmla="*/ 9 h 345"/>
                <a:gd name="T16" fmla="*/ 54 w 319"/>
                <a:gd name="T17" fmla="*/ 0 h 345"/>
                <a:gd name="T18" fmla="*/ 23 w 319"/>
                <a:gd name="T19" fmla="*/ 9 h 345"/>
                <a:gd name="T20" fmla="*/ 4 w 319"/>
                <a:gd name="T21" fmla="*/ 32 h 345"/>
                <a:gd name="T22" fmla="*/ 1 w 319"/>
                <a:gd name="T23" fmla="*/ 60 h 345"/>
                <a:gd name="T24" fmla="*/ 9 w 319"/>
                <a:gd name="T25" fmla="*/ 82 h 345"/>
                <a:gd name="T26" fmla="*/ 24 w 319"/>
                <a:gd name="T27" fmla="*/ 97 h 345"/>
                <a:gd name="T28" fmla="*/ 31 w 319"/>
                <a:gd name="T29" fmla="*/ 320 h 345"/>
                <a:gd name="T30" fmla="*/ 225 w 319"/>
                <a:gd name="T31" fmla="*/ 325 h 345"/>
                <a:gd name="T32" fmla="*/ 241 w 319"/>
                <a:gd name="T33" fmla="*/ 337 h 345"/>
                <a:gd name="T34" fmla="*/ 259 w 319"/>
                <a:gd name="T35" fmla="*/ 343 h 345"/>
                <a:gd name="T36" fmla="*/ 287 w 319"/>
                <a:gd name="T37" fmla="*/ 340 h 345"/>
                <a:gd name="T38" fmla="*/ 310 w 319"/>
                <a:gd name="T39" fmla="*/ 320 h 345"/>
                <a:gd name="T40" fmla="*/ 319 w 319"/>
                <a:gd name="T41" fmla="*/ 291 h 345"/>
                <a:gd name="T42" fmla="*/ 310 w 319"/>
                <a:gd name="T43" fmla="*/ 261 h 345"/>
                <a:gd name="T44" fmla="*/ 287 w 319"/>
                <a:gd name="T45" fmla="*/ 242 h 345"/>
                <a:gd name="T46" fmla="*/ 54 w 319"/>
                <a:gd name="T47" fmla="*/ 27 h 345"/>
                <a:gd name="T48" fmla="*/ 38 w 319"/>
                <a:gd name="T49" fmla="*/ 32 h 345"/>
                <a:gd name="T50" fmla="*/ 29 w 319"/>
                <a:gd name="T51" fmla="*/ 43 h 345"/>
                <a:gd name="T52" fmla="*/ 28 w 319"/>
                <a:gd name="T53" fmla="*/ 58 h 345"/>
                <a:gd name="T54" fmla="*/ 35 w 319"/>
                <a:gd name="T55" fmla="*/ 70 h 345"/>
                <a:gd name="T56" fmla="*/ 49 w 319"/>
                <a:gd name="T57" fmla="*/ 78 h 345"/>
                <a:gd name="T58" fmla="*/ 63 w 319"/>
                <a:gd name="T59" fmla="*/ 77 h 345"/>
                <a:gd name="T60" fmla="*/ 74 w 319"/>
                <a:gd name="T61" fmla="*/ 68 h 345"/>
                <a:gd name="T62" fmla="*/ 79 w 319"/>
                <a:gd name="T63" fmla="*/ 52 h 345"/>
                <a:gd name="T64" fmla="*/ 74 w 319"/>
                <a:gd name="T65" fmla="*/ 38 h 345"/>
                <a:gd name="T66" fmla="*/ 63 w 319"/>
                <a:gd name="T67" fmla="*/ 29 h 345"/>
                <a:gd name="T68" fmla="*/ 266 w 319"/>
                <a:gd name="T69" fmla="*/ 265 h 345"/>
                <a:gd name="T70" fmla="*/ 252 w 319"/>
                <a:gd name="T71" fmla="*/ 270 h 345"/>
                <a:gd name="T72" fmla="*/ 242 w 319"/>
                <a:gd name="T73" fmla="*/ 281 h 345"/>
                <a:gd name="T74" fmla="*/ 241 w 319"/>
                <a:gd name="T75" fmla="*/ 296 h 345"/>
                <a:gd name="T76" fmla="*/ 249 w 319"/>
                <a:gd name="T77" fmla="*/ 309 h 345"/>
                <a:gd name="T78" fmla="*/ 261 w 319"/>
                <a:gd name="T79" fmla="*/ 316 h 345"/>
                <a:gd name="T80" fmla="*/ 277 w 319"/>
                <a:gd name="T81" fmla="*/ 315 h 345"/>
                <a:gd name="T82" fmla="*/ 287 w 319"/>
                <a:gd name="T83" fmla="*/ 305 h 345"/>
                <a:gd name="T84" fmla="*/ 292 w 319"/>
                <a:gd name="T85" fmla="*/ 291 h 345"/>
                <a:gd name="T86" fmla="*/ 287 w 319"/>
                <a:gd name="T87" fmla="*/ 277 h 345"/>
                <a:gd name="T88" fmla="*/ 277 w 319"/>
                <a:gd name="T89" fmla="*/ 268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9" h="345">
                  <a:moveTo>
                    <a:pt x="266" y="238"/>
                  </a:moveTo>
                  <a:lnTo>
                    <a:pt x="258" y="238"/>
                  </a:lnTo>
                  <a:lnTo>
                    <a:pt x="249" y="241"/>
                  </a:lnTo>
                  <a:lnTo>
                    <a:pt x="241" y="243"/>
                  </a:lnTo>
                  <a:lnTo>
                    <a:pt x="234" y="249"/>
                  </a:lnTo>
                  <a:lnTo>
                    <a:pt x="228" y="254"/>
                  </a:lnTo>
                  <a:lnTo>
                    <a:pt x="223" y="260"/>
                  </a:lnTo>
                  <a:lnTo>
                    <a:pt x="219" y="268"/>
                  </a:lnTo>
                  <a:lnTo>
                    <a:pt x="215" y="275"/>
                  </a:lnTo>
                  <a:lnTo>
                    <a:pt x="76" y="275"/>
                  </a:lnTo>
                  <a:lnTo>
                    <a:pt x="76" y="101"/>
                  </a:lnTo>
                  <a:lnTo>
                    <a:pt x="82" y="97"/>
                  </a:lnTo>
                  <a:lnTo>
                    <a:pt x="88" y="93"/>
                  </a:lnTo>
                  <a:lnTo>
                    <a:pt x="94" y="87"/>
                  </a:lnTo>
                  <a:lnTo>
                    <a:pt x="97" y="82"/>
                  </a:lnTo>
                  <a:lnTo>
                    <a:pt x="101" y="76"/>
                  </a:lnTo>
                  <a:lnTo>
                    <a:pt x="104" y="68"/>
                  </a:lnTo>
                  <a:lnTo>
                    <a:pt x="106" y="60"/>
                  </a:lnTo>
                  <a:lnTo>
                    <a:pt x="106" y="52"/>
                  </a:lnTo>
                  <a:lnTo>
                    <a:pt x="105" y="42"/>
                  </a:lnTo>
                  <a:lnTo>
                    <a:pt x="102" y="32"/>
                  </a:lnTo>
                  <a:lnTo>
                    <a:pt x="97" y="23"/>
                  </a:lnTo>
                  <a:lnTo>
                    <a:pt x="91" y="15"/>
                  </a:lnTo>
                  <a:lnTo>
                    <a:pt x="83" y="9"/>
                  </a:lnTo>
                  <a:lnTo>
                    <a:pt x="74" y="4"/>
                  </a:lnTo>
                  <a:lnTo>
                    <a:pt x="64" y="1"/>
                  </a:lnTo>
                  <a:lnTo>
                    <a:pt x="54" y="0"/>
                  </a:lnTo>
                  <a:lnTo>
                    <a:pt x="42" y="1"/>
                  </a:lnTo>
                  <a:lnTo>
                    <a:pt x="33" y="4"/>
                  </a:lnTo>
                  <a:lnTo>
                    <a:pt x="23" y="9"/>
                  </a:lnTo>
                  <a:lnTo>
                    <a:pt x="15" y="15"/>
                  </a:lnTo>
                  <a:lnTo>
                    <a:pt x="9" y="23"/>
                  </a:lnTo>
                  <a:lnTo>
                    <a:pt x="4" y="32"/>
                  </a:lnTo>
                  <a:lnTo>
                    <a:pt x="1" y="42"/>
                  </a:lnTo>
                  <a:lnTo>
                    <a:pt x="0" y="52"/>
                  </a:lnTo>
                  <a:lnTo>
                    <a:pt x="1" y="60"/>
                  </a:lnTo>
                  <a:lnTo>
                    <a:pt x="3" y="68"/>
                  </a:lnTo>
                  <a:lnTo>
                    <a:pt x="5" y="76"/>
                  </a:lnTo>
                  <a:lnTo>
                    <a:pt x="9" y="82"/>
                  </a:lnTo>
                  <a:lnTo>
                    <a:pt x="13" y="87"/>
                  </a:lnTo>
                  <a:lnTo>
                    <a:pt x="18" y="93"/>
                  </a:lnTo>
                  <a:lnTo>
                    <a:pt x="24" y="97"/>
                  </a:lnTo>
                  <a:lnTo>
                    <a:pt x="31" y="101"/>
                  </a:lnTo>
                  <a:lnTo>
                    <a:pt x="31" y="320"/>
                  </a:lnTo>
                  <a:lnTo>
                    <a:pt x="31" y="320"/>
                  </a:lnTo>
                  <a:lnTo>
                    <a:pt x="31" y="320"/>
                  </a:lnTo>
                  <a:lnTo>
                    <a:pt x="222" y="320"/>
                  </a:lnTo>
                  <a:lnTo>
                    <a:pt x="225" y="325"/>
                  </a:lnTo>
                  <a:lnTo>
                    <a:pt x="231" y="331"/>
                  </a:lnTo>
                  <a:lnTo>
                    <a:pt x="236" y="334"/>
                  </a:lnTo>
                  <a:lnTo>
                    <a:pt x="241" y="337"/>
                  </a:lnTo>
                  <a:lnTo>
                    <a:pt x="246" y="341"/>
                  </a:lnTo>
                  <a:lnTo>
                    <a:pt x="252" y="342"/>
                  </a:lnTo>
                  <a:lnTo>
                    <a:pt x="259" y="343"/>
                  </a:lnTo>
                  <a:lnTo>
                    <a:pt x="266" y="345"/>
                  </a:lnTo>
                  <a:lnTo>
                    <a:pt x="277" y="343"/>
                  </a:lnTo>
                  <a:lnTo>
                    <a:pt x="287" y="340"/>
                  </a:lnTo>
                  <a:lnTo>
                    <a:pt x="296" y="334"/>
                  </a:lnTo>
                  <a:lnTo>
                    <a:pt x="304" y="328"/>
                  </a:lnTo>
                  <a:lnTo>
                    <a:pt x="310" y="320"/>
                  </a:lnTo>
                  <a:lnTo>
                    <a:pt x="315" y="311"/>
                  </a:lnTo>
                  <a:lnTo>
                    <a:pt x="318" y="301"/>
                  </a:lnTo>
                  <a:lnTo>
                    <a:pt x="319" y="291"/>
                  </a:lnTo>
                  <a:lnTo>
                    <a:pt x="318" y="281"/>
                  </a:lnTo>
                  <a:lnTo>
                    <a:pt x="315" y="270"/>
                  </a:lnTo>
                  <a:lnTo>
                    <a:pt x="310" y="261"/>
                  </a:lnTo>
                  <a:lnTo>
                    <a:pt x="304" y="254"/>
                  </a:lnTo>
                  <a:lnTo>
                    <a:pt x="296" y="247"/>
                  </a:lnTo>
                  <a:lnTo>
                    <a:pt x="287" y="242"/>
                  </a:lnTo>
                  <a:lnTo>
                    <a:pt x="277" y="240"/>
                  </a:lnTo>
                  <a:lnTo>
                    <a:pt x="266" y="238"/>
                  </a:lnTo>
                  <a:close/>
                  <a:moveTo>
                    <a:pt x="54" y="27"/>
                  </a:moveTo>
                  <a:lnTo>
                    <a:pt x="49" y="28"/>
                  </a:lnTo>
                  <a:lnTo>
                    <a:pt x="44" y="29"/>
                  </a:lnTo>
                  <a:lnTo>
                    <a:pt x="38" y="32"/>
                  </a:lnTo>
                  <a:lnTo>
                    <a:pt x="35" y="34"/>
                  </a:lnTo>
                  <a:lnTo>
                    <a:pt x="32" y="38"/>
                  </a:lnTo>
                  <a:lnTo>
                    <a:pt x="29" y="43"/>
                  </a:lnTo>
                  <a:lnTo>
                    <a:pt x="28" y="47"/>
                  </a:lnTo>
                  <a:lnTo>
                    <a:pt x="28" y="52"/>
                  </a:lnTo>
                  <a:lnTo>
                    <a:pt x="28" y="58"/>
                  </a:lnTo>
                  <a:lnTo>
                    <a:pt x="29" y="63"/>
                  </a:lnTo>
                  <a:lnTo>
                    <a:pt x="32" y="68"/>
                  </a:lnTo>
                  <a:lnTo>
                    <a:pt x="35" y="70"/>
                  </a:lnTo>
                  <a:lnTo>
                    <a:pt x="38" y="74"/>
                  </a:lnTo>
                  <a:lnTo>
                    <a:pt x="44" y="77"/>
                  </a:lnTo>
                  <a:lnTo>
                    <a:pt x="49" y="78"/>
                  </a:lnTo>
                  <a:lnTo>
                    <a:pt x="54" y="78"/>
                  </a:lnTo>
                  <a:lnTo>
                    <a:pt x="59" y="78"/>
                  </a:lnTo>
                  <a:lnTo>
                    <a:pt x="63" y="77"/>
                  </a:lnTo>
                  <a:lnTo>
                    <a:pt x="68" y="74"/>
                  </a:lnTo>
                  <a:lnTo>
                    <a:pt x="72" y="70"/>
                  </a:lnTo>
                  <a:lnTo>
                    <a:pt x="74" y="68"/>
                  </a:lnTo>
                  <a:lnTo>
                    <a:pt x="77" y="63"/>
                  </a:lnTo>
                  <a:lnTo>
                    <a:pt x="78" y="58"/>
                  </a:lnTo>
                  <a:lnTo>
                    <a:pt x="79" y="52"/>
                  </a:lnTo>
                  <a:lnTo>
                    <a:pt x="78" y="47"/>
                  </a:lnTo>
                  <a:lnTo>
                    <a:pt x="77" y="43"/>
                  </a:lnTo>
                  <a:lnTo>
                    <a:pt x="74" y="38"/>
                  </a:lnTo>
                  <a:lnTo>
                    <a:pt x="72" y="34"/>
                  </a:lnTo>
                  <a:lnTo>
                    <a:pt x="68" y="32"/>
                  </a:lnTo>
                  <a:lnTo>
                    <a:pt x="63" y="29"/>
                  </a:lnTo>
                  <a:lnTo>
                    <a:pt x="59" y="28"/>
                  </a:lnTo>
                  <a:lnTo>
                    <a:pt x="54" y="27"/>
                  </a:lnTo>
                  <a:close/>
                  <a:moveTo>
                    <a:pt x="266" y="265"/>
                  </a:moveTo>
                  <a:lnTo>
                    <a:pt x="261" y="266"/>
                  </a:lnTo>
                  <a:lnTo>
                    <a:pt x="256" y="268"/>
                  </a:lnTo>
                  <a:lnTo>
                    <a:pt x="252" y="270"/>
                  </a:lnTo>
                  <a:lnTo>
                    <a:pt x="249" y="273"/>
                  </a:lnTo>
                  <a:lnTo>
                    <a:pt x="245" y="277"/>
                  </a:lnTo>
                  <a:lnTo>
                    <a:pt x="242" y="281"/>
                  </a:lnTo>
                  <a:lnTo>
                    <a:pt x="241" y="286"/>
                  </a:lnTo>
                  <a:lnTo>
                    <a:pt x="241" y="291"/>
                  </a:lnTo>
                  <a:lnTo>
                    <a:pt x="241" y="296"/>
                  </a:lnTo>
                  <a:lnTo>
                    <a:pt x="242" y="301"/>
                  </a:lnTo>
                  <a:lnTo>
                    <a:pt x="245" y="305"/>
                  </a:lnTo>
                  <a:lnTo>
                    <a:pt x="249" y="309"/>
                  </a:lnTo>
                  <a:lnTo>
                    <a:pt x="252" y="313"/>
                  </a:lnTo>
                  <a:lnTo>
                    <a:pt x="256" y="315"/>
                  </a:lnTo>
                  <a:lnTo>
                    <a:pt x="261" y="316"/>
                  </a:lnTo>
                  <a:lnTo>
                    <a:pt x="266" y="316"/>
                  </a:lnTo>
                  <a:lnTo>
                    <a:pt x="272" y="316"/>
                  </a:lnTo>
                  <a:lnTo>
                    <a:pt x="277" y="315"/>
                  </a:lnTo>
                  <a:lnTo>
                    <a:pt x="281" y="313"/>
                  </a:lnTo>
                  <a:lnTo>
                    <a:pt x="284" y="309"/>
                  </a:lnTo>
                  <a:lnTo>
                    <a:pt x="287" y="305"/>
                  </a:lnTo>
                  <a:lnTo>
                    <a:pt x="290" y="301"/>
                  </a:lnTo>
                  <a:lnTo>
                    <a:pt x="291" y="296"/>
                  </a:lnTo>
                  <a:lnTo>
                    <a:pt x="292" y="291"/>
                  </a:lnTo>
                  <a:lnTo>
                    <a:pt x="291" y="286"/>
                  </a:lnTo>
                  <a:lnTo>
                    <a:pt x="290" y="281"/>
                  </a:lnTo>
                  <a:lnTo>
                    <a:pt x="287" y="277"/>
                  </a:lnTo>
                  <a:lnTo>
                    <a:pt x="284" y="273"/>
                  </a:lnTo>
                  <a:lnTo>
                    <a:pt x="281" y="270"/>
                  </a:lnTo>
                  <a:lnTo>
                    <a:pt x="277" y="268"/>
                  </a:lnTo>
                  <a:lnTo>
                    <a:pt x="272" y="266"/>
                  </a:lnTo>
                  <a:lnTo>
                    <a:pt x="266" y="26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08" name="Freeform 282">
              <a:extLst>
                <a:ext uri="{FF2B5EF4-FFF2-40B4-BE49-F238E27FC236}">
                  <a16:creationId xmlns:a16="http://schemas.microsoft.com/office/drawing/2014/main" id="{40E9E16E-0D15-0045-866E-4659266A8EF9}"/>
                </a:ext>
              </a:extLst>
            </p:cNvPr>
            <p:cNvSpPr>
              <a:spLocks noEditPoints="1"/>
            </p:cNvSpPr>
            <p:nvPr/>
          </p:nvSpPr>
          <p:spPr bwMode="auto">
            <a:xfrm>
              <a:off x="4595813" y="5199063"/>
              <a:ext cx="168275" cy="182563"/>
            </a:xfrm>
            <a:custGeom>
              <a:avLst/>
              <a:gdLst>
                <a:gd name="T0" fmla="*/ 69 w 319"/>
                <a:gd name="T1" fmla="*/ 103 h 344"/>
                <a:gd name="T2" fmla="*/ 91 w 319"/>
                <a:gd name="T3" fmla="*/ 90 h 344"/>
                <a:gd name="T4" fmla="*/ 104 w 319"/>
                <a:gd name="T5" fmla="*/ 68 h 344"/>
                <a:gd name="T6" fmla="*/ 236 w 319"/>
                <a:gd name="T7" fmla="*/ 246 h 344"/>
                <a:gd name="T8" fmla="*/ 221 w 319"/>
                <a:gd name="T9" fmla="*/ 262 h 344"/>
                <a:gd name="T10" fmla="*/ 213 w 319"/>
                <a:gd name="T11" fmla="*/ 284 h 344"/>
                <a:gd name="T12" fmla="*/ 217 w 319"/>
                <a:gd name="T13" fmla="*/ 312 h 344"/>
                <a:gd name="T14" fmla="*/ 236 w 319"/>
                <a:gd name="T15" fmla="*/ 335 h 344"/>
                <a:gd name="T16" fmla="*/ 265 w 319"/>
                <a:gd name="T17" fmla="*/ 344 h 344"/>
                <a:gd name="T18" fmla="*/ 295 w 319"/>
                <a:gd name="T19" fmla="*/ 335 h 344"/>
                <a:gd name="T20" fmla="*/ 314 w 319"/>
                <a:gd name="T21" fmla="*/ 312 h 344"/>
                <a:gd name="T22" fmla="*/ 318 w 319"/>
                <a:gd name="T23" fmla="*/ 284 h 344"/>
                <a:gd name="T24" fmla="*/ 310 w 319"/>
                <a:gd name="T25" fmla="*/ 262 h 344"/>
                <a:gd name="T26" fmla="*/ 295 w 319"/>
                <a:gd name="T27" fmla="*/ 246 h 344"/>
                <a:gd name="T28" fmla="*/ 287 w 319"/>
                <a:gd name="T29" fmla="*/ 25 h 344"/>
                <a:gd name="T30" fmla="*/ 94 w 319"/>
                <a:gd name="T31" fmla="*/ 18 h 344"/>
                <a:gd name="T32" fmla="*/ 78 w 319"/>
                <a:gd name="T33" fmla="*/ 7 h 344"/>
                <a:gd name="T34" fmla="*/ 59 w 319"/>
                <a:gd name="T35" fmla="*/ 0 h 344"/>
                <a:gd name="T36" fmla="*/ 32 w 319"/>
                <a:gd name="T37" fmla="*/ 4 h 344"/>
                <a:gd name="T38" fmla="*/ 9 w 319"/>
                <a:gd name="T39" fmla="*/ 23 h 344"/>
                <a:gd name="T40" fmla="*/ 0 w 319"/>
                <a:gd name="T41" fmla="*/ 53 h 344"/>
                <a:gd name="T42" fmla="*/ 9 w 319"/>
                <a:gd name="T43" fmla="*/ 82 h 344"/>
                <a:gd name="T44" fmla="*/ 32 w 319"/>
                <a:gd name="T45" fmla="*/ 102 h 344"/>
                <a:gd name="T46" fmla="*/ 265 w 319"/>
                <a:gd name="T47" fmla="*/ 317 h 344"/>
                <a:gd name="T48" fmla="*/ 280 w 319"/>
                <a:gd name="T49" fmla="*/ 313 h 344"/>
                <a:gd name="T50" fmla="*/ 290 w 319"/>
                <a:gd name="T51" fmla="*/ 301 h 344"/>
                <a:gd name="T52" fmla="*/ 291 w 319"/>
                <a:gd name="T53" fmla="*/ 286 h 344"/>
                <a:gd name="T54" fmla="*/ 283 w 319"/>
                <a:gd name="T55" fmla="*/ 273 h 344"/>
                <a:gd name="T56" fmla="*/ 271 w 319"/>
                <a:gd name="T57" fmla="*/ 266 h 344"/>
                <a:gd name="T58" fmla="*/ 255 w 319"/>
                <a:gd name="T59" fmla="*/ 268 h 344"/>
                <a:gd name="T60" fmla="*/ 244 w 319"/>
                <a:gd name="T61" fmla="*/ 277 h 344"/>
                <a:gd name="T62" fmla="*/ 240 w 319"/>
                <a:gd name="T63" fmla="*/ 291 h 344"/>
                <a:gd name="T64" fmla="*/ 244 w 319"/>
                <a:gd name="T65" fmla="*/ 305 h 344"/>
                <a:gd name="T66" fmla="*/ 255 w 319"/>
                <a:gd name="T67" fmla="*/ 314 h 344"/>
                <a:gd name="T68" fmla="*/ 53 w 319"/>
                <a:gd name="T69" fmla="*/ 78 h 344"/>
                <a:gd name="T70" fmla="*/ 67 w 319"/>
                <a:gd name="T71" fmla="*/ 75 h 344"/>
                <a:gd name="T72" fmla="*/ 76 w 319"/>
                <a:gd name="T73" fmla="*/ 63 h 344"/>
                <a:gd name="T74" fmla="*/ 78 w 319"/>
                <a:gd name="T75" fmla="*/ 48 h 344"/>
                <a:gd name="T76" fmla="*/ 71 w 319"/>
                <a:gd name="T77" fmla="*/ 35 h 344"/>
                <a:gd name="T78" fmla="*/ 58 w 319"/>
                <a:gd name="T79" fmla="*/ 28 h 344"/>
                <a:gd name="T80" fmla="*/ 42 w 319"/>
                <a:gd name="T81" fmla="*/ 30 h 344"/>
                <a:gd name="T82" fmla="*/ 31 w 319"/>
                <a:gd name="T83" fmla="*/ 39 h 344"/>
                <a:gd name="T84" fmla="*/ 27 w 319"/>
                <a:gd name="T85" fmla="*/ 53 h 344"/>
                <a:gd name="T86" fmla="*/ 31 w 319"/>
                <a:gd name="T87" fmla="*/ 67 h 344"/>
                <a:gd name="T88" fmla="*/ 42 w 319"/>
                <a:gd name="T89" fmla="*/ 7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9" h="344">
                  <a:moveTo>
                    <a:pt x="53" y="107"/>
                  </a:moveTo>
                  <a:lnTo>
                    <a:pt x="62" y="105"/>
                  </a:lnTo>
                  <a:lnTo>
                    <a:pt x="69" y="103"/>
                  </a:lnTo>
                  <a:lnTo>
                    <a:pt x="77" y="100"/>
                  </a:lnTo>
                  <a:lnTo>
                    <a:pt x="85" y="95"/>
                  </a:lnTo>
                  <a:lnTo>
                    <a:pt x="91" y="90"/>
                  </a:lnTo>
                  <a:lnTo>
                    <a:pt x="96" y="84"/>
                  </a:lnTo>
                  <a:lnTo>
                    <a:pt x="100" y="77"/>
                  </a:lnTo>
                  <a:lnTo>
                    <a:pt x="104" y="68"/>
                  </a:lnTo>
                  <a:lnTo>
                    <a:pt x="244" y="68"/>
                  </a:lnTo>
                  <a:lnTo>
                    <a:pt x="244" y="243"/>
                  </a:lnTo>
                  <a:lnTo>
                    <a:pt x="236" y="246"/>
                  </a:lnTo>
                  <a:lnTo>
                    <a:pt x="231" y="251"/>
                  </a:lnTo>
                  <a:lnTo>
                    <a:pt x="226" y="257"/>
                  </a:lnTo>
                  <a:lnTo>
                    <a:pt x="221" y="262"/>
                  </a:lnTo>
                  <a:lnTo>
                    <a:pt x="217" y="269"/>
                  </a:lnTo>
                  <a:lnTo>
                    <a:pt x="214" y="276"/>
                  </a:lnTo>
                  <a:lnTo>
                    <a:pt x="213" y="284"/>
                  </a:lnTo>
                  <a:lnTo>
                    <a:pt x="213" y="291"/>
                  </a:lnTo>
                  <a:lnTo>
                    <a:pt x="213" y="301"/>
                  </a:lnTo>
                  <a:lnTo>
                    <a:pt x="217" y="312"/>
                  </a:lnTo>
                  <a:lnTo>
                    <a:pt x="222" y="321"/>
                  </a:lnTo>
                  <a:lnTo>
                    <a:pt x="228" y="328"/>
                  </a:lnTo>
                  <a:lnTo>
                    <a:pt x="236" y="335"/>
                  </a:lnTo>
                  <a:lnTo>
                    <a:pt x="245" y="340"/>
                  </a:lnTo>
                  <a:lnTo>
                    <a:pt x="255" y="344"/>
                  </a:lnTo>
                  <a:lnTo>
                    <a:pt x="265" y="344"/>
                  </a:lnTo>
                  <a:lnTo>
                    <a:pt x="276" y="344"/>
                  </a:lnTo>
                  <a:lnTo>
                    <a:pt x="286" y="340"/>
                  </a:lnTo>
                  <a:lnTo>
                    <a:pt x="295" y="335"/>
                  </a:lnTo>
                  <a:lnTo>
                    <a:pt x="303" y="328"/>
                  </a:lnTo>
                  <a:lnTo>
                    <a:pt x="309" y="321"/>
                  </a:lnTo>
                  <a:lnTo>
                    <a:pt x="314" y="312"/>
                  </a:lnTo>
                  <a:lnTo>
                    <a:pt x="318" y="301"/>
                  </a:lnTo>
                  <a:lnTo>
                    <a:pt x="319" y="291"/>
                  </a:lnTo>
                  <a:lnTo>
                    <a:pt x="318" y="284"/>
                  </a:lnTo>
                  <a:lnTo>
                    <a:pt x="317" y="276"/>
                  </a:lnTo>
                  <a:lnTo>
                    <a:pt x="314" y="269"/>
                  </a:lnTo>
                  <a:lnTo>
                    <a:pt x="310" y="262"/>
                  </a:lnTo>
                  <a:lnTo>
                    <a:pt x="305" y="257"/>
                  </a:lnTo>
                  <a:lnTo>
                    <a:pt x="300" y="251"/>
                  </a:lnTo>
                  <a:lnTo>
                    <a:pt x="295" y="246"/>
                  </a:lnTo>
                  <a:lnTo>
                    <a:pt x="288" y="243"/>
                  </a:lnTo>
                  <a:lnTo>
                    <a:pt x="288" y="25"/>
                  </a:lnTo>
                  <a:lnTo>
                    <a:pt x="287" y="25"/>
                  </a:lnTo>
                  <a:lnTo>
                    <a:pt x="287" y="23"/>
                  </a:lnTo>
                  <a:lnTo>
                    <a:pt x="98" y="23"/>
                  </a:lnTo>
                  <a:lnTo>
                    <a:pt x="94" y="18"/>
                  </a:lnTo>
                  <a:lnTo>
                    <a:pt x="89" y="14"/>
                  </a:lnTo>
                  <a:lnTo>
                    <a:pt x="83" y="11"/>
                  </a:lnTo>
                  <a:lnTo>
                    <a:pt x="78" y="7"/>
                  </a:lnTo>
                  <a:lnTo>
                    <a:pt x="72" y="4"/>
                  </a:lnTo>
                  <a:lnTo>
                    <a:pt x="66" y="2"/>
                  </a:lnTo>
                  <a:lnTo>
                    <a:pt x="59" y="0"/>
                  </a:lnTo>
                  <a:lnTo>
                    <a:pt x="53" y="0"/>
                  </a:lnTo>
                  <a:lnTo>
                    <a:pt x="42" y="2"/>
                  </a:lnTo>
                  <a:lnTo>
                    <a:pt x="32" y="4"/>
                  </a:lnTo>
                  <a:lnTo>
                    <a:pt x="23" y="9"/>
                  </a:lnTo>
                  <a:lnTo>
                    <a:pt x="16" y="16"/>
                  </a:lnTo>
                  <a:lnTo>
                    <a:pt x="9" y="23"/>
                  </a:lnTo>
                  <a:lnTo>
                    <a:pt x="4" y="32"/>
                  </a:lnTo>
                  <a:lnTo>
                    <a:pt x="0" y="43"/>
                  </a:lnTo>
                  <a:lnTo>
                    <a:pt x="0" y="53"/>
                  </a:lnTo>
                  <a:lnTo>
                    <a:pt x="0" y="64"/>
                  </a:lnTo>
                  <a:lnTo>
                    <a:pt x="4" y="73"/>
                  </a:lnTo>
                  <a:lnTo>
                    <a:pt x="9" y="82"/>
                  </a:lnTo>
                  <a:lnTo>
                    <a:pt x="16" y="90"/>
                  </a:lnTo>
                  <a:lnTo>
                    <a:pt x="23" y="98"/>
                  </a:lnTo>
                  <a:lnTo>
                    <a:pt x="32" y="102"/>
                  </a:lnTo>
                  <a:lnTo>
                    <a:pt x="42" y="105"/>
                  </a:lnTo>
                  <a:lnTo>
                    <a:pt x="53" y="107"/>
                  </a:lnTo>
                  <a:close/>
                  <a:moveTo>
                    <a:pt x="265" y="317"/>
                  </a:moveTo>
                  <a:lnTo>
                    <a:pt x="271" y="317"/>
                  </a:lnTo>
                  <a:lnTo>
                    <a:pt x="276" y="314"/>
                  </a:lnTo>
                  <a:lnTo>
                    <a:pt x="280" y="313"/>
                  </a:lnTo>
                  <a:lnTo>
                    <a:pt x="283" y="309"/>
                  </a:lnTo>
                  <a:lnTo>
                    <a:pt x="287" y="305"/>
                  </a:lnTo>
                  <a:lnTo>
                    <a:pt x="290" y="301"/>
                  </a:lnTo>
                  <a:lnTo>
                    <a:pt x="291" y="296"/>
                  </a:lnTo>
                  <a:lnTo>
                    <a:pt x="291" y="291"/>
                  </a:lnTo>
                  <a:lnTo>
                    <a:pt x="291" y="286"/>
                  </a:lnTo>
                  <a:lnTo>
                    <a:pt x="290" y="281"/>
                  </a:lnTo>
                  <a:lnTo>
                    <a:pt x="287" y="277"/>
                  </a:lnTo>
                  <a:lnTo>
                    <a:pt x="283" y="273"/>
                  </a:lnTo>
                  <a:lnTo>
                    <a:pt x="280" y="269"/>
                  </a:lnTo>
                  <a:lnTo>
                    <a:pt x="276" y="268"/>
                  </a:lnTo>
                  <a:lnTo>
                    <a:pt x="271" y="266"/>
                  </a:lnTo>
                  <a:lnTo>
                    <a:pt x="265" y="266"/>
                  </a:lnTo>
                  <a:lnTo>
                    <a:pt x="260" y="266"/>
                  </a:lnTo>
                  <a:lnTo>
                    <a:pt x="255" y="268"/>
                  </a:lnTo>
                  <a:lnTo>
                    <a:pt x="251" y="269"/>
                  </a:lnTo>
                  <a:lnTo>
                    <a:pt x="247" y="273"/>
                  </a:lnTo>
                  <a:lnTo>
                    <a:pt x="244" y="277"/>
                  </a:lnTo>
                  <a:lnTo>
                    <a:pt x="242" y="281"/>
                  </a:lnTo>
                  <a:lnTo>
                    <a:pt x="240" y="286"/>
                  </a:lnTo>
                  <a:lnTo>
                    <a:pt x="240" y="291"/>
                  </a:lnTo>
                  <a:lnTo>
                    <a:pt x="240" y="296"/>
                  </a:lnTo>
                  <a:lnTo>
                    <a:pt x="242" y="301"/>
                  </a:lnTo>
                  <a:lnTo>
                    <a:pt x="244" y="305"/>
                  </a:lnTo>
                  <a:lnTo>
                    <a:pt x="247" y="309"/>
                  </a:lnTo>
                  <a:lnTo>
                    <a:pt x="251" y="313"/>
                  </a:lnTo>
                  <a:lnTo>
                    <a:pt x="255" y="314"/>
                  </a:lnTo>
                  <a:lnTo>
                    <a:pt x="260" y="317"/>
                  </a:lnTo>
                  <a:lnTo>
                    <a:pt x="265" y="317"/>
                  </a:lnTo>
                  <a:close/>
                  <a:moveTo>
                    <a:pt x="53" y="78"/>
                  </a:moveTo>
                  <a:lnTo>
                    <a:pt x="58" y="78"/>
                  </a:lnTo>
                  <a:lnTo>
                    <a:pt x="63" y="77"/>
                  </a:lnTo>
                  <a:lnTo>
                    <a:pt x="67" y="75"/>
                  </a:lnTo>
                  <a:lnTo>
                    <a:pt x="71" y="71"/>
                  </a:lnTo>
                  <a:lnTo>
                    <a:pt x="74" y="67"/>
                  </a:lnTo>
                  <a:lnTo>
                    <a:pt x="76" y="63"/>
                  </a:lnTo>
                  <a:lnTo>
                    <a:pt x="78" y="58"/>
                  </a:lnTo>
                  <a:lnTo>
                    <a:pt x="78" y="53"/>
                  </a:lnTo>
                  <a:lnTo>
                    <a:pt x="78" y="48"/>
                  </a:lnTo>
                  <a:lnTo>
                    <a:pt x="76" y="43"/>
                  </a:lnTo>
                  <a:lnTo>
                    <a:pt x="74" y="39"/>
                  </a:lnTo>
                  <a:lnTo>
                    <a:pt x="71" y="35"/>
                  </a:lnTo>
                  <a:lnTo>
                    <a:pt x="67" y="32"/>
                  </a:lnTo>
                  <a:lnTo>
                    <a:pt x="63" y="30"/>
                  </a:lnTo>
                  <a:lnTo>
                    <a:pt x="58" y="28"/>
                  </a:lnTo>
                  <a:lnTo>
                    <a:pt x="53" y="27"/>
                  </a:lnTo>
                  <a:lnTo>
                    <a:pt x="48" y="28"/>
                  </a:lnTo>
                  <a:lnTo>
                    <a:pt x="42" y="30"/>
                  </a:lnTo>
                  <a:lnTo>
                    <a:pt x="39" y="32"/>
                  </a:lnTo>
                  <a:lnTo>
                    <a:pt x="35" y="35"/>
                  </a:lnTo>
                  <a:lnTo>
                    <a:pt x="31" y="39"/>
                  </a:lnTo>
                  <a:lnTo>
                    <a:pt x="30" y="43"/>
                  </a:lnTo>
                  <a:lnTo>
                    <a:pt x="27" y="48"/>
                  </a:lnTo>
                  <a:lnTo>
                    <a:pt x="27" y="53"/>
                  </a:lnTo>
                  <a:lnTo>
                    <a:pt x="27" y="58"/>
                  </a:lnTo>
                  <a:lnTo>
                    <a:pt x="30" y="63"/>
                  </a:lnTo>
                  <a:lnTo>
                    <a:pt x="31" y="67"/>
                  </a:lnTo>
                  <a:lnTo>
                    <a:pt x="35" y="71"/>
                  </a:lnTo>
                  <a:lnTo>
                    <a:pt x="39" y="75"/>
                  </a:lnTo>
                  <a:lnTo>
                    <a:pt x="42" y="77"/>
                  </a:lnTo>
                  <a:lnTo>
                    <a:pt x="48" y="78"/>
                  </a:lnTo>
                  <a:lnTo>
                    <a:pt x="53" y="7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09" name="Freeform 283">
              <a:extLst>
                <a:ext uri="{FF2B5EF4-FFF2-40B4-BE49-F238E27FC236}">
                  <a16:creationId xmlns:a16="http://schemas.microsoft.com/office/drawing/2014/main" id="{1426BC6F-7096-2949-A104-F93112FFC696}"/>
                </a:ext>
              </a:extLst>
            </p:cNvPr>
            <p:cNvSpPr>
              <a:spLocks noEditPoints="1"/>
            </p:cNvSpPr>
            <p:nvPr/>
          </p:nvSpPr>
          <p:spPr bwMode="auto">
            <a:xfrm>
              <a:off x="4916488" y="5199063"/>
              <a:ext cx="168275" cy="182563"/>
            </a:xfrm>
            <a:custGeom>
              <a:avLst/>
              <a:gdLst>
                <a:gd name="T0" fmla="*/ 249 w 319"/>
                <a:gd name="T1" fmla="*/ 103 h 344"/>
                <a:gd name="T2" fmla="*/ 228 w 319"/>
                <a:gd name="T3" fmla="*/ 90 h 344"/>
                <a:gd name="T4" fmla="*/ 215 w 319"/>
                <a:gd name="T5" fmla="*/ 68 h 344"/>
                <a:gd name="T6" fmla="*/ 82 w 319"/>
                <a:gd name="T7" fmla="*/ 246 h 344"/>
                <a:gd name="T8" fmla="*/ 97 w 319"/>
                <a:gd name="T9" fmla="*/ 262 h 344"/>
                <a:gd name="T10" fmla="*/ 106 w 319"/>
                <a:gd name="T11" fmla="*/ 284 h 344"/>
                <a:gd name="T12" fmla="*/ 102 w 319"/>
                <a:gd name="T13" fmla="*/ 312 h 344"/>
                <a:gd name="T14" fmla="*/ 83 w 319"/>
                <a:gd name="T15" fmla="*/ 335 h 344"/>
                <a:gd name="T16" fmla="*/ 54 w 319"/>
                <a:gd name="T17" fmla="*/ 344 h 344"/>
                <a:gd name="T18" fmla="*/ 23 w 319"/>
                <a:gd name="T19" fmla="*/ 335 h 344"/>
                <a:gd name="T20" fmla="*/ 4 w 319"/>
                <a:gd name="T21" fmla="*/ 312 h 344"/>
                <a:gd name="T22" fmla="*/ 1 w 319"/>
                <a:gd name="T23" fmla="*/ 284 h 344"/>
                <a:gd name="T24" fmla="*/ 9 w 319"/>
                <a:gd name="T25" fmla="*/ 262 h 344"/>
                <a:gd name="T26" fmla="*/ 24 w 319"/>
                <a:gd name="T27" fmla="*/ 246 h 344"/>
                <a:gd name="T28" fmla="*/ 31 w 319"/>
                <a:gd name="T29" fmla="*/ 25 h 344"/>
                <a:gd name="T30" fmla="*/ 225 w 319"/>
                <a:gd name="T31" fmla="*/ 18 h 344"/>
                <a:gd name="T32" fmla="*/ 241 w 319"/>
                <a:gd name="T33" fmla="*/ 7 h 344"/>
                <a:gd name="T34" fmla="*/ 259 w 319"/>
                <a:gd name="T35" fmla="*/ 0 h 344"/>
                <a:gd name="T36" fmla="*/ 287 w 319"/>
                <a:gd name="T37" fmla="*/ 4 h 344"/>
                <a:gd name="T38" fmla="*/ 310 w 319"/>
                <a:gd name="T39" fmla="*/ 23 h 344"/>
                <a:gd name="T40" fmla="*/ 319 w 319"/>
                <a:gd name="T41" fmla="*/ 53 h 344"/>
                <a:gd name="T42" fmla="*/ 310 w 319"/>
                <a:gd name="T43" fmla="*/ 82 h 344"/>
                <a:gd name="T44" fmla="*/ 287 w 319"/>
                <a:gd name="T45" fmla="*/ 102 h 344"/>
                <a:gd name="T46" fmla="*/ 54 w 319"/>
                <a:gd name="T47" fmla="*/ 317 h 344"/>
                <a:gd name="T48" fmla="*/ 38 w 319"/>
                <a:gd name="T49" fmla="*/ 313 h 344"/>
                <a:gd name="T50" fmla="*/ 29 w 319"/>
                <a:gd name="T51" fmla="*/ 301 h 344"/>
                <a:gd name="T52" fmla="*/ 28 w 319"/>
                <a:gd name="T53" fmla="*/ 286 h 344"/>
                <a:gd name="T54" fmla="*/ 35 w 319"/>
                <a:gd name="T55" fmla="*/ 273 h 344"/>
                <a:gd name="T56" fmla="*/ 49 w 319"/>
                <a:gd name="T57" fmla="*/ 266 h 344"/>
                <a:gd name="T58" fmla="*/ 63 w 319"/>
                <a:gd name="T59" fmla="*/ 268 h 344"/>
                <a:gd name="T60" fmla="*/ 74 w 319"/>
                <a:gd name="T61" fmla="*/ 277 h 344"/>
                <a:gd name="T62" fmla="*/ 79 w 319"/>
                <a:gd name="T63" fmla="*/ 291 h 344"/>
                <a:gd name="T64" fmla="*/ 74 w 319"/>
                <a:gd name="T65" fmla="*/ 305 h 344"/>
                <a:gd name="T66" fmla="*/ 63 w 319"/>
                <a:gd name="T67" fmla="*/ 314 h 344"/>
                <a:gd name="T68" fmla="*/ 266 w 319"/>
                <a:gd name="T69" fmla="*/ 78 h 344"/>
                <a:gd name="T70" fmla="*/ 252 w 319"/>
                <a:gd name="T71" fmla="*/ 75 h 344"/>
                <a:gd name="T72" fmla="*/ 242 w 319"/>
                <a:gd name="T73" fmla="*/ 63 h 344"/>
                <a:gd name="T74" fmla="*/ 241 w 319"/>
                <a:gd name="T75" fmla="*/ 48 h 344"/>
                <a:gd name="T76" fmla="*/ 249 w 319"/>
                <a:gd name="T77" fmla="*/ 35 h 344"/>
                <a:gd name="T78" fmla="*/ 261 w 319"/>
                <a:gd name="T79" fmla="*/ 28 h 344"/>
                <a:gd name="T80" fmla="*/ 277 w 319"/>
                <a:gd name="T81" fmla="*/ 30 h 344"/>
                <a:gd name="T82" fmla="*/ 287 w 319"/>
                <a:gd name="T83" fmla="*/ 39 h 344"/>
                <a:gd name="T84" fmla="*/ 292 w 319"/>
                <a:gd name="T85" fmla="*/ 53 h 344"/>
                <a:gd name="T86" fmla="*/ 287 w 319"/>
                <a:gd name="T87" fmla="*/ 67 h 344"/>
                <a:gd name="T88" fmla="*/ 277 w 319"/>
                <a:gd name="T89" fmla="*/ 7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9" h="344">
                  <a:moveTo>
                    <a:pt x="266" y="107"/>
                  </a:moveTo>
                  <a:lnTo>
                    <a:pt x="258" y="105"/>
                  </a:lnTo>
                  <a:lnTo>
                    <a:pt x="249" y="103"/>
                  </a:lnTo>
                  <a:lnTo>
                    <a:pt x="241" y="100"/>
                  </a:lnTo>
                  <a:lnTo>
                    <a:pt x="234" y="95"/>
                  </a:lnTo>
                  <a:lnTo>
                    <a:pt x="228" y="90"/>
                  </a:lnTo>
                  <a:lnTo>
                    <a:pt x="223" y="84"/>
                  </a:lnTo>
                  <a:lnTo>
                    <a:pt x="219" y="77"/>
                  </a:lnTo>
                  <a:lnTo>
                    <a:pt x="215" y="68"/>
                  </a:lnTo>
                  <a:lnTo>
                    <a:pt x="76" y="68"/>
                  </a:lnTo>
                  <a:lnTo>
                    <a:pt x="76" y="243"/>
                  </a:lnTo>
                  <a:lnTo>
                    <a:pt x="82" y="246"/>
                  </a:lnTo>
                  <a:lnTo>
                    <a:pt x="88" y="251"/>
                  </a:lnTo>
                  <a:lnTo>
                    <a:pt x="94" y="257"/>
                  </a:lnTo>
                  <a:lnTo>
                    <a:pt x="97" y="262"/>
                  </a:lnTo>
                  <a:lnTo>
                    <a:pt x="101" y="269"/>
                  </a:lnTo>
                  <a:lnTo>
                    <a:pt x="104" y="276"/>
                  </a:lnTo>
                  <a:lnTo>
                    <a:pt x="106" y="284"/>
                  </a:lnTo>
                  <a:lnTo>
                    <a:pt x="106" y="291"/>
                  </a:lnTo>
                  <a:lnTo>
                    <a:pt x="105" y="301"/>
                  </a:lnTo>
                  <a:lnTo>
                    <a:pt x="102" y="312"/>
                  </a:lnTo>
                  <a:lnTo>
                    <a:pt x="97" y="321"/>
                  </a:lnTo>
                  <a:lnTo>
                    <a:pt x="91" y="328"/>
                  </a:lnTo>
                  <a:lnTo>
                    <a:pt x="83" y="335"/>
                  </a:lnTo>
                  <a:lnTo>
                    <a:pt x="74" y="340"/>
                  </a:lnTo>
                  <a:lnTo>
                    <a:pt x="64" y="344"/>
                  </a:lnTo>
                  <a:lnTo>
                    <a:pt x="54" y="344"/>
                  </a:lnTo>
                  <a:lnTo>
                    <a:pt x="42" y="344"/>
                  </a:lnTo>
                  <a:lnTo>
                    <a:pt x="33" y="340"/>
                  </a:lnTo>
                  <a:lnTo>
                    <a:pt x="23" y="335"/>
                  </a:lnTo>
                  <a:lnTo>
                    <a:pt x="15" y="328"/>
                  </a:lnTo>
                  <a:lnTo>
                    <a:pt x="9" y="321"/>
                  </a:lnTo>
                  <a:lnTo>
                    <a:pt x="4" y="312"/>
                  </a:lnTo>
                  <a:lnTo>
                    <a:pt x="1" y="301"/>
                  </a:lnTo>
                  <a:lnTo>
                    <a:pt x="0" y="291"/>
                  </a:lnTo>
                  <a:lnTo>
                    <a:pt x="1" y="284"/>
                  </a:lnTo>
                  <a:lnTo>
                    <a:pt x="3" y="276"/>
                  </a:lnTo>
                  <a:lnTo>
                    <a:pt x="5" y="269"/>
                  </a:lnTo>
                  <a:lnTo>
                    <a:pt x="9" y="262"/>
                  </a:lnTo>
                  <a:lnTo>
                    <a:pt x="13" y="257"/>
                  </a:lnTo>
                  <a:lnTo>
                    <a:pt x="18" y="251"/>
                  </a:lnTo>
                  <a:lnTo>
                    <a:pt x="24" y="246"/>
                  </a:lnTo>
                  <a:lnTo>
                    <a:pt x="31" y="243"/>
                  </a:lnTo>
                  <a:lnTo>
                    <a:pt x="31" y="25"/>
                  </a:lnTo>
                  <a:lnTo>
                    <a:pt x="31" y="25"/>
                  </a:lnTo>
                  <a:lnTo>
                    <a:pt x="31" y="23"/>
                  </a:lnTo>
                  <a:lnTo>
                    <a:pt x="222" y="23"/>
                  </a:lnTo>
                  <a:lnTo>
                    <a:pt x="225" y="18"/>
                  </a:lnTo>
                  <a:lnTo>
                    <a:pt x="231" y="14"/>
                  </a:lnTo>
                  <a:lnTo>
                    <a:pt x="236" y="11"/>
                  </a:lnTo>
                  <a:lnTo>
                    <a:pt x="241" y="7"/>
                  </a:lnTo>
                  <a:lnTo>
                    <a:pt x="246" y="4"/>
                  </a:lnTo>
                  <a:lnTo>
                    <a:pt x="252" y="2"/>
                  </a:lnTo>
                  <a:lnTo>
                    <a:pt x="259" y="0"/>
                  </a:lnTo>
                  <a:lnTo>
                    <a:pt x="266" y="0"/>
                  </a:lnTo>
                  <a:lnTo>
                    <a:pt x="277" y="2"/>
                  </a:lnTo>
                  <a:lnTo>
                    <a:pt x="287" y="4"/>
                  </a:lnTo>
                  <a:lnTo>
                    <a:pt x="296" y="9"/>
                  </a:lnTo>
                  <a:lnTo>
                    <a:pt x="304" y="16"/>
                  </a:lnTo>
                  <a:lnTo>
                    <a:pt x="310" y="23"/>
                  </a:lnTo>
                  <a:lnTo>
                    <a:pt x="315" y="32"/>
                  </a:lnTo>
                  <a:lnTo>
                    <a:pt x="318" y="43"/>
                  </a:lnTo>
                  <a:lnTo>
                    <a:pt x="319" y="53"/>
                  </a:lnTo>
                  <a:lnTo>
                    <a:pt x="318" y="64"/>
                  </a:lnTo>
                  <a:lnTo>
                    <a:pt x="315" y="73"/>
                  </a:lnTo>
                  <a:lnTo>
                    <a:pt x="310" y="82"/>
                  </a:lnTo>
                  <a:lnTo>
                    <a:pt x="304" y="90"/>
                  </a:lnTo>
                  <a:lnTo>
                    <a:pt x="296" y="98"/>
                  </a:lnTo>
                  <a:lnTo>
                    <a:pt x="287" y="102"/>
                  </a:lnTo>
                  <a:lnTo>
                    <a:pt x="277" y="105"/>
                  </a:lnTo>
                  <a:lnTo>
                    <a:pt x="266" y="107"/>
                  </a:lnTo>
                  <a:close/>
                  <a:moveTo>
                    <a:pt x="54" y="317"/>
                  </a:moveTo>
                  <a:lnTo>
                    <a:pt x="49" y="317"/>
                  </a:lnTo>
                  <a:lnTo>
                    <a:pt x="44" y="314"/>
                  </a:lnTo>
                  <a:lnTo>
                    <a:pt x="38" y="313"/>
                  </a:lnTo>
                  <a:lnTo>
                    <a:pt x="35" y="309"/>
                  </a:lnTo>
                  <a:lnTo>
                    <a:pt x="32" y="305"/>
                  </a:lnTo>
                  <a:lnTo>
                    <a:pt x="29" y="301"/>
                  </a:lnTo>
                  <a:lnTo>
                    <a:pt x="28" y="296"/>
                  </a:lnTo>
                  <a:lnTo>
                    <a:pt x="28" y="291"/>
                  </a:lnTo>
                  <a:lnTo>
                    <a:pt x="28" y="286"/>
                  </a:lnTo>
                  <a:lnTo>
                    <a:pt x="29" y="281"/>
                  </a:lnTo>
                  <a:lnTo>
                    <a:pt x="32" y="277"/>
                  </a:lnTo>
                  <a:lnTo>
                    <a:pt x="35" y="273"/>
                  </a:lnTo>
                  <a:lnTo>
                    <a:pt x="38" y="269"/>
                  </a:lnTo>
                  <a:lnTo>
                    <a:pt x="44" y="268"/>
                  </a:lnTo>
                  <a:lnTo>
                    <a:pt x="49" y="266"/>
                  </a:lnTo>
                  <a:lnTo>
                    <a:pt x="54" y="266"/>
                  </a:lnTo>
                  <a:lnTo>
                    <a:pt x="59" y="266"/>
                  </a:lnTo>
                  <a:lnTo>
                    <a:pt x="63" y="268"/>
                  </a:lnTo>
                  <a:lnTo>
                    <a:pt x="68" y="269"/>
                  </a:lnTo>
                  <a:lnTo>
                    <a:pt x="72" y="273"/>
                  </a:lnTo>
                  <a:lnTo>
                    <a:pt x="74" y="277"/>
                  </a:lnTo>
                  <a:lnTo>
                    <a:pt x="77" y="281"/>
                  </a:lnTo>
                  <a:lnTo>
                    <a:pt x="78" y="286"/>
                  </a:lnTo>
                  <a:lnTo>
                    <a:pt x="79" y="291"/>
                  </a:lnTo>
                  <a:lnTo>
                    <a:pt x="78" y="296"/>
                  </a:lnTo>
                  <a:lnTo>
                    <a:pt x="77" y="301"/>
                  </a:lnTo>
                  <a:lnTo>
                    <a:pt x="74" y="305"/>
                  </a:lnTo>
                  <a:lnTo>
                    <a:pt x="72" y="309"/>
                  </a:lnTo>
                  <a:lnTo>
                    <a:pt x="68" y="313"/>
                  </a:lnTo>
                  <a:lnTo>
                    <a:pt x="63" y="314"/>
                  </a:lnTo>
                  <a:lnTo>
                    <a:pt x="59" y="317"/>
                  </a:lnTo>
                  <a:lnTo>
                    <a:pt x="54" y="317"/>
                  </a:lnTo>
                  <a:close/>
                  <a:moveTo>
                    <a:pt x="266" y="78"/>
                  </a:moveTo>
                  <a:lnTo>
                    <a:pt x="261" y="78"/>
                  </a:lnTo>
                  <a:lnTo>
                    <a:pt x="256" y="77"/>
                  </a:lnTo>
                  <a:lnTo>
                    <a:pt x="252" y="75"/>
                  </a:lnTo>
                  <a:lnTo>
                    <a:pt x="249" y="71"/>
                  </a:lnTo>
                  <a:lnTo>
                    <a:pt x="245" y="67"/>
                  </a:lnTo>
                  <a:lnTo>
                    <a:pt x="242" y="63"/>
                  </a:lnTo>
                  <a:lnTo>
                    <a:pt x="241" y="58"/>
                  </a:lnTo>
                  <a:lnTo>
                    <a:pt x="241" y="53"/>
                  </a:lnTo>
                  <a:lnTo>
                    <a:pt x="241" y="48"/>
                  </a:lnTo>
                  <a:lnTo>
                    <a:pt x="242" y="43"/>
                  </a:lnTo>
                  <a:lnTo>
                    <a:pt x="245" y="39"/>
                  </a:lnTo>
                  <a:lnTo>
                    <a:pt x="249" y="35"/>
                  </a:lnTo>
                  <a:lnTo>
                    <a:pt x="252" y="32"/>
                  </a:lnTo>
                  <a:lnTo>
                    <a:pt x="256" y="30"/>
                  </a:lnTo>
                  <a:lnTo>
                    <a:pt x="261" y="28"/>
                  </a:lnTo>
                  <a:lnTo>
                    <a:pt x="266" y="27"/>
                  </a:lnTo>
                  <a:lnTo>
                    <a:pt x="272" y="28"/>
                  </a:lnTo>
                  <a:lnTo>
                    <a:pt x="277" y="30"/>
                  </a:lnTo>
                  <a:lnTo>
                    <a:pt x="281" y="32"/>
                  </a:lnTo>
                  <a:lnTo>
                    <a:pt x="284" y="35"/>
                  </a:lnTo>
                  <a:lnTo>
                    <a:pt x="287" y="39"/>
                  </a:lnTo>
                  <a:lnTo>
                    <a:pt x="290" y="43"/>
                  </a:lnTo>
                  <a:lnTo>
                    <a:pt x="291" y="48"/>
                  </a:lnTo>
                  <a:lnTo>
                    <a:pt x="292" y="53"/>
                  </a:lnTo>
                  <a:lnTo>
                    <a:pt x="291" y="58"/>
                  </a:lnTo>
                  <a:lnTo>
                    <a:pt x="290" y="63"/>
                  </a:lnTo>
                  <a:lnTo>
                    <a:pt x="287" y="67"/>
                  </a:lnTo>
                  <a:lnTo>
                    <a:pt x="284" y="71"/>
                  </a:lnTo>
                  <a:lnTo>
                    <a:pt x="281" y="75"/>
                  </a:lnTo>
                  <a:lnTo>
                    <a:pt x="277" y="77"/>
                  </a:lnTo>
                  <a:lnTo>
                    <a:pt x="272" y="78"/>
                  </a:lnTo>
                  <a:lnTo>
                    <a:pt x="266" y="7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grpSp>
      <p:grpSp>
        <p:nvGrpSpPr>
          <p:cNvPr id="710" name="Group 709">
            <a:extLst>
              <a:ext uri="{FF2B5EF4-FFF2-40B4-BE49-F238E27FC236}">
                <a16:creationId xmlns:a16="http://schemas.microsoft.com/office/drawing/2014/main" id="{477C159D-CA5E-0A41-B153-31D18F8EC9BA}"/>
              </a:ext>
            </a:extLst>
          </p:cNvPr>
          <p:cNvGrpSpPr/>
          <p:nvPr/>
        </p:nvGrpSpPr>
        <p:grpSpPr>
          <a:xfrm>
            <a:off x="6048871" y="6144011"/>
            <a:ext cx="373063" cy="530226"/>
            <a:chOff x="5908675" y="4854575"/>
            <a:chExt cx="373063" cy="530226"/>
          </a:xfrm>
        </p:grpSpPr>
        <p:sp>
          <p:nvSpPr>
            <p:cNvPr id="711" name="Freeform 284">
              <a:extLst>
                <a:ext uri="{FF2B5EF4-FFF2-40B4-BE49-F238E27FC236}">
                  <a16:creationId xmlns:a16="http://schemas.microsoft.com/office/drawing/2014/main" id="{AB5157D4-BB99-894C-BA23-5F8A5BC7C9CA}"/>
                </a:ext>
              </a:extLst>
            </p:cNvPr>
            <p:cNvSpPr>
              <a:spLocks/>
            </p:cNvSpPr>
            <p:nvPr/>
          </p:nvSpPr>
          <p:spPr bwMode="auto">
            <a:xfrm>
              <a:off x="5926138" y="4854575"/>
              <a:ext cx="344488" cy="525463"/>
            </a:xfrm>
            <a:custGeom>
              <a:avLst/>
              <a:gdLst>
                <a:gd name="T0" fmla="*/ 632 w 651"/>
                <a:gd name="T1" fmla="*/ 437 h 994"/>
                <a:gd name="T2" fmla="*/ 605 w 651"/>
                <a:gd name="T3" fmla="*/ 517 h 994"/>
                <a:gd name="T4" fmla="*/ 569 w 651"/>
                <a:gd name="T5" fmla="*/ 598 h 994"/>
                <a:gd name="T6" fmla="*/ 528 w 651"/>
                <a:gd name="T7" fmla="*/ 679 h 994"/>
                <a:gd name="T8" fmla="*/ 482 w 651"/>
                <a:gd name="T9" fmla="*/ 758 h 994"/>
                <a:gd name="T10" fmla="*/ 434 w 651"/>
                <a:gd name="T11" fmla="*/ 833 h 994"/>
                <a:gd name="T12" fmla="*/ 364 w 651"/>
                <a:gd name="T13" fmla="*/ 935 h 994"/>
                <a:gd name="T14" fmla="*/ 305 w 651"/>
                <a:gd name="T15" fmla="*/ 976 h 994"/>
                <a:gd name="T16" fmla="*/ 266 w 651"/>
                <a:gd name="T17" fmla="*/ 928 h 994"/>
                <a:gd name="T18" fmla="*/ 223 w 651"/>
                <a:gd name="T19" fmla="*/ 867 h 994"/>
                <a:gd name="T20" fmla="*/ 177 w 651"/>
                <a:gd name="T21" fmla="*/ 797 h 994"/>
                <a:gd name="T22" fmla="*/ 131 w 651"/>
                <a:gd name="T23" fmla="*/ 719 h 994"/>
                <a:gd name="T24" fmla="*/ 87 w 651"/>
                <a:gd name="T25" fmla="*/ 634 h 994"/>
                <a:gd name="T26" fmla="*/ 50 w 651"/>
                <a:gd name="T27" fmla="*/ 546 h 994"/>
                <a:gd name="T28" fmla="*/ 27 w 651"/>
                <a:gd name="T29" fmla="*/ 479 h 994"/>
                <a:gd name="T30" fmla="*/ 15 w 651"/>
                <a:gd name="T31" fmla="*/ 434 h 994"/>
                <a:gd name="T32" fmla="*/ 3 w 651"/>
                <a:gd name="T33" fmla="*/ 361 h 994"/>
                <a:gd name="T34" fmla="*/ 3 w 651"/>
                <a:gd name="T35" fmla="*/ 269 h 994"/>
                <a:gd name="T36" fmla="*/ 20 w 651"/>
                <a:gd name="T37" fmla="*/ 191 h 994"/>
                <a:gd name="T38" fmla="*/ 54 w 651"/>
                <a:gd name="T39" fmla="*/ 127 h 994"/>
                <a:gd name="T40" fmla="*/ 100 w 651"/>
                <a:gd name="T41" fmla="*/ 75 h 994"/>
                <a:gd name="T42" fmla="*/ 158 w 651"/>
                <a:gd name="T43" fmla="*/ 37 h 994"/>
                <a:gd name="T44" fmla="*/ 220 w 651"/>
                <a:gd name="T45" fmla="*/ 12 h 994"/>
                <a:gd name="T46" fmla="*/ 288 w 651"/>
                <a:gd name="T47" fmla="*/ 1 h 994"/>
                <a:gd name="T48" fmla="*/ 357 w 651"/>
                <a:gd name="T49" fmla="*/ 1 h 994"/>
                <a:gd name="T50" fmla="*/ 427 w 651"/>
                <a:gd name="T51" fmla="*/ 15 h 994"/>
                <a:gd name="T52" fmla="*/ 489 w 651"/>
                <a:gd name="T53" fmla="*/ 41 h 994"/>
                <a:gd name="T54" fmla="*/ 547 w 651"/>
                <a:gd name="T55" fmla="*/ 79 h 994"/>
                <a:gd name="T56" fmla="*/ 594 w 651"/>
                <a:gd name="T57" fmla="*/ 129 h 994"/>
                <a:gd name="T58" fmla="*/ 629 w 651"/>
                <a:gd name="T59" fmla="*/ 191 h 994"/>
                <a:gd name="T60" fmla="*/ 647 w 651"/>
                <a:gd name="T61" fmla="*/ 264 h 994"/>
                <a:gd name="T62" fmla="*/ 648 w 651"/>
                <a:gd name="T63" fmla="*/ 35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51" h="994">
                  <a:moveTo>
                    <a:pt x="641" y="397"/>
                  </a:moveTo>
                  <a:lnTo>
                    <a:pt x="632" y="437"/>
                  </a:lnTo>
                  <a:lnTo>
                    <a:pt x="619" y="476"/>
                  </a:lnTo>
                  <a:lnTo>
                    <a:pt x="605" y="517"/>
                  </a:lnTo>
                  <a:lnTo>
                    <a:pt x="587" y="557"/>
                  </a:lnTo>
                  <a:lnTo>
                    <a:pt x="569" y="598"/>
                  </a:lnTo>
                  <a:lnTo>
                    <a:pt x="548" y="639"/>
                  </a:lnTo>
                  <a:lnTo>
                    <a:pt x="528" y="679"/>
                  </a:lnTo>
                  <a:lnTo>
                    <a:pt x="505" y="719"/>
                  </a:lnTo>
                  <a:lnTo>
                    <a:pt x="482" y="758"/>
                  </a:lnTo>
                  <a:lnTo>
                    <a:pt x="459" y="796"/>
                  </a:lnTo>
                  <a:lnTo>
                    <a:pt x="434" y="833"/>
                  </a:lnTo>
                  <a:lnTo>
                    <a:pt x="410" y="869"/>
                  </a:lnTo>
                  <a:lnTo>
                    <a:pt x="364" y="935"/>
                  </a:lnTo>
                  <a:lnTo>
                    <a:pt x="322" y="994"/>
                  </a:lnTo>
                  <a:lnTo>
                    <a:pt x="305" y="976"/>
                  </a:lnTo>
                  <a:lnTo>
                    <a:pt x="287" y="953"/>
                  </a:lnTo>
                  <a:lnTo>
                    <a:pt x="266" y="928"/>
                  </a:lnTo>
                  <a:lnTo>
                    <a:pt x="245" y="899"/>
                  </a:lnTo>
                  <a:lnTo>
                    <a:pt x="223" y="867"/>
                  </a:lnTo>
                  <a:lnTo>
                    <a:pt x="200" y="833"/>
                  </a:lnTo>
                  <a:lnTo>
                    <a:pt x="177" y="797"/>
                  </a:lnTo>
                  <a:lnTo>
                    <a:pt x="154" y="758"/>
                  </a:lnTo>
                  <a:lnTo>
                    <a:pt x="131" y="719"/>
                  </a:lnTo>
                  <a:lnTo>
                    <a:pt x="109" y="676"/>
                  </a:lnTo>
                  <a:lnTo>
                    <a:pt x="87" y="634"/>
                  </a:lnTo>
                  <a:lnTo>
                    <a:pt x="68" y="590"/>
                  </a:lnTo>
                  <a:lnTo>
                    <a:pt x="50" y="546"/>
                  </a:lnTo>
                  <a:lnTo>
                    <a:pt x="35" y="501"/>
                  </a:lnTo>
                  <a:lnTo>
                    <a:pt x="27" y="479"/>
                  </a:lnTo>
                  <a:lnTo>
                    <a:pt x="20" y="457"/>
                  </a:lnTo>
                  <a:lnTo>
                    <a:pt x="15" y="434"/>
                  </a:lnTo>
                  <a:lnTo>
                    <a:pt x="10" y="412"/>
                  </a:lnTo>
                  <a:lnTo>
                    <a:pt x="3" y="361"/>
                  </a:lnTo>
                  <a:lnTo>
                    <a:pt x="0" y="314"/>
                  </a:lnTo>
                  <a:lnTo>
                    <a:pt x="3" y="269"/>
                  </a:lnTo>
                  <a:lnTo>
                    <a:pt x="9" y="228"/>
                  </a:lnTo>
                  <a:lnTo>
                    <a:pt x="20" y="191"/>
                  </a:lnTo>
                  <a:lnTo>
                    <a:pt x="36" y="157"/>
                  </a:lnTo>
                  <a:lnTo>
                    <a:pt x="54" y="127"/>
                  </a:lnTo>
                  <a:lnTo>
                    <a:pt x="76" y="100"/>
                  </a:lnTo>
                  <a:lnTo>
                    <a:pt x="100" y="75"/>
                  </a:lnTo>
                  <a:lnTo>
                    <a:pt x="128" y="55"/>
                  </a:lnTo>
                  <a:lnTo>
                    <a:pt x="158" y="37"/>
                  </a:lnTo>
                  <a:lnTo>
                    <a:pt x="188" y="23"/>
                  </a:lnTo>
                  <a:lnTo>
                    <a:pt x="220" y="12"/>
                  </a:lnTo>
                  <a:lnTo>
                    <a:pt x="254" y="5"/>
                  </a:lnTo>
                  <a:lnTo>
                    <a:pt x="288" y="1"/>
                  </a:lnTo>
                  <a:lnTo>
                    <a:pt x="323" y="0"/>
                  </a:lnTo>
                  <a:lnTo>
                    <a:pt x="357" y="1"/>
                  </a:lnTo>
                  <a:lnTo>
                    <a:pt x="392" y="6"/>
                  </a:lnTo>
                  <a:lnTo>
                    <a:pt x="427" y="15"/>
                  </a:lnTo>
                  <a:lnTo>
                    <a:pt x="459" y="27"/>
                  </a:lnTo>
                  <a:lnTo>
                    <a:pt x="489" y="41"/>
                  </a:lnTo>
                  <a:lnTo>
                    <a:pt x="519" y="59"/>
                  </a:lnTo>
                  <a:lnTo>
                    <a:pt x="547" y="79"/>
                  </a:lnTo>
                  <a:lnTo>
                    <a:pt x="571" y="102"/>
                  </a:lnTo>
                  <a:lnTo>
                    <a:pt x="594" y="129"/>
                  </a:lnTo>
                  <a:lnTo>
                    <a:pt x="612" y="159"/>
                  </a:lnTo>
                  <a:lnTo>
                    <a:pt x="629" y="191"/>
                  </a:lnTo>
                  <a:lnTo>
                    <a:pt x="641" y="226"/>
                  </a:lnTo>
                  <a:lnTo>
                    <a:pt x="647" y="264"/>
                  </a:lnTo>
                  <a:lnTo>
                    <a:pt x="651" y="306"/>
                  </a:lnTo>
                  <a:lnTo>
                    <a:pt x="648" y="350"/>
                  </a:lnTo>
                  <a:lnTo>
                    <a:pt x="641" y="39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12" name="Freeform 285">
              <a:extLst>
                <a:ext uri="{FF2B5EF4-FFF2-40B4-BE49-F238E27FC236}">
                  <a16:creationId xmlns:a16="http://schemas.microsoft.com/office/drawing/2014/main" id="{606C2486-C693-CB44-BD5A-CB0E070506D8}"/>
                </a:ext>
              </a:extLst>
            </p:cNvPr>
            <p:cNvSpPr>
              <a:spLocks/>
            </p:cNvSpPr>
            <p:nvPr/>
          </p:nvSpPr>
          <p:spPr bwMode="auto">
            <a:xfrm>
              <a:off x="5943600" y="4875213"/>
              <a:ext cx="303213" cy="422275"/>
            </a:xfrm>
            <a:custGeom>
              <a:avLst/>
              <a:gdLst>
                <a:gd name="T0" fmla="*/ 325 w 571"/>
                <a:gd name="T1" fmla="*/ 50 h 798"/>
                <a:gd name="T2" fmla="*/ 371 w 571"/>
                <a:gd name="T3" fmla="*/ 62 h 798"/>
                <a:gd name="T4" fmla="*/ 412 w 571"/>
                <a:gd name="T5" fmla="*/ 82 h 798"/>
                <a:gd name="T6" fmla="*/ 449 w 571"/>
                <a:gd name="T7" fmla="*/ 111 h 798"/>
                <a:gd name="T8" fmla="*/ 481 w 571"/>
                <a:gd name="T9" fmla="*/ 145 h 798"/>
                <a:gd name="T10" fmla="*/ 506 w 571"/>
                <a:gd name="T11" fmla="*/ 185 h 798"/>
                <a:gd name="T12" fmla="*/ 524 w 571"/>
                <a:gd name="T13" fmla="*/ 230 h 798"/>
                <a:gd name="T14" fmla="*/ 533 w 571"/>
                <a:gd name="T15" fmla="*/ 278 h 798"/>
                <a:gd name="T16" fmla="*/ 534 w 571"/>
                <a:gd name="T17" fmla="*/ 308 h 798"/>
                <a:gd name="T18" fmla="*/ 571 w 571"/>
                <a:gd name="T19" fmla="*/ 313 h 798"/>
                <a:gd name="T20" fmla="*/ 531 w 571"/>
                <a:gd name="T21" fmla="*/ 337 h 798"/>
                <a:gd name="T22" fmla="*/ 522 w 571"/>
                <a:gd name="T23" fmla="*/ 381 h 798"/>
                <a:gd name="T24" fmla="*/ 506 w 571"/>
                <a:gd name="T25" fmla="*/ 422 h 798"/>
                <a:gd name="T26" fmla="*/ 484 w 571"/>
                <a:gd name="T27" fmla="*/ 459 h 798"/>
                <a:gd name="T28" fmla="*/ 456 w 571"/>
                <a:gd name="T29" fmla="*/ 491 h 798"/>
                <a:gd name="T30" fmla="*/ 422 w 571"/>
                <a:gd name="T31" fmla="*/ 518 h 798"/>
                <a:gd name="T32" fmla="*/ 385 w 571"/>
                <a:gd name="T33" fmla="*/ 539 h 798"/>
                <a:gd name="T34" fmla="*/ 344 w 571"/>
                <a:gd name="T35" fmla="*/ 553 h 798"/>
                <a:gd name="T36" fmla="*/ 302 w 571"/>
                <a:gd name="T37" fmla="*/ 560 h 798"/>
                <a:gd name="T38" fmla="*/ 274 w 571"/>
                <a:gd name="T39" fmla="*/ 798 h 798"/>
                <a:gd name="T40" fmla="*/ 252 w 571"/>
                <a:gd name="T41" fmla="*/ 558 h 798"/>
                <a:gd name="T42" fmla="*/ 210 w 571"/>
                <a:gd name="T43" fmla="*/ 548 h 798"/>
                <a:gd name="T44" fmla="*/ 171 w 571"/>
                <a:gd name="T45" fmla="*/ 530 h 798"/>
                <a:gd name="T46" fmla="*/ 135 w 571"/>
                <a:gd name="T47" fmla="*/ 507 h 798"/>
                <a:gd name="T48" fmla="*/ 105 w 571"/>
                <a:gd name="T49" fmla="*/ 476 h 798"/>
                <a:gd name="T50" fmla="*/ 79 w 571"/>
                <a:gd name="T51" fmla="*/ 441 h 798"/>
                <a:gd name="T52" fmla="*/ 60 w 571"/>
                <a:gd name="T53" fmla="*/ 403 h 798"/>
                <a:gd name="T54" fmla="*/ 46 w 571"/>
                <a:gd name="T55" fmla="*/ 359 h 798"/>
                <a:gd name="T56" fmla="*/ 0 w 571"/>
                <a:gd name="T57" fmla="*/ 337 h 798"/>
                <a:gd name="T58" fmla="*/ 41 w 571"/>
                <a:gd name="T59" fmla="*/ 313 h 798"/>
                <a:gd name="T60" fmla="*/ 41 w 571"/>
                <a:gd name="T61" fmla="*/ 304 h 798"/>
                <a:gd name="T62" fmla="*/ 46 w 571"/>
                <a:gd name="T63" fmla="*/ 254 h 798"/>
                <a:gd name="T64" fmla="*/ 58 w 571"/>
                <a:gd name="T65" fmla="*/ 207 h 798"/>
                <a:gd name="T66" fmla="*/ 80 w 571"/>
                <a:gd name="T67" fmla="*/ 164 h 798"/>
                <a:gd name="T68" fmla="*/ 108 w 571"/>
                <a:gd name="T69" fmla="*/ 127 h 798"/>
                <a:gd name="T70" fmla="*/ 143 w 571"/>
                <a:gd name="T71" fmla="*/ 95 h 798"/>
                <a:gd name="T72" fmla="*/ 183 w 571"/>
                <a:gd name="T73" fmla="*/ 71 h 798"/>
                <a:gd name="T74" fmla="*/ 226 w 571"/>
                <a:gd name="T75" fmla="*/ 55 h 798"/>
                <a:gd name="T76" fmla="*/ 274 w 571"/>
                <a:gd name="T77" fmla="*/ 48 h 798"/>
                <a:gd name="T78" fmla="*/ 302 w 571"/>
                <a:gd name="T79"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1" h="798">
                  <a:moveTo>
                    <a:pt x="302" y="48"/>
                  </a:moveTo>
                  <a:lnTo>
                    <a:pt x="325" y="50"/>
                  </a:lnTo>
                  <a:lnTo>
                    <a:pt x="348" y="55"/>
                  </a:lnTo>
                  <a:lnTo>
                    <a:pt x="371" y="62"/>
                  </a:lnTo>
                  <a:lnTo>
                    <a:pt x="392" y="72"/>
                  </a:lnTo>
                  <a:lnTo>
                    <a:pt x="412" y="82"/>
                  </a:lnTo>
                  <a:lnTo>
                    <a:pt x="431" y="96"/>
                  </a:lnTo>
                  <a:lnTo>
                    <a:pt x="449" y="111"/>
                  </a:lnTo>
                  <a:lnTo>
                    <a:pt x="466" y="127"/>
                  </a:lnTo>
                  <a:lnTo>
                    <a:pt x="481" y="145"/>
                  </a:lnTo>
                  <a:lnTo>
                    <a:pt x="494" y="164"/>
                  </a:lnTo>
                  <a:lnTo>
                    <a:pt x="506" y="185"/>
                  </a:lnTo>
                  <a:lnTo>
                    <a:pt x="516" y="207"/>
                  </a:lnTo>
                  <a:lnTo>
                    <a:pt x="524" y="230"/>
                  </a:lnTo>
                  <a:lnTo>
                    <a:pt x="529" y="254"/>
                  </a:lnTo>
                  <a:lnTo>
                    <a:pt x="533" y="278"/>
                  </a:lnTo>
                  <a:lnTo>
                    <a:pt x="534" y="304"/>
                  </a:lnTo>
                  <a:lnTo>
                    <a:pt x="534" y="308"/>
                  </a:lnTo>
                  <a:lnTo>
                    <a:pt x="534" y="313"/>
                  </a:lnTo>
                  <a:lnTo>
                    <a:pt x="571" y="313"/>
                  </a:lnTo>
                  <a:lnTo>
                    <a:pt x="571" y="337"/>
                  </a:lnTo>
                  <a:lnTo>
                    <a:pt x="531" y="337"/>
                  </a:lnTo>
                  <a:lnTo>
                    <a:pt x="527" y="359"/>
                  </a:lnTo>
                  <a:lnTo>
                    <a:pt x="522" y="381"/>
                  </a:lnTo>
                  <a:lnTo>
                    <a:pt x="515" y="402"/>
                  </a:lnTo>
                  <a:lnTo>
                    <a:pt x="506" y="422"/>
                  </a:lnTo>
                  <a:lnTo>
                    <a:pt x="495" y="441"/>
                  </a:lnTo>
                  <a:lnTo>
                    <a:pt x="484" y="459"/>
                  </a:lnTo>
                  <a:lnTo>
                    <a:pt x="470" y="476"/>
                  </a:lnTo>
                  <a:lnTo>
                    <a:pt x="456" y="491"/>
                  </a:lnTo>
                  <a:lnTo>
                    <a:pt x="439" y="505"/>
                  </a:lnTo>
                  <a:lnTo>
                    <a:pt x="422" y="518"/>
                  </a:lnTo>
                  <a:lnTo>
                    <a:pt x="404" y="530"/>
                  </a:lnTo>
                  <a:lnTo>
                    <a:pt x="385" y="539"/>
                  </a:lnTo>
                  <a:lnTo>
                    <a:pt x="366" y="548"/>
                  </a:lnTo>
                  <a:lnTo>
                    <a:pt x="344" y="553"/>
                  </a:lnTo>
                  <a:lnTo>
                    <a:pt x="324" y="558"/>
                  </a:lnTo>
                  <a:lnTo>
                    <a:pt x="302" y="560"/>
                  </a:lnTo>
                  <a:lnTo>
                    <a:pt x="302" y="798"/>
                  </a:lnTo>
                  <a:lnTo>
                    <a:pt x="274" y="798"/>
                  </a:lnTo>
                  <a:lnTo>
                    <a:pt x="274" y="560"/>
                  </a:lnTo>
                  <a:lnTo>
                    <a:pt x="252" y="558"/>
                  </a:lnTo>
                  <a:lnTo>
                    <a:pt x="230" y="554"/>
                  </a:lnTo>
                  <a:lnTo>
                    <a:pt x="210" y="548"/>
                  </a:lnTo>
                  <a:lnTo>
                    <a:pt x="189" y="540"/>
                  </a:lnTo>
                  <a:lnTo>
                    <a:pt x="171" y="530"/>
                  </a:lnTo>
                  <a:lnTo>
                    <a:pt x="152" y="519"/>
                  </a:lnTo>
                  <a:lnTo>
                    <a:pt x="135" y="507"/>
                  </a:lnTo>
                  <a:lnTo>
                    <a:pt x="119" y="491"/>
                  </a:lnTo>
                  <a:lnTo>
                    <a:pt x="105" y="476"/>
                  </a:lnTo>
                  <a:lnTo>
                    <a:pt x="91" y="459"/>
                  </a:lnTo>
                  <a:lnTo>
                    <a:pt x="79" y="441"/>
                  </a:lnTo>
                  <a:lnTo>
                    <a:pt x="69" y="422"/>
                  </a:lnTo>
                  <a:lnTo>
                    <a:pt x="60" y="403"/>
                  </a:lnTo>
                  <a:lnTo>
                    <a:pt x="52" y="381"/>
                  </a:lnTo>
                  <a:lnTo>
                    <a:pt x="46" y="359"/>
                  </a:lnTo>
                  <a:lnTo>
                    <a:pt x="42" y="337"/>
                  </a:lnTo>
                  <a:lnTo>
                    <a:pt x="0" y="337"/>
                  </a:lnTo>
                  <a:lnTo>
                    <a:pt x="0" y="313"/>
                  </a:lnTo>
                  <a:lnTo>
                    <a:pt x="41" y="313"/>
                  </a:lnTo>
                  <a:lnTo>
                    <a:pt x="41" y="308"/>
                  </a:lnTo>
                  <a:lnTo>
                    <a:pt x="41" y="304"/>
                  </a:lnTo>
                  <a:lnTo>
                    <a:pt x="42" y="278"/>
                  </a:lnTo>
                  <a:lnTo>
                    <a:pt x="46" y="254"/>
                  </a:lnTo>
                  <a:lnTo>
                    <a:pt x="51" y="230"/>
                  </a:lnTo>
                  <a:lnTo>
                    <a:pt x="58" y="207"/>
                  </a:lnTo>
                  <a:lnTo>
                    <a:pt x="69" y="185"/>
                  </a:lnTo>
                  <a:lnTo>
                    <a:pt x="80" y="164"/>
                  </a:lnTo>
                  <a:lnTo>
                    <a:pt x="93" y="145"/>
                  </a:lnTo>
                  <a:lnTo>
                    <a:pt x="108" y="127"/>
                  </a:lnTo>
                  <a:lnTo>
                    <a:pt x="125" y="111"/>
                  </a:lnTo>
                  <a:lnTo>
                    <a:pt x="143" y="95"/>
                  </a:lnTo>
                  <a:lnTo>
                    <a:pt x="162" y="82"/>
                  </a:lnTo>
                  <a:lnTo>
                    <a:pt x="183" y="71"/>
                  </a:lnTo>
                  <a:lnTo>
                    <a:pt x="205" y="62"/>
                  </a:lnTo>
                  <a:lnTo>
                    <a:pt x="226" y="55"/>
                  </a:lnTo>
                  <a:lnTo>
                    <a:pt x="251" y="50"/>
                  </a:lnTo>
                  <a:lnTo>
                    <a:pt x="274" y="48"/>
                  </a:lnTo>
                  <a:lnTo>
                    <a:pt x="274" y="0"/>
                  </a:lnTo>
                  <a:lnTo>
                    <a:pt x="302" y="0"/>
                  </a:lnTo>
                  <a:lnTo>
                    <a:pt x="302" y="48"/>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713" name="Freeform 286">
              <a:extLst>
                <a:ext uri="{FF2B5EF4-FFF2-40B4-BE49-F238E27FC236}">
                  <a16:creationId xmlns:a16="http://schemas.microsoft.com/office/drawing/2014/main" id="{87787DE6-6E2E-1648-8F1E-5901648B10AF}"/>
                </a:ext>
              </a:extLst>
            </p:cNvPr>
            <p:cNvSpPr>
              <a:spLocks noEditPoints="1"/>
            </p:cNvSpPr>
            <p:nvPr/>
          </p:nvSpPr>
          <p:spPr bwMode="auto">
            <a:xfrm>
              <a:off x="6000750" y="4937125"/>
              <a:ext cx="190500" cy="196850"/>
            </a:xfrm>
            <a:custGeom>
              <a:avLst/>
              <a:gdLst>
                <a:gd name="T0" fmla="*/ 214 w 358"/>
                <a:gd name="T1" fmla="*/ 4 h 373"/>
                <a:gd name="T2" fmla="*/ 264 w 358"/>
                <a:gd name="T3" fmla="*/ 23 h 373"/>
                <a:gd name="T4" fmla="*/ 305 w 358"/>
                <a:gd name="T5" fmla="*/ 55 h 373"/>
                <a:gd name="T6" fmla="*/ 336 w 358"/>
                <a:gd name="T7" fmla="*/ 97 h 373"/>
                <a:gd name="T8" fmla="*/ 354 w 358"/>
                <a:gd name="T9" fmla="*/ 149 h 373"/>
                <a:gd name="T10" fmla="*/ 357 w 358"/>
                <a:gd name="T11" fmla="*/ 206 h 373"/>
                <a:gd name="T12" fmla="*/ 344 w 358"/>
                <a:gd name="T13" fmla="*/ 259 h 373"/>
                <a:gd name="T14" fmla="*/ 317 w 358"/>
                <a:gd name="T15" fmla="*/ 305 h 373"/>
                <a:gd name="T16" fmla="*/ 279 w 358"/>
                <a:gd name="T17" fmla="*/ 341 h 373"/>
                <a:gd name="T18" fmla="*/ 232 w 358"/>
                <a:gd name="T19" fmla="*/ 365 h 373"/>
                <a:gd name="T20" fmla="*/ 179 w 358"/>
                <a:gd name="T21" fmla="*/ 373 h 373"/>
                <a:gd name="T22" fmla="*/ 126 w 358"/>
                <a:gd name="T23" fmla="*/ 365 h 373"/>
                <a:gd name="T24" fmla="*/ 79 w 358"/>
                <a:gd name="T25" fmla="*/ 341 h 373"/>
                <a:gd name="T26" fmla="*/ 40 w 358"/>
                <a:gd name="T27" fmla="*/ 305 h 373"/>
                <a:gd name="T28" fmla="*/ 15 w 358"/>
                <a:gd name="T29" fmla="*/ 259 h 373"/>
                <a:gd name="T30" fmla="*/ 0 w 358"/>
                <a:gd name="T31" fmla="*/ 206 h 373"/>
                <a:gd name="T32" fmla="*/ 3 w 358"/>
                <a:gd name="T33" fmla="*/ 149 h 373"/>
                <a:gd name="T34" fmla="*/ 21 w 358"/>
                <a:gd name="T35" fmla="*/ 97 h 373"/>
                <a:gd name="T36" fmla="*/ 52 w 358"/>
                <a:gd name="T37" fmla="*/ 55 h 373"/>
                <a:gd name="T38" fmla="*/ 94 w 358"/>
                <a:gd name="T39" fmla="*/ 23 h 373"/>
                <a:gd name="T40" fmla="*/ 143 w 358"/>
                <a:gd name="T41" fmla="*/ 4 h 373"/>
                <a:gd name="T42" fmla="*/ 179 w 358"/>
                <a:gd name="T43" fmla="*/ 64 h 373"/>
                <a:gd name="T44" fmla="*/ 214 w 358"/>
                <a:gd name="T45" fmla="*/ 70 h 373"/>
                <a:gd name="T46" fmla="*/ 245 w 358"/>
                <a:gd name="T47" fmla="*/ 86 h 373"/>
                <a:gd name="T48" fmla="*/ 270 w 358"/>
                <a:gd name="T49" fmla="*/ 109 h 373"/>
                <a:gd name="T50" fmla="*/ 287 w 358"/>
                <a:gd name="T51" fmla="*/ 140 h 373"/>
                <a:gd name="T52" fmla="*/ 296 w 358"/>
                <a:gd name="T53" fmla="*/ 174 h 373"/>
                <a:gd name="T54" fmla="*/ 294 w 358"/>
                <a:gd name="T55" fmla="*/ 211 h 373"/>
                <a:gd name="T56" fmla="*/ 282 w 358"/>
                <a:gd name="T57" fmla="*/ 245 h 373"/>
                <a:gd name="T58" fmla="*/ 262 w 358"/>
                <a:gd name="T59" fmla="*/ 273 h 373"/>
                <a:gd name="T60" fmla="*/ 235 w 358"/>
                <a:gd name="T61" fmla="*/ 295 h 373"/>
                <a:gd name="T62" fmla="*/ 203 w 358"/>
                <a:gd name="T63" fmla="*/ 306 h 373"/>
                <a:gd name="T64" fmla="*/ 167 w 358"/>
                <a:gd name="T65" fmla="*/ 309 h 373"/>
                <a:gd name="T66" fmla="*/ 134 w 358"/>
                <a:gd name="T67" fmla="*/ 300 h 373"/>
                <a:gd name="T68" fmla="*/ 104 w 358"/>
                <a:gd name="T69" fmla="*/ 281 h 373"/>
                <a:gd name="T70" fmla="*/ 81 w 358"/>
                <a:gd name="T71" fmla="*/ 255 h 373"/>
                <a:gd name="T72" fmla="*/ 67 w 358"/>
                <a:gd name="T73" fmla="*/ 223 h 373"/>
                <a:gd name="T74" fmla="*/ 62 w 358"/>
                <a:gd name="T75" fmla="*/ 187 h 373"/>
                <a:gd name="T76" fmla="*/ 67 w 358"/>
                <a:gd name="T77" fmla="*/ 150 h 373"/>
                <a:gd name="T78" fmla="*/ 81 w 358"/>
                <a:gd name="T79" fmla="*/ 118 h 373"/>
                <a:gd name="T80" fmla="*/ 104 w 358"/>
                <a:gd name="T81" fmla="*/ 92 h 373"/>
                <a:gd name="T82" fmla="*/ 134 w 358"/>
                <a:gd name="T83" fmla="*/ 74 h 373"/>
                <a:gd name="T84" fmla="*/ 167 w 358"/>
                <a:gd name="T85" fmla="*/ 65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8" h="373">
                  <a:moveTo>
                    <a:pt x="179" y="0"/>
                  </a:moveTo>
                  <a:lnTo>
                    <a:pt x="198" y="1"/>
                  </a:lnTo>
                  <a:lnTo>
                    <a:pt x="214" y="4"/>
                  </a:lnTo>
                  <a:lnTo>
                    <a:pt x="232" y="9"/>
                  </a:lnTo>
                  <a:lnTo>
                    <a:pt x="249" y="15"/>
                  </a:lnTo>
                  <a:lnTo>
                    <a:pt x="264" y="23"/>
                  </a:lnTo>
                  <a:lnTo>
                    <a:pt x="279" y="32"/>
                  </a:lnTo>
                  <a:lnTo>
                    <a:pt x="293" y="44"/>
                  </a:lnTo>
                  <a:lnTo>
                    <a:pt x="305" y="55"/>
                  </a:lnTo>
                  <a:lnTo>
                    <a:pt x="317" y="68"/>
                  </a:lnTo>
                  <a:lnTo>
                    <a:pt x="327" y="82"/>
                  </a:lnTo>
                  <a:lnTo>
                    <a:pt x="336" y="97"/>
                  </a:lnTo>
                  <a:lnTo>
                    <a:pt x="344" y="114"/>
                  </a:lnTo>
                  <a:lnTo>
                    <a:pt x="350" y="132"/>
                  </a:lnTo>
                  <a:lnTo>
                    <a:pt x="354" y="149"/>
                  </a:lnTo>
                  <a:lnTo>
                    <a:pt x="357" y="168"/>
                  </a:lnTo>
                  <a:lnTo>
                    <a:pt x="358" y="187"/>
                  </a:lnTo>
                  <a:lnTo>
                    <a:pt x="357" y="206"/>
                  </a:lnTo>
                  <a:lnTo>
                    <a:pt x="354" y="224"/>
                  </a:lnTo>
                  <a:lnTo>
                    <a:pt x="350" y="242"/>
                  </a:lnTo>
                  <a:lnTo>
                    <a:pt x="344" y="259"/>
                  </a:lnTo>
                  <a:lnTo>
                    <a:pt x="336" y="276"/>
                  </a:lnTo>
                  <a:lnTo>
                    <a:pt x="327" y="291"/>
                  </a:lnTo>
                  <a:lnTo>
                    <a:pt x="317" y="305"/>
                  </a:lnTo>
                  <a:lnTo>
                    <a:pt x="305" y="319"/>
                  </a:lnTo>
                  <a:lnTo>
                    <a:pt x="293" y="331"/>
                  </a:lnTo>
                  <a:lnTo>
                    <a:pt x="279" y="341"/>
                  </a:lnTo>
                  <a:lnTo>
                    <a:pt x="264" y="351"/>
                  </a:lnTo>
                  <a:lnTo>
                    <a:pt x="249" y="359"/>
                  </a:lnTo>
                  <a:lnTo>
                    <a:pt x="232" y="365"/>
                  </a:lnTo>
                  <a:lnTo>
                    <a:pt x="214" y="369"/>
                  </a:lnTo>
                  <a:lnTo>
                    <a:pt x="198" y="372"/>
                  </a:lnTo>
                  <a:lnTo>
                    <a:pt x="179" y="373"/>
                  </a:lnTo>
                  <a:lnTo>
                    <a:pt x="161" y="372"/>
                  </a:lnTo>
                  <a:lnTo>
                    <a:pt x="143" y="369"/>
                  </a:lnTo>
                  <a:lnTo>
                    <a:pt x="126" y="365"/>
                  </a:lnTo>
                  <a:lnTo>
                    <a:pt x="109" y="359"/>
                  </a:lnTo>
                  <a:lnTo>
                    <a:pt x="94" y="351"/>
                  </a:lnTo>
                  <a:lnTo>
                    <a:pt x="79" y="341"/>
                  </a:lnTo>
                  <a:lnTo>
                    <a:pt x="65" y="331"/>
                  </a:lnTo>
                  <a:lnTo>
                    <a:pt x="52" y="319"/>
                  </a:lnTo>
                  <a:lnTo>
                    <a:pt x="40" y="305"/>
                  </a:lnTo>
                  <a:lnTo>
                    <a:pt x="30" y="291"/>
                  </a:lnTo>
                  <a:lnTo>
                    <a:pt x="21" y="276"/>
                  </a:lnTo>
                  <a:lnTo>
                    <a:pt x="15" y="259"/>
                  </a:lnTo>
                  <a:lnTo>
                    <a:pt x="8" y="242"/>
                  </a:lnTo>
                  <a:lnTo>
                    <a:pt x="3" y="224"/>
                  </a:lnTo>
                  <a:lnTo>
                    <a:pt x="0" y="206"/>
                  </a:lnTo>
                  <a:lnTo>
                    <a:pt x="0" y="187"/>
                  </a:lnTo>
                  <a:lnTo>
                    <a:pt x="0" y="168"/>
                  </a:lnTo>
                  <a:lnTo>
                    <a:pt x="3" y="149"/>
                  </a:lnTo>
                  <a:lnTo>
                    <a:pt x="8" y="132"/>
                  </a:lnTo>
                  <a:lnTo>
                    <a:pt x="15" y="114"/>
                  </a:lnTo>
                  <a:lnTo>
                    <a:pt x="21" y="97"/>
                  </a:lnTo>
                  <a:lnTo>
                    <a:pt x="30" y="82"/>
                  </a:lnTo>
                  <a:lnTo>
                    <a:pt x="40" y="68"/>
                  </a:lnTo>
                  <a:lnTo>
                    <a:pt x="52" y="55"/>
                  </a:lnTo>
                  <a:lnTo>
                    <a:pt x="65" y="44"/>
                  </a:lnTo>
                  <a:lnTo>
                    <a:pt x="79" y="32"/>
                  </a:lnTo>
                  <a:lnTo>
                    <a:pt x="94" y="23"/>
                  </a:lnTo>
                  <a:lnTo>
                    <a:pt x="109" y="15"/>
                  </a:lnTo>
                  <a:lnTo>
                    <a:pt x="126" y="9"/>
                  </a:lnTo>
                  <a:lnTo>
                    <a:pt x="143" y="4"/>
                  </a:lnTo>
                  <a:lnTo>
                    <a:pt x="161" y="1"/>
                  </a:lnTo>
                  <a:lnTo>
                    <a:pt x="179" y="0"/>
                  </a:lnTo>
                  <a:close/>
                  <a:moveTo>
                    <a:pt x="179" y="64"/>
                  </a:moveTo>
                  <a:lnTo>
                    <a:pt x="191" y="65"/>
                  </a:lnTo>
                  <a:lnTo>
                    <a:pt x="203" y="67"/>
                  </a:lnTo>
                  <a:lnTo>
                    <a:pt x="214" y="70"/>
                  </a:lnTo>
                  <a:lnTo>
                    <a:pt x="225" y="74"/>
                  </a:lnTo>
                  <a:lnTo>
                    <a:pt x="235" y="79"/>
                  </a:lnTo>
                  <a:lnTo>
                    <a:pt x="245" y="86"/>
                  </a:lnTo>
                  <a:lnTo>
                    <a:pt x="254" y="92"/>
                  </a:lnTo>
                  <a:lnTo>
                    <a:pt x="262" y="100"/>
                  </a:lnTo>
                  <a:lnTo>
                    <a:pt x="270" y="109"/>
                  </a:lnTo>
                  <a:lnTo>
                    <a:pt x="276" y="118"/>
                  </a:lnTo>
                  <a:lnTo>
                    <a:pt x="282" y="128"/>
                  </a:lnTo>
                  <a:lnTo>
                    <a:pt x="287" y="140"/>
                  </a:lnTo>
                  <a:lnTo>
                    <a:pt x="291" y="150"/>
                  </a:lnTo>
                  <a:lnTo>
                    <a:pt x="294" y="163"/>
                  </a:lnTo>
                  <a:lnTo>
                    <a:pt x="296" y="174"/>
                  </a:lnTo>
                  <a:lnTo>
                    <a:pt x="296" y="187"/>
                  </a:lnTo>
                  <a:lnTo>
                    <a:pt x="296" y="199"/>
                  </a:lnTo>
                  <a:lnTo>
                    <a:pt x="294" y="211"/>
                  </a:lnTo>
                  <a:lnTo>
                    <a:pt x="291" y="223"/>
                  </a:lnTo>
                  <a:lnTo>
                    <a:pt x="287" y="235"/>
                  </a:lnTo>
                  <a:lnTo>
                    <a:pt x="282" y="245"/>
                  </a:lnTo>
                  <a:lnTo>
                    <a:pt x="276" y="255"/>
                  </a:lnTo>
                  <a:lnTo>
                    <a:pt x="270" y="264"/>
                  </a:lnTo>
                  <a:lnTo>
                    <a:pt x="262" y="273"/>
                  </a:lnTo>
                  <a:lnTo>
                    <a:pt x="254" y="281"/>
                  </a:lnTo>
                  <a:lnTo>
                    <a:pt x="245" y="288"/>
                  </a:lnTo>
                  <a:lnTo>
                    <a:pt x="235" y="295"/>
                  </a:lnTo>
                  <a:lnTo>
                    <a:pt x="225" y="300"/>
                  </a:lnTo>
                  <a:lnTo>
                    <a:pt x="214" y="304"/>
                  </a:lnTo>
                  <a:lnTo>
                    <a:pt x="203" y="306"/>
                  </a:lnTo>
                  <a:lnTo>
                    <a:pt x="191" y="309"/>
                  </a:lnTo>
                  <a:lnTo>
                    <a:pt x="179" y="309"/>
                  </a:lnTo>
                  <a:lnTo>
                    <a:pt x="167" y="309"/>
                  </a:lnTo>
                  <a:lnTo>
                    <a:pt x="155" y="306"/>
                  </a:lnTo>
                  <a:lnTo>
                    <a:pt x="144" y="304"/>
                  </a:lnTo>
                  <a:lnTo>
                    <a:pt x="134" y="300"/>
                  </a:lnTo>
                  <a:lnTo>
                    <a:pt x="123" y="295"/>
                  </a:lnTo>
                  <a:lnTo>
                    <a:pt x="113" y="288"/>
                  </a:lnTo>
                  <a:lnTo>
                    <a:pt x="104" y="281"/>
                  </a:lnTo>
                  <a:lnTo>
                    <a:pt x="95" y="273"/>
                  </a:lnTo>
                  <a:lnTo>
                    <a:pt x="89" y="264"/>
                  </a:lnTo>
                  <a:lnTo>
                    <a:pt x="81" y="255"/>
                  </a:lnTo>
                  <a:lnTo>
                    <a:pt x="76" y="245"/>
                  </a:lnTo>
                  <a:lnTo>
                    <a:pt x="71" y="235"/>
                  </a:lnTo>
                  <a:lnTo>
                    <a:pt x="67" y="223"/>
                  </a:lnTo>
                  <a:lnTo>
                    <a:pt x="63" y="211"/>
                  </a:lnTo>
                  <a:lnTo>
                    <a:pt x="62" y="199"/>
                  </a:lnTo>
                  <a:lnTo>
                    <a:pt x="62" y="187"/>
                  </a:lnTo>
                  <a:lnTo>
                    <a:pt x="62" y="174"/>
                  </a:lnTo>
                  <a:lnTo>
                    <a:pt x="63" y="163"/>
                  </a:lnTo>
                  <a:lnTo>
                    <a:pt x="67" y="150"/>
                  </a:lnTo>
                  <a:lnTo>
                    <a:pt x="71" y="140"/>
                  </a:lnTo>
                  <a:lnTo>
                    <a:pt x="76" y="128"/>
                  </a:lnTo>
                  <a:lnTo>
                    <a:pt x="81" y="118"/>
                  </a:lnTo>
                  <a:lnTo>
                    <a:pt x="89" y="109"/>
                  </a:lnTo>
                  <a:lnTo>
                    <a:pt x="95" y="100"/>
                  </a:lnTo>
                  <a:lnTo>
                    <a:pt x="104" y="92"/>
                  </a:lnTo>
                  <a:lnTo>
                    <a:pt x="113" y="86"/>
                  </a:lnTo>
                  <a:lnTo>
                    <a:pt x="123" y="79"/>
                  </a:lnTo>
                  <a:lnTo>
                    <a:pt x="134" y="74"/>
                  </a:lnTo>
                  <a:lnTo>
                    <a:pt x="144" y="70"/>
                  </a:lnTo>
                  <a:lnTo>
                    <a:pt x="155" y="67"/>
                  </a:lnTo>
                  <a:lnTo>
                    <a:pt x="167" y="65"/>
                  </a:lnTo>
                  <a:lnTo>
                    <a:pt x="179" y="6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14" name="Freeform 287">
              <a:extLst>
                <a:ext uri="{FF2B5EF4-FFF2-40B4-BE49-F238E27FC236}">
                  <a16:creationId xmlns:a16="http://schemas.microsoft.com/office/drawing/2014/main" id="{3DD00178-5969-1341-847C-05CA6C4B5ECA}"/>
                </a:ext>
              </a:extLst>
            </p:cNvPr>
            <p:cNvSpPr>
              <a:spLocks/>
            </p:cNvSpPr>
            <p:nvPr/>
          </p:nvSpPr>
          <p:spPr bwMode="auto">
            <a:xfrm>
              <a:off x="6067425" y="5005388"/>
              <a:ext cx="57150" cy="60325"/>
            </a:xfrm>
            <a:custGeom>
              <a:avLst/>
              <a:gdLst>
                <a:gd name="T0" fmla="*/ 54 w 109"/>
                <a:gd name="T1" fmla="*/ 0 h 115"/>
                <a:gd name="T2" fmla="*/ 65 w 109"/>
                <a:gd name="T3" fmla="*/ 2 h 115"/>
                <a:gd name="T4" fmla="*/ 75 w 109"/>
                <a:gd name="T5" fmla="*/ 6 h 115"/>
                <a:gd name="T6" fmla="*/ 84 w 109"/>
                <a:gd name="T7" fmla="*/ 11 h 115"/>
                <a:gd name="T8" fmla="*/ 92 w 109"/>
                <a:gd name="T9" fmla="*/ 17 h 115"/>
                <a:gd name="T10" fmla="*/ 100 w 109"/>
                <a:gd name="T11" fmla="*/ 26 h 115"/>
                <a:gd name="T12" fmla="*/ 105 w 109"/>
                <a:gd name="T13" fmla="*/ 36 h 115"/>
                <a:gd name="T14" fmla="*/ 107 w 109"/>
                <a:gd name="T15" fmla="*/ 47 h 115"/>
                <a:gd name="T16" fmla="*/ 109 w 109"/>
                <a:gd name="T17" fmla="*/ 58 h 115"/>
                <a:gd name="T18" fmla="*/ 107 w 109"/>
                <a:gd name="T19" fmla="*/ 70 h 115"/>
                <a:gd name="T20" fmla="*/ 105 w 109"/>
                <a:gd name="T21" fmla="*/ 80 h 115"/>
                <a:gd name="T22" fmla="*/ 100 w 109"/>
                <a:gd name="T23" fmla="*/ 89 h 115"/>
                <a:gd name="T24" fmla="*/ 92 w 109"/>
                <a:gd name="T25" fmla="*/ 98 h 115"/>
                <a:gd name="T26" fmla="*/ 84 w 109"/>
                <a:gd name="T27" fmla="*/ 104 h 115"/>
                <a:gd name="T28" fmla="*/ 75 w 109"/>
                <a:gd name="T29" fmla="*/ 111 h 115"/>
                <a:gd name="T30" fmla="*/ 65 w 109"/>
                <a:gd name="T31" fmla="*/ 113 h 115"/>
                <a:gd name="T32" fmla="*/ 54 w 109"/>
                <a:gd name="T33" fmla="*/ 115 h 115"/>
                <a:gd name="T34" fmla="*/ 43 w 109"/>
                <a:gd name="T35" fmla="*/ 113 h 115"/>
                <a:gd name="T36" fmla="*/ 33 w 109"/>
                <a:gd name="T37" fmla="*/ 111 h 115"/>
                <a:gd name="T38" fmla="*/ 24 w 109"/>
                <a:gd name="T39" fmla="*/ 104 h 115"/>
                <a:gd name="T40" fmla="*/ 15 w 109"/>
                <a:gd name="T41" fmla="*/ 98 h 115"/>
                <a:gd name="T42" fmla="*/ 9 w 109"/>
                <a:gd name="T43" fmla="*/ 89 h 115"/>
                <a:gd name="T44" fmla="*/ 4 w 109"/>
                <a:gd name="T45" fmla="*/ 80 h 115"/>
                <a:gd name="T46" fmla="*/ 1 w 109"/>
                <a:gd name="T47" fmla="*/ 70 h 115"/>
                <a:gd name="T48" fmla="*/ 0 w 109"/>
                <a:gd name="T49" fmla="*/ 58 h 115"/>
                <a:gd name="T50" fmla="*/ 1 w 109"/>
                <a:gd name="T51" fmla="*/ 47 h 115"/>
                <a:gd name="T52" fmla="*/ 4 w 109"/>
                <a:gd name="T53" fmla="*/ 36 h 115"/>
                <a:gd name="T54" fmla="*/ 9 w 109"/>
                <a:gd name="T55" fmla="*/ 26 h 115"/>
                <a:gd name="T56" fmla="*/ 15 w 109"/>
                <a:gd name="T57" fmla="*/ 17 h 115"/>
                <a:gd name="T58" fmla="*/ 24 w 109"/>
                <a:gd name="T59" fmla="*/ 11 h 115"/>
                <a:gd name="T60" fmla="*/ 33 w 109"/>
                <a:gd name="T61" fmla="*/ 6 h 115"/>
                <a:gd name="T62" fmla="*/ 43 w 109"/>
                <a:gd name="T63" fmla="*/ 2 h 115"/>
                <a:gd name="T64" fmla="*/ 54 w 109"/>
                <a:gd name="T6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9" h="115">
                  <a:moveTo>
                    <a:pt x="54" y="0"/>
                  </a:moveTo>
                  <a:lnTo>
                    <a:pt x="65" y="2"/>
                  </a:lnTo>
                  <a:lnTo>
                    <a:pt x="75" y="6"/>
                  </a:lnTo>
                  <a:lnTo>
                    <a:pt x="84" y="11"/>
                  </a:lnTo>
                  <a:lnTo>
                    <a:pt x="92" y="17"/>
                  </a:lnTo>
                  <a:lnTo>
                    <a:pt x="100" y="26"/>
                  </a:lnTo>
                  <a:lnTo>
                    <a:pt x="105" y="36"/>
                  </a:lnTo>
                  <a:lnTo>
                    <a:pt x="107" y="47"/>
                  </a:lnTo>
                  <a:lnTo>
                    <a:pt x="109" y="58"/>
                  </a:lnTo>
                  <a:lnTo>
                    <a:pt x="107" y="70"/>
                  </a:lnTo>
                  <a:lnTo>
                    <a:pt x="105" y="80"/>
                  </a:lnTo>
                  <a:lnTo>
                    <a:pt x="100" y="89"/>
                  </a:lnTo>
                  <a:lnTo>
                    <a:pt x="92" y="98"/>
                  </a:lnTo>
                  <a:lnTo>
                    <a:pt x="84" y="104"/>
                  </a:lnTo>
                  <a:lnTo>
                    <a:pt x="75" y="111"/>
                  </a:lnTo>
                  <a:lnTo>
                    <a:pt x="65" y="113"/>
                  </a:lnTo>
                  <a:lnTo>
                    <a:pt x="54" y="115"/>
                  </a:lnTo>
                  <a:lnTo>
                    <a:pt x="43" y="113"/>
                  </a:lnTo>
                  <a:lnTo>
                    <a:pt x="33" y="111"/>
                  </a:lnTo>
                  <a:lnTo>
                    <a:pt x="24" y="104"/>
                  </a:lnTo>
                  <a:lnTo>
                    <a:pt x="15" y="98"/>
                  </a:lnTo>
                  <a:lnTo>
                    <a:pt x="9" y="89"/>
                  </a:lnTo>
                  <a:lnTo>
                    <a:pt x="4" y="80"/>
                  </a:lnTo>
                  <a:lnTo>
                    <a:pt x="1" y="70"/>
                  </a:lnTo>
                  <a:lnTo>
                    <a:pt x="0" y="58"/>
                  </a:lnTo>
                  <a:lnTo>
                    <a:pt x="1" y="47"/>
                  </a:lnTo>
                  <a:lnTo>
                    <a:pt x="4" y="36"/>
                  </a:lnTo>
                  <a:lnTo>
                    <a:pt x="9" y="26"/>
                  </a:lnTo>
                  <a:lnTo>
                    <a:pt x="15" y="17"/>
                  </a:lnTo>
                  <a:lnTo>
                    <a:pt x="24" y="11"/>
                  </a:lnTo>
                  <a:lnTo>
                    <a:pt x="33" y="6"/>
                  </a:lnTo>
                  <a:lnTo>
                    <a:pt x="43" y="2"/>
                  </a:lnTo>
                  <a:lnTo>
                    <a:pt x="5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15" name="Rectangle 288">
              <a:extLst>
                <a:ext uri="{FF2B5EF4-FFF2-40B4-BE49-F238E27FC236}">
                  <a16:creationId xmlns:a16="http://schemas.microsoft.com/office/drawing/2014/main" id="{0D1A5F49-A447-4643-8766-8B97FACDC9DA}"/>
                </a:ext>
              </a:extLst>
            </p:cNvPr>
            <p:cNvSpPr>
              <a:spLocks noChangeArrowheads="1"/>
            </p:cNvSpPr>
            <p:nvPr/>
          </p:nvSpPr>
          <p:spPr bwMode="auto">
            <a:xfrm>
              <a:off x="5908675" y="5360988"/>
              <a:ext cx="144463" cy="23813"/>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16" name="Rectangle 289">
              <a:extLst>
                <a:ext uri="{FF2B5EF4-FFF2-40B4-BE49-F238E27FC236}">
                  <a16:creationId xmlns:a16="http://schemas.microsoft.com/office/drawing/2014/main" id="{26C6957E-E1A8-AD41-8753-F3DBE7148937}"/>
                </a:ext>
              </a:extLst>
            </p:cNvPr>
            <p:cNvSpPr>
              <a:spLocks noChangeArrowheads="1"/>
            </p:cNvSpPr>
            <p:nvPr/>
          </p:nvSpPr>
          <p:spPr bwMode="auto">
            <a:xfrm>
              <a:off x="6137275" y="5360988"/>
              <a:ext cx="144463" cy="23813"/>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grpSp>
      <p:grpSp>
        <p:nvGrpSpPr>
          <p:cNvPr id="717" name="Group 716">
            <a:extLst>
              <a:ext uri="{FF2B5EF4-FFF2-40B4-BE49-F238E27FC236}">
                <a16:creationId xmlns:a16="http://schemas.microsoft.com/office/drawing/2014/main" id="{5A5490E2-1CC7-8A48-8942-C236F5EADF14}"/>
              </a:ext>
            </a:extLst>
          </p:cNvPr>
          <p:cNvGrpSpPr/>
          <p:nvPr/>
        </p:nvGrpSpPr>
        <p:grpSpPr>
          <a:xfrm>
            <a:off x="7226796" y="6148774"/>
            <a:ext cx="531813" cy="531812"/>
            <a:chOff x="7086600" y="4859338"/>
            <a:chExt cx="531813" cy="531812"/>
          </a:xfrm>
        </p:grpSpPr>
        <p:sp>
          <p:nvSpPr>
            <p:cNvPr id="718" name="Rectangle 290">
              <a:extLst>
                <a:ext uri="{FF2B5EF4-FFF2-40B4-BE49-F238E27FC236}">
                  <a16:creationId xmlns:a16="http://schemas.microsoft.com/office/drawing/2014/main" id="{B25C5974-659B-B947-80DE-B30765F96E49}"/>
                </a:ext>
              </a:extLst>
            </p:cNvPr>
            <p:cNvSpPr>
              <a:spLocks noChangeArrowheads="1"/>
            </p:cNvSpPr>
            <p:nvPr/>
          </p:nvSpPr>
          <p:spPr bwMode="auto">
            <a:xfrm>
              <a:off x="7172325" y="4962525"/>
              <a:ext cx="407988" cy="2635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19" name="Rectangle 291">
              <a:extLst>
                <a:ext uri="{FF2B5EF4-FFF2-40B4-BE49-F238E27FC236}">
                  <a16:creationId xmlns:a16="http://schemas.microsoft.com/office/drawing/2014/main" id="{644DFCBF-E7E5-DB41-9F4D-B2195EAE5D5C}"/>
                </a:ext>
              </a:extLst>
            </p:cNvPr>
            <p:cNvSpPr>
              <a:spLocks noChangeArrowheads="1"/>
            </p:cNvSpPr>
            <p:nvPr/>
          </p:nvSpPr>
          <p:spPr bwMode="auto">
            <a:xfrm>
              <a:off x="7150100" y="4883150"/>
              <a:ext cx="25400" cy="396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20" name="Rectangle 292">
              <a:extLst>
                <a:ext uri="{FF2B5EF4-FFF2-40B4-BE49-F238E27FC236}">
                  <a16:creationId xmlns:a16="http://schemas.microsoft.com/office/drawing/2014/main" id="{E1C50CCD-C0E8-994A-858F-9F04F54E8BD9}"/>
                </a:ext>
              </a:extLst>
            </p:cNvPr>
            <p:cNvSpPr>
              <a:spLocks noChangeArrowheads="1"/>
            </p:cNvSpPr>
            <p:nvPr/>
          </p:nvSpPr>
          <p:spPr bwMode="auto">
            <a:xfrm>
              <a:off x="7188200" y="4883150"/>
              <a:ext cx="12700" cy="396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21" name="Rectangle 293">
              <a:extLst>
                <a:ext uri="{FF2B5EF4-FFF2-40B4-BE49-F238E27FC236}">
                  <a16:creationId xmlns:a16="http://schemas.microsoft.com/office/drawing/2014/main" id="{89257612-8809-CD4C-AD74-64345DFD1474}"/>
                </a:ext>
              </a:extLst>
            </p:cNvPr>
            <p:cNvSpPr>
              <a:spLocks noChangeArrowheads="1"/>
            </p:cNvSpPr>
            <p:nvPr/>
          </p:nvSpPr>
          <p:spPr bwMode="auto">
            <a:xfrm>
              <a:off x="7229475" y="4883150"/>
              <a:ext cx="15875" cy="396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22" name="Freeform 294">
              <a:extLst>
                <a:ext uri="{FF2B5EF4-FFF2-40B4-BE49-F238E27FC236}">
                  <a16:creationId xmlns:a16="http://schemas.microsoft.com/office/drawing/2014/main" id="{C8CD8C0A-A5EB-9F4F-AC89-796A964F8368}"/>
                </a:ext>
              </a:extLst>
            </p:cNvPr>
            <p:cNvSpPr>
              <a:spLocks noEditPoints="1"/>
            </p:cNvSpPr>
            <p:nvPr/>
          </p:nvSpPr>
          <p:spPr bwMode="auto">
            <a:xfrm>
              <a:off x="7127875" y="4943475"/>
              <a:ext cx="474663" cy="336550"/>
            </a:xfrm>
            <a:custGeom>
              <a:avLst/>
              <a:gdLst>
                <a:gd name="T0" fmla="*/ 0 w 899"/>
                <a:gd name="T1" fmla="*/ 579 h 636"/>
                <a:gd name="T2" fmla="*/ 50 w 899"/>
                <a:gd name="T3" fmla="*/ 579 h 636"/>
                <a:gd name="T4" fmla="*/ 50 w 899"/>
                <a:gd name="T5" fmla="*/ 18 h 636"/>
                <a:gd name="T6" fmla="*/ 50 w 899"/>
                <a:gd name="T7" fmla="*/ 0 h 636"/>
                <a:gd name="T8" fmla="*/ 66 w 899"/>
                <a:gd name="T9" fmla="*/ 0 h 636"/>
                <a:gd name="T10" fmla="*/ 879 w 899"/>
                <a:gd name="T11" fmla="*/ 0 h 636"/>
                <a:gd name="T12" fmla="*/ 895 w 899"/>
                <a:gd name="T13" fmla="*/ 0 h 636"/>
                <a:gd name="T14" fmla="*/ 895 w 899"/>
                <a:gd name="T15" fmla="*/ 18 h 636"/>
                <a:gd name="T16" fmla="*/ 895 w 899"/>
                <a:gd name="T17" fmla="*/ 579 h 636"/>
                <a:gd name="T18" fmla="*/ 899 w 899"/>
                <a:gd name="T19" fmla="*/ 579 h 636"/>
                <a:gd name="T20" fmla="*/ 899 w 899"/>
                <a:gd name="T21" fmla="*/ 636 h 636"/>
                <a:gd name="T22" fmla="*/ 0 w 899"/>
                <a:gd name="T23" fmla="*/ 636 h 636"/>
                <a:gd name="T24" fmla="*/ 0 w 899"/>
                <a:gd name="T25" fmla="*/ 579 h 636"/>
                <a:gd name="T26" fmla="*/ 84 w 899"/>
                <a:gd name="T27" fmla="*/ 579 h 636"/>
                <a:gd name="T28" fmla="*/ 861 w 899"/>
                <a:gd name="T29" fmla="*/ 579 h 636"/>
                <a:gd name="T30" fmla="*/ 861 w 899"/>
                <a:gd name="T31" fmla="*/ 35 h 636"/>
                <a:gd name="T32" fmla="*/ 84 w 899"/>
                <a:gd name="T33" fmla="*/ 35 h 636"/>
                <a:gd name="T34" fmla="*/ 84 w 899"/>
                <a:gd name="T35" fmla="*/ 57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9" h="636">
                  <a:moveTo>
                    <a:pt x="0" y="579"/>
                  </a:moveTo>
                  <a:lnTo>
                    <a:pt x="50" y="579"/>
                  </a:lnTo>
                  <a:lnTo>
                    <a:pt x="50" y="18"/>
                  </a:lnTo>
                  <a:lnTo>
                    <a:pt x="50" y="0"/>
                  </a:lnTo>
                  <a:lnTo>
                    <a:pt x="66" y="0"/>
                  </a:lnTo>
                  <a:lnTo>
                    <a:pt x="879" y="0"/>
                  </a:lnTo>
                  <a:lnTo>
                    <a:pt x="895" y="0"/>
                  </a:lnTo>
                  <a:lnTo>
                    <a:pt x="895" y="18"/>
                  </a:lnTo>
                  <a:lnTo>
                    <a:pt x="895" y="579"/>
                  </a:lnTo>
                  <a:lnTo>
                    <a:pt x="899" y="579"/>
                  </a:lnTo>
                  <a:lnTo>
                    <a:pt x="899" y="636"/>
                  </a:lnTo>
                  <a:lnTo>
                    <a:pt x="0" y="636"/>
                  </a:lnTo>
                  <a:lnTo>
                    <a:pt x="0" y="579"/>
                  </a:lnTo>
                  <a:close/>
                  <a:moveTo>
                    <a:pt x="84" y="579"/>
                  </a:moveTo>
                  <a:lnTo>
                    <a:pt x="861" y="579"/>
                  </a:lnTo>
                  <a:lnTo>
                    <a:pt x="861" y="35"/>
                  </a:lnTo>
                  <a:lnTo>
                    <a:pt x="84" y="35"/>
                  </a:lnTo>
                  <a:lnTo>
                    <a:pt x="84" y="57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23" name="Freeform 295">
              <a:extLst>
                <a:ext uri="{FF2B5EF4-FFF2-40B4-BE49-F238E27FC236}">
                  <a16:creationId xmlns:a16="http://schemas.microsoft.com/office/drawing/2014/main" id="{FA3B92D7-A06E-964F-81AE-A1540849782F}"/>
                </a:ext>
              </a:extLst>
            </p:cNvPr>
            <p:cNvSpPr>
              <a:spLocks/>
            </p:cNvSpPr>
            <p:nvPr/>
          </p:nvSpPr>
          <p:spPr bwMode="auto">
            <a:xfrm>
              <a:off x="7092950" y="4859338"/>
              <a:ext cx="511175" cy="403225"/>
            </a:xfrm>
            <a:custGeom>
              <a:avLst/>
              <a:gdLst>
                <a:gd name="T0" fmla="*/ 35 w 968"/>
                <a:gd name="T1" fmla="*/ 762 h 762"/>
                <a:gd name="T2" fmla="*/ 35 w 968"/>
                <a:gd name="T3" fmla="*/ 34 h 762"/>
                <a:gd name="T4" fmla="*/ 345 w 968"/>
                <a:gd name="T5" fmla="*/ 34 h 762"/>
                <a:gd name="T6" fmla="*/ 404 w 968"/>
                <a:gd name="T7" fmla="*/ 103 h 762"/>
                <a:gd name="T8" fmla="*/ 409 w 968"/>
                <a:gd name="T9" fmla="*/ 110 h 762"/>
                <a:gd name="T10" fmla="*/ 417 w 968"/>
                <a:gd name="T11" fmla="*/ 110 h 762"/>
                <a:gd name="T12" fmla="*/ 933 w 968"/>
                <a:gd name="T13" fmla="*/ 110 h 762"/>
                <a:gd name="T14" fmla="*/ 933 w 968"/>
                <a:gd name="T15" fmla="*/ 161 h 762"/>
                <a:gd name="T16" fmla="*/ 945 w 968"/>
                <a:gd name="T17" fmla="*/ 161 h 762"/>
                <a:gd name="T18" fmla="*/ 961 w 968"/>
                <a:gd name="T19" fmla="*/ 161 h 762"/>
                <a:gd name="T20" fmla="*/ 961 w 968"/>
                <a:gd name="T21" fmla="*/ 171 h 762"/>
                <a:gd name="T22" fmla="*/ 968 w 968"/>
                <a:gd name="T23" fmla="*/ 171 h 762"/>
                <a:gd name="T24" fmla="*/ 968 w 968"/>
                <a:gd name="T25" fmla="*/ 92 h 762"/>
                <a:gd name="T26" fmla="*/ 968 w 968"/>
                <a:gd name="T27" fmla="*/ 75 h 762"/>
                <a:gd name="T28" fmla="*/ 950 w 968"/>
                <a:gd name="T29" fmla="*/ 75 h 762"/>
                <a:gd name="T30" fmla="*/ 426 w 968"/>
                <a:gd name="T31" fmla="*/ 75 h 762"/>
                <a:gd name="T32" fmla="*/ 365 w 968"/>
                <a:gd name="T33" fmla="*/ 6 h 762"/>
                <a:gd name="T34" fmla="*/ 360 w 968"/>
                <a:gd name="T35" fmla="*/ 0 h 762"/>
                <a:gd name="T36" fmla="*/ 353 w 968"/>
                <a:gd name="T37" fmla="*/ 0 h 762"/>
                <a:gd name="T38" fmla="*/ 18 w 968"/>
                <a:gd name="T39" fmla="*/ 0 h 762"/>
                <a:gd name="T40" fmla="*/ 0 w 968"/>
                <a:gd name="T41" fmla="*/ 0 h 762"/>
                <a:gd name="T42" fmla="*/ 0 w 968"/>
                <a:gd name="T43" fmla="*/ 16 h 762"/>
                <a:gd name="T44" fmla="*/ 0 w 968"/>
                <a:gd name="T45" fmla="*/ 762 h 762"/>
                <a:gd name="T46" fmla="*/ 35 w 968"/>
                <a:gd name="T47" fmla="*/ 762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8" h="762">
                  <a:moveTo>
                    <a:pt x="35" y="762"/>
                  </a:moveTo>
                  <a:lnTo>
                    <a:pt x="35" y="34"/>
                  </a:lnTo>
                  <a:lnTo>
                    <a:pt x="345" y="34"/>
                  </a:lnTo>
                  <a:lnTo>
                    <a:pt x="404" y="103"/>
                  </a:lnTo>
                  <a:lnTo>
                    <a:pt x="409" y="110"/>
                  </a:lnTo>
                  <a:lnTo>
                    <a:pt x="417" y="110"/>
                  </a:lnTo>
                  <a:lnTo>
                    <a:pt x="933" y="110"/>
                  </a:lnTo>
                  <a:lnTo>
                    <a:pt x="933" y="161"/>
                  </a:lnTo>
                  <a:lnTo>
                    <a:pt x="945" y="161"/>
                  </a:lnTo>
                  <a:lnTo>
                    <a:pt x="961" y="161"/>
                  </a:lnTo>
                  <a:lnTo>
                    <a:pt x="961" y="171"/>
                  </a:lnTo>
                  <a:lnTo>
                    <a:pt x="968" y="171"/>
                  </a:lnTo>
                  <a:lnTo>
                    <a:pt x="968" y="92"/>
                  </a:lnTo>
                  <a:lnTo>
                    <a:pt x="968" y="75"/>
                  </a:lnTo>
                  <a:lnTo>
                    <a:pt x="950" y="75"/>
                  </a:lnTo>
                  <a:lnTo>
                    <a:pt x="426" y="75"/>
                  </a:lnTo>
                  <a:lnTo>
                    <a:pt x="365" y="6"/>
                  </a:lnTo>
                  <a:lnTo>
                    <a:pt x="360" y="0"/>
                  </a:lnTo>
                  <a:lnTo>
                    <a:pt x="353" y="0"/>
                  </a:lnTo>
                  <a:lnTo>
                    <a:pt x="18" y="0"/>
                  </a:lnTo>
                  <a:lnTo>
                    <a:pt x="0" y="0"/>
                  </a:lnTo>
                  <a:lnTo>
                    <a:pt x="0" y="16"/>
                  </a:lnTo>
                  <a:lnTo>
                    <a:pt x="0" y="762"/>
                  </a:lnTo>
                  <a:lnTo>
                    <a:pt x="35" y="76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24" name="Freeform 296">
              <a:extLst>
                <a:ext uri="{FF2B5EF4-FFF2-40B4-BE49-F238E27FC236}">
                  <a16:creationId xmlns:a16="http://schemas.microsoft.com/office/drawing/2014/main" id="{389F9B68-111C-E249-9E6B-8C3EC1559582}"/>
                </a:ext>
              </a:extLst>
            </p:cNvPr>
            <p:cNvSpPr>
              <a:spLocks/>
            </p:cNvSpPr>
            <p:nvPr/>
          </p:nvSpPr>
          <p:spPr bwMode="auto">
            <a:xfrm>
              <a:off x="7086600" y="5280025"/>
              <a:ext cx="531813" cy="111125"/>
            </a:xfrm>
            <a:custGeom>
              <a:avLst/>
              <a:gdLst>
                <a:gd name="T0" fmla="*/ 0 w 1004"/>
                <a:gd name="T1" fmla="*/ 102 h 209"/>
                <a:gd name="T2" fmla="*/ 438 w 1004"/>
                <a:gd name="T3" fmla="*/ 102 h 209"/>
                <a:gd name="T4" fmla="*/ 444 w 1004"/>
                <a:gd name="T5" fmla="*/ 93 h 209"/>
                <a:gd name="T6" fmla="*/ 452 w 1004"/>
                <a:gd name="T7" fmla="*/ 84 h 209"/>
                <a:gd name="T8" fmla="*/ 461 w 1004"/>
                <a:gd name="T9" fmla="*/ 78 h 209"/>
                <a:gd name="T10" fmla="*/ 471 w 1004"/>
                <a:gd name="T11" fmla="*/ 72 h 209"/>
                <a:gd name="T12" fmla="*/ 471 w 1004"/>
                <a:gd name="T13" fmla="*/ 0 h 209"/>
                <a:gd name="T14" fmla="*/ 533 w 1004"/>
                <a:gd name="T15" fmla="*/ 0 h 209"/>
                <a:gd name="T16" fmla="*/ 533 w 1004"/>
                <a:gd name="T17" fmla="*/ 72 h 209"/>
                <a:gd name="T18" fmla="*/ 542 w 1004"/>
                <a:gd name="T19" fmla="*/ 78 h 209"/>
                <a:gd name="T20" fmla="*/ 551 w 1004"/>
                <a:gd name="T21" fmla="*/ 84 h 209"/>
                <a:gd name="T22" fmla="*/ 558 w 1004"/>
                <a:gd name="T23" fmla="*/ 93 h 209"/>
                <a:gd name="T24" fmla="*/ 565 w 1004"/>
                <a:gd name="T25" fmla="*/ 102 h 209"/>
                <a:gd name="T26" fmla="*/ 1004 w 1004"/>
                <a:gd name="T27" fmla="*/ 102 h 209"/>
                <a:gd name="T28" fmla="*/ 1004 w 1004"/>
                <a:gd name="T29" fmla="*/ 172 h 209"/>
                <a:gd name="T30" fmla="*/ 565 w 1004"/>
                <a:gd name="T31" fmla="*/ 172 h 209"/>
                <a:gd name="T32" fmla="*/ 560 w 1004"/>
                <a:gd name="T33" fmla="*/ 179 h 209"/>
                <a:gd name="T34" fmla="*/ 553 w 1004"/>
                <a:gd name="T35" fmla="*/ 187 h 209"/>
                <a:gd name="T36" fmla="*/ 547 w 1004"/>
                <a:gd name="T37" fmla="*/ 193 h 209"/>
                <a:gd name="T38" fmla="*/ 539 w 1004"/>
                <a:gd name="T39" fmla="*/ 198 h 209"/>
                <a:gd name="T40" fmla="*/ 530 w 1004"/>
                <a:gd name="T41" fmla="*/ 204 h 209"/>
                <a:gd name="T42" fmla="*/ 521 w 1004"/>
                <a:gd name="T43" fmla="*/ 206 h 209"/>
                <a:gd name="T44" fmla="*/ 512 w 1004"/>
                <a:gd name="T45" fmla="*/ 209 h 209"/>
                <a:gd name="T46" fmla="*/ 502 w 1004"/>
                <a:gd name="T47" fmla="*/ 209 h 209"/>
                <a:gd name="T48" fmla="*/ 492 w 1004"/>
                <a:gd name="T49" fmla="*/ 209 h 209"/>
                <a:gd name="T50" fmla="*/ 481 w 1004"/>
                <a:gd name="T51" fmla="*/ 206 h 209"/>
                <a:gd name="T52" fmla="*/ 472 w 1004"/>
                <a:gd name="T53" fmla="*/ 204 h 209"/>
                <a:gd name="T54" fmla="*/ 464 w 1004"/>
                <a:gd name="T55" fmla="*/ 198 h 209"/>
                <a:gd name="T56" fmla="*/ 456 w 1004"/>
                <a:gd name="T57" fmla="*/ 193 h 209"/>
                <a:gd name="T58" fmla="*/ 449 w 1004"/>
                <a:gd name="T59" fmla="*/ 187 h 209"/>
                <a:gd name="T60" fmla="*/ 443 w 1004"/>
                <a:gd name="T61" fmla="*/ 179 h 209"/>
                <a:gd name="T62" fmla="*/ 438 w 1004"/>
                <a:gd name="T63" fmla="*/ 172 h 209"/>
                <a:gd name="T64" fmla="*/ 0 w 1004"/>
                <a:gd name="T65" fmla="*/ 172 h 209"/>
                <a:gd name="T66" fmla="*/ 0 w 1004"/>
                <a:gd name="T67" fmla="*/ 10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4" h="209">
                  <a:moveTo>
                    <a:pt x="0" y="102"/>
                  </a:moveTo>
                  <a:lnTo>
                    <a:pt x="438" y="102"/>
                  </a:lnTo>
                  <a:lnTo>
                    <a:pt x="444" y="93"/>
                  </a:lnTo>
                  <a:lnTo>
                    <a:pt x="452" y="84"/>
                  </a:lnTo>
                  <a:lnTo>
                    <a:pt x="461" y="78"/>
                  </a:lnTo>
                  <a:lnTo>
                    <a:pt x="471" y="72"/>
                  </a:lnTo>
                  <a:lnTo>
                    <a:pt x="471" y="0"/>
                  </a:lnTo>
                  <a:lnTo>
                    <a:pt x="533" y="0"/>
                  </a:lnTo>
                  <a:lnTo>
                    <a:pt x="533" y="72"/>
                  </a:lnTo>
                  <a:lnTo>
                    <a:pt x="542" y="78"/>
                  </a:lnTo>
                  <a:lnTo>
                    <a:pt x="551" y="84"/>
                  </a:lnTo>
                  <a:lnTo>
                    <a:pt x="558" y="93"/>
                  </a:lnTo>
                  <a:lnTo>
                    <a:pt x="565" y="102"/>
                  </a:lnTo>
                  <a:lnTo>
                    <a:pt x="1004" y="102"/>
                  </a:lnTo>
                  <a:lnTo>
                    <a:pt x="1004" y="172"/>
                  </a:lnTo>
                  <a:lnTo>
                    <a:pt x="565" y="172"/>
                  </a:lnTo>
                  <a:lnTo>
                    <a:pt x="560" y="179"/>
                  </a:lnTo>
                  <a:lnTo>
                    <a:pt x="553" y="187"/>
                  </a:lnTo>
                  <a:lnTo>
                    <a:pt x="547" y="193"/>
                  </a:lnTo>
                  <a:lnTo>
                    <a:pt x="539" y="198"/>
                  </a:lnTo>
                  <a:lnTo>
                    <a:pt x="530" y="204"/>
                  </a:lnTo>
                  <a:lnTo>
                    <a:pt x="521" y="206"/>
                  </a:lnTo>
                  <a:lnTo>
                    <a:pt x="512" y="209"/>
                  </a:lnTo>
                  <a:lnTo>
                    <a:pt x="502" y="209"/>
                  </a:lnTo>
                  <a:lnTo>
                    <a:pt x="492" y="209"/>
                  </a:lnTo>
                  <a:lnTo>
                    <a:pt x="481" y="206"/>
                  </a:lnTo>
                  <a:lnTo>
                    <a:pt x="472" y="204"/>
                  </a:lnTo>
                  <a:lnTo>
                    <a:pt x="464" y="198"/>
                  </a:lnTo>
                  <a:lnTo>
                    <a:pt x="456" y="193"/>
                  </a:lnTo>
                  <a:lnTo>
                    <a:pt x="449" y="187"/>
                  </a:lnTo>
                  <a:lnTo>
                    <a:pt x="443" y="179"/>
                  </a:lnTo>
                  <a:lnTo>
                    <a:pt x="438" y="172"/>
                  </a:lnTo>
                  <a:lnTo>
                    <a:pt x="0" y="172"/>
                  </a:lnTo>
                  <a:lnTo>
                    <a:pt x="0" y="10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25" name="Rectangle 297">
              <a:extLst>
                <a:ext uri="{FF2B5EF4-FFF2-40B4-BE49-F238E27FC236}">
                  <a16:creationId xmlns:a16="http://schemas.microsoft.com/office/drawing/2014/main" id="{3D9BB68C-347A-9940-AEBE-AD6EAEF86A61}"/>
                </a:ext>
              </a:extLst>
            </p:cNvPr>
            <p:cNvSpPr>
              <a:spLocks noChangeArrowheads="1"/>
            </p:cNvSpPr>
            <p:nvPr/>
          </p:nvSpPr>
          <p:spPr bwMode="auto">
            <a:xfrm>
              <a:off x="7464425" y="4984750"/>
              <a:ext cx="95250" cy="12700"/>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726" name="Rectangle 298">
              <a:extLst>
                <a:ext uri="{FF2B5EF4-FFF2-40B4-BE49-F238E27FC236}">
                  <a16:creationId xmlns:a16="http://schemas.microsoft.com/office/drawing/2014/main" id="{7057253E-EDCB-5441-B1C6-A748CBD42CB4}"/>
                </a:ext>
              </a:extLst>
            </p:cNvPr>
            <p:cNvSpPr>
              <a:spLocks noChangeArrowheads="1"/>
            </p:cNvSpPr>
            <p:nvPr/>
          </p:nvSpPr>
          <p:spPr bwMode="auto">
            <a:xfrm>
              <a:off x="7464425" y="5008563"/>
              <a:ext cx="65088" cy="23813"/>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grpSp>
      <p:cxnSp>
        <p:nvCxnSpPr>
          <p:cNvPr id="727" name="Straight Connector 726">
            <a:extLst>
              <a:ext uri="{FF2B5EF4-FFF2-40B4-BE49-F238E27FC236}">
                <a16:creationId xmlns:a16="http://schemas.microsoft.com/office/drawing/2014/main" id="{36872889-6871-364C-869D-CB7FE17C2E8B}"/>
              </a:ext>
            </a:extLst>
          </p:cNvPr>
          <p:cNvCxnSpPr/>
          <p:nvPr/>
        </p:nvCxnSpPr>
        <p:spPr>
          <a:xfrm flipV="1">
            <a:off x="4491698" y="4512590"/>
            <a:ext cx="1009005" cy="912812"/>
          </a:xfrm>
          <a:prstGeom prst="line">
            <a:avLst/>
          </a:prstGeom>
          <a:ln w="25400">
            <a:gradFill flip="none" rotWithShape="1">
              <a:gsLst>
                <a:gs pos="14000">
                  <a:srgbClr val="0F3857"/>
                </a:gs>
                <a:gs pos="70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728" name="Straight Connector 727">
            <a:extLst>
              <a:ext uri="{FF2B5EF4-FFF2-40B4-BE49-F238E27FC236}">
                <a16:creationId xmlns:a16="http://schemas.microsoft.com/office/drawing/2014/main" id="{FADC4FCB-A412-FB49-991F-2836E5DAC76C}"/>
              </a:ext>
            </a:extLst>
          </p:cNvPr>
          <p:cNvCxnSpPr/>
          <p:nvPr/>
        </p:nvCxnSpPr>
        <p:spPr>
          <a:xfrm flipH="1" flipV="1">
            <a:off x="6935857" y="4512590"/>
            <a:ext cx="1009005" cy="912812"/>
          </a:xfrm>
          <a:prstGeom prst="line">
            <a:avLst/>
          </a:prstGeom>
          <a:ln w="25400">
            <a:gradFill flip="none" rotWithShape="1">
              <a:gsLst>
                <a:gs pos="14000">
                  <a:srgbClr val="0F3857"/>
                </a:gs>
                <a:gs pos="70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729" name="Group 728">
            <a:extLst>
              <a:ext uri="{FF2B5EF4-FFF2-40B4-BE49-F238E27FC236}">
                <a16:creationId xmlns:a16="http://schemas.microsoft.com/office/drawing/2014/main" id="{71E1682D-8AF6-7B46-9516-8A47C6A28A64}"/>
              </a:ext>
            </a:extLst>
          </p:cNvPr>
          <p:cNvGrpSpPr/>
          <p:nvPr/>
        </p:nvGrpSpPr>
        <p:grpSpPr>
          <a:xfrm flipV="1">
            <a:off x="4482628" y="3040320"/>
            <a:ext cx="3453164" cy="815022"/>
            <a:chOff x="4361820" y="4030663"/>
            <a:chExt cx="3453164" cy="710806"/>
          </a:xfrm>
        </p:grpSpPr>
        <p:cxnSp>
          <p:nvCxnSpPr>
            <p:cNvPr id="730" name="Straight Connector 729">
              <a:extLst>
                <a:ext uri="{FF2B5EF4-FFF2-40B4-BE49-F238E27FC236}">
                  <a16:creationId xmlns:a16="http://schemas.microsoft.com/office/drawing/2014/main" id="{3C9EB7E5-2D0D-1244-A579-6BF7C8C50015}"/>
                </a:ext>
              </a:extLst>
            </p:cNvPr>
            <p:cNvCxnSpPr/>
            <p:nvPr/>
          </p:nvCxnSpPr>
          <p:spPr>
            <a:xfrm flipV="1">
              <a:off x="4361820" y="4030663"/>
              <a:ext cx="1009005" cy="710806"/>
            </a:xfrm>
            <a:prstGeom prst="line">
              <a:avLst/>
            </a:prstGeom>
            <a:ln w="25400">
              <a:gradFill flip="none" rotWithShape="1">
                <a:gsLst>
                  <a:gs pos="14000">
                    <a:srgbClr val="0F3857"/>
                  </a:gs>
                  <a:gs pos="70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731" name="Straight Connector 730">
              <a:extLst>
                <a:ext uri="{FF2B5EF4-FFF2-40B4-BE49-F238E27FC236}">
                  <a16:creationId xmlns:a16="http://schemas.microsoft.com/office/drawing/2014/main" id="{C16FE455-97E2-004D-8336-4F2D64A8A550}"/>
                </a:ext>
              </a:extLst>
            </p:cNvPr>
            <p:cNvCxnSpPr/>
            <p:nvPr/>
          </p:nvCxnSpPr>
          <p:spPr>
            <a:xfrm flipH="1" flipV="1">
              <a:off x="6805979" y="4030663"/>
              <a:ext cx="1009005" cy="710806"/>
            </a:xfrm>
            <a:prstGeom prst="line">
              <a:avLst/>
            </a:prstGeom>
            <a:ln w="25400">
              <a:gradFill flip="none" rotWithShape="1">
                <a:gsLst>
                  <a:gs pos="14000">
                    <a:srgbClr val="0F3857"/>
                  </a:gs>
                  <a:gs pos="70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grpSp>
      <p:sp>
        <p:nvSpPr>
          <p:cNvPr id="732" name="TextBox 731">
            <a:extLst>
              <a:ext uri="{FF2B5EF4-FFF2-40B4-BE49-F238E27FC236}">
                <a16:creationId xmlns:a16="http://schemas.microsoft.com/office/drawing/2014/main" id="{9398B458-B840-4242-BEBE-0C834864CDE2}"/>
              </a:ext>
            </a:extLst>
          </p:cNvPr>
          <p:cNvSpPr txBox="1">
            <a:spLocks/>
          </p:cNvSpPr>
          <p:nvPr/>
        </p:nvSpPr>
        <p:spPr>
          <a:xfrm>
            <a:off x="801391" y="2870136"/>
            <a:ext cx="1976438" cy="307777"/>
          </a:xfrm>
          <a:prstGeom prst="rect">
            <a:avLst/>
          </a:prstGeom>
          <a:noFill/>
        </p:spPr>
        <p:txBody>
          <a:bodyPr wrap="square" rtlCol="0" anchor="ctr">
            <a:spAutoFit/>
          </a:bodyPr>
          <a:lstStyle/>
          <a:p>
            <a:pPr algn="ctr"/>
            <a:r>
              <a:rPr lang="en-US" sz="1400" b="1" kern="0" dirty="0">
                <a:solidFill>
                  <a:schemeClr val="bg1"/>
                </a:solidFill>
                <a:latin typeface="Arial" pitchFamily="34" charset="0"/>
                <a:cs typeface="Arial" pitchFamily="34" charset="0"/>
              </a:rPr>
              <a:t>1ou can edit this text</a:t>
            </a:r>
          </a:p>
        </p:txBody>
      </p:sp>
      <p:sp>
        <p:nvSpPr>
          <p:cNvPr id="733" name="TextBox 732">
            <a:extLst>
              <a:ext uri="{FF2B5EF4-FFF2-40B4-BE49-F238E27FC236}">
                <a16:creationId xmlns:a16="http://schemas.microsoft.com/office/drawing/2014/main" id="{461D2B9F-31C1-0B45-9E24-760AFD25F349}"/>
              </a:ext>
            </a:extLst>
          </p:cNvPr>
          <p:cNvSpPr txBox="1"/>
          <p:nvPr/>
        </p:nvSpPr>
        <p:spPr>
          <a:xfrm>
            <a:off x="4471940" y="3133702"/>
            <a:ext cx="3503114" cy="707886"/>
          </a:xfrm>
          <a:prstGeom prst="rect">
            <a:avLst/>
          </a:prstGeom>
          <a:noFill/>
        </p:spPr>
        <p:txBody>
          <a:bodyPr wrap="square" rtlCol="0">
            <a:spAutoFit/>
          </a:bodyPr>
          <a:lstStyle/>
          <a:p>
            <a:pPr algn="ctr"/>
            <a:r>
              <a:rPr lang="en-US" sz="2000" kern="0" dirty="0">
                <a:solidFill>
                  <a:schemeClr val="bg1"/>
                </a:solidFill>
                <a:latin typeface="Arial" pitchFamily="34" charset="0"/>
                <a:cs typeface="Arial" pitchFamily="34" charset="0"/>
              </a:rPr>
              <a:t>Ensemble </a:t>
            </a:r>
          </a:p>
          <a:p>
            <a:pPr algn="ctr"/>
            <a:r>
              <a:rPr lang="en-US" sz="2000" kern="0" dirty="0">
                <a:solidFill>
                  <a:schemeClr val="bg1"/>
                </a:solidFill>
                <a:latin typeface="Arial" pitchFamily="34" charset="0"/>
                <a:cs typeface="Arial" pitchFamily="34" charset="0"/>
              </a:rPr>
              <a:t>ML Model </a:t>
            </a:r>
            <a:r>
              <a:rPr lang="en-US" sz="2000" kern="0" dirty="0" err="1">
                <a:solidFill>
                  <a:schemeClr val="bg1"/>
                </a:solidFill>
                <a:latin typeface="Arial" pitchFamily="34" charset="0"/>
                <a:cs typeface="Arial" pitchFamily="34" charset="0"/>
              </a:rPr>
              <a:t>LightGBM</a:t>
            </a:r>
            <a:endParaRPr lang="en-US" sz="2000" kern="0" dirty="0">
              <a:solidFill>
                <a:schemeClr val="bg1"/>
              </a:solidFill>
              <a:latin typeface="Arial" pitchFamily="34" charset="0"/>
              <a:cs typeface="Arial" pitchFamily="34" charset="0"/>
            </a:endParaRPr>
          </a:p>
        </p:txBody>
      </p:sp>
      <p:sp>
        <p:nvSpPr>
          <p:cNvPr id="734" name="TextBox 733">
            <a:extLst>
              <a:ext uri="{FF2B5EF4-FFF2-40B4-BE49-F238E27FC236}">
                <a16:creationId xmlns:a16="http://schemas.microsoft.com/office/drawing/2014/main" id="{3E122AF3-9BC8-7445-BD56-43533D0E884C}"/>
              </a:ext>
            </a:extLst>
          </p:cNvPr>
          <p:cNvSpPr txBox="1"/>
          <p:nvPr/>
        </p:nvSpPr>
        <p:spPr>
          <a:xfrm>
            <a:off x="4849736" y="4148575"/>
            <a:ext cx="2809979" cy="1477328"/>
          </a:xfrm>
          <a:prstGeom prst="rect">
            <a:avLst/>
          </a:prstGeom>
          <a:noFill/>
        </p:spPr>
        <p:txBody>
          <a:bodyPr wrap="square" rtlCol="0">
            <a:spAutoFit/>
          </a:bodyPr>
          <a:lstStyle/>
          <a:p>
            <a:pPr algn="ctr"/>
            <a:r>
              <a:rPr lang="en-US" kern="0" dirty="0">
                <a:solidFill>
                  <a:schemeClr val="bg1"/>
                </a:solidFill>
                <a:latin typeface="Arial" pitchFamily="34" charset="0"/>
                <a:cs typeface="Arial" pitchFamily="34" charset="0"/>
              </a:rPr>
              <a:t>17 Million Data Points</a:t>
            </a:r>
          </a:p>
          <a:p>
            <a:pPr algn="ctr"/>
            <a:r>
              <a:rPr lang="en-US" kern="0" dirty="0">
                <a:solidFill>
                  <a:schemeClr val="bg1"/>
                </a:solidFill>
                <a:latin typeface="Arial" pitchFamily="34" charset="0"/>
                <a:cs typeface="Arial" pitchFamily="34" charset="0"/>
              </a:rPr>
              <a:t>20 GB Data</a:t>
            </a:r>
          </a:p>
          <a:p>
            <a:pPr algn="ctr"/>
            <a:r>
              <a:rPr lang="en-US" kern="0" dirty="0">
                <a:solidFill>
                  <a:schemeClr val="bg1"/>
                </a:solidFill>
                <a:latin typeface="Arial" pitchFamily="34" charset="0"/>
                <a:cs typeface="Arial" pitchFamily="34" charset="0"/>
              </a:rPr>
              <a:t>81 Features</a:t>
            </a:r>
          </a:p>
          <a:p>
            <a:pPr algn="ctr"/>
            <a:r>
              <a:rPr lang="en-US" kern="0" dirty="0">
                <a:solidFill>
                  <a:schemeClr val="bg1"/>
                </a:solidFill>
                <a:latin typeface="Arial" pitchFamily="34" charset="0"/>
                <a:cs typeface="Arial" pitchFamily="34" charset="0"/>
              </a:rPr>
              <a:t>Dataset Source: Microsoft</a:t>
            </a:r>
          </a:p>
        </p:txBody>
      </p:sp>
      <p:sp>
        <p:nvSpPr>
          <p:cNvPr id="735" name="TextBox 734">
            <a:extLst>
              <a:ext uri="{FF2B5EF4-FFF2-40B4-BE49-F238E27FC236}">
                <a16:creationId xmlns:a16="http://schemas.microsoft.com/office/drawing/2014/main" id="{C56F36BB-F9CD-A541-8D75-FB55F8F2B761}"/>
              </a:ext>
            </a:extLst>
          </p:cNvPr>
          <p:cNvSpPr txBox="1">
            <a:spLocks/>
          </p:cNvSpPr>
          <p:nvPr/>
        </p:nvSpPr>
        <p:spPr>
          <a:xfrm>
            <a:off x="9646401" y="2358899"/>
            <a:ext cx="1976438" cy="545247"/>
          </a:xfrm>
          <a:prstGeom prst="rect">
            <a:avLst/>
          </a:prstGeom>
          <a:noFill/>
        </p:spPr>
        <p:txBody>
          <a:bodyPr wrap="square" rtlCol="0" anchor="ctr">
            <a:spAutoFit/>
          </a:bodyPr>
          <a:lstStyle/>
          <a:p>
            <a:pPr algn="ctr"/>
            <a:r>
              <a:rPr lang="en-US" sz="1400" b="1" kern="0">
                <a:solidFill>
                  <a:schemeClr val="bg1"/>
                </a:solidFill>
                <a:latin typeface="Arial" pitchFamily="34" charset="0"/>
                <a:cs typeface="Arial" pitchFamily="34" charset="0"/>
              </a:rPr>
              <a:t>You can edit this text</a:t>
            </a:r>
            <a:endParaRPr lang="en-US" sz="1400" b="1" kern="0" dirty="0">
              <a:solidFill>
                <a:schemeClr val="bg1"/>
              </a:solidFill>
              <a:latin typeface="Arial" pitchFamily="34" charset="0"/>
              <a:cs typeface="Arial" pitchFamily="34" charset="0"/>
            </a:endParaRPr>
          </a:p>
        </p:txBody>
      </p:sp>
      <p:sp>
        <p:nvSpPr>
          <p:cNvPr id="2" name="Slide Number Placeholder 1">
            <a:extLst>
              <a:ext uri="{FF2B5EF4-FFF2-40B4-BE49-F238E27FC236}">
                <a16:creationId xmlns:a16="http://schemas.microsoft.com/office/drawing/2014/main" id="{70A623FB-2334-8144-800F-00364776E9A6}"/>
              </a:ext>
            </a:extLst>
          </p:cNvPr>
          <p:cNvSpPr>
            <a:spLocks noGrp="1"/>
          </p:cNvSpPr>
          <p:nvPr>
            <p:ph type="sldNum" sz="quarter" idx="12"/>
          </p:nvPr>
        </p:nvSpPr>
        <p:spPr/>
        <p:txBody>
          <a:bodyPr/>
          <a:lstStyle/>
          <a:p>
            <a:fld id="{3A495D69-FF42-7048-87A8-C1FF6C1028E7}" type="slidenum">
              <a:rPr lang="en-US" smtClean="0"/>
              <a:t>6</a:t>
            </a:fld>
            <a:endParaRPr lang="en-US"/>
          </a:p>
        </p:txBody>
      </p:sp>
    </p:spTree>
    <p:extLst>
      <p:ext uri="{BB962C8B-B14F-4D97-AF65-F5344CB8AC3E}">
        <p14:creationId xmlns:p14="http://schemas.microsoft.com/office/powerpoint/2010/main" val="1321030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895D0B5-4FBE-8F42-AB26-D4F4159EC6E6}"/>
              </a:ext>
            </a:extLst>
          </p:cNvPr>
          <p:cNvGrpSpPr/>
          <p:nvPr/>
        </p:nvGrpSpPr>
        <p:grpSpPr>
          <a:xfrm>
            <a:off x="197061" y="191771"/>
            <a:ext cx="1800000" cy="1800000"/>
            <a:chOff x="176042" y="86669"/>
            <a:chExt cx="2171165" cy="2170337"/>
          </a:xfrm>
        </p:grpSpPr>
        <p:sp>
          <p:nvSpPr>
            <p:cNvPr id="6" name="Freeform 9">
              <a:extLst>
                <a:ext uri="{FF2B5EF4-FFF2-40B4-BE49-F238E27FC236}">
                  <a16:creationId xmlns:a16="http://schemas.microsoft.com/office/drawing/2014/main" id="{AD0C46F1-66FE-7846-9028-5573788E8AA1}"/>
                </a:ext>
              </a:extLst>
            </p:cNvPr>
            <p:cNvSpPr>
              <a:spLocks/>
            </p:cNvSpPr>
            <p:nvPr/>
          </p:nvSpPr>
          <p:spPr bwMode="auto">
            <a:xfrm>
              <a:off x="176042" y="86669"/>
              <a:ext cx="2171164" cy="2170337"/>
            </a:xfrm>
            <a:custGeom>
              <a:avLst/>
              <a:gdLst>
                <a:gd name="T0" fmla="*/ 254 w 2627"/>
                <a:gd name="T1" fmla="*/ 0 h 2626"/>
                <a:gd name="T2" fmla="*/ 2370 w 2627"/>
                <a:gd name="T3" fmla="*/ 0 h 2626"/>
                <a:gd name="T4" fmla="*/ 2422 w 2627"/>
                <a:gd name="T5" fmla="*/ 5 h 2626"/>
                <a:gd name="T6" fmla="*/ 2470 w 2627"/>
                <a:gd name="T7" fmla="*/ 19 h 2626"/>
                <a:gd name="T8" fmla="*/ 2513 w 2627"/>
                <a:gd name="T9" fmla="*/ 42 h 2626"/>
                <a:gd name="T10" fmla="*/ 2552 w 2627"/>
                <a:gd name="T11" fmla="*/ 74 h 2626"/>
                <a:gd name="T12" fmla="*/ 2582 w 2627"/>
                <a:gd name="T13" fmla="*/ 112 h 2626"/>
                <a:gd name="T14" fmla="*/ 2607 w 2627"/>
                <a:gd name="T15" fmla="*/ 156 h 2626"/>
                <a:gd name="T16" fmla="*/ 2621 w 2627"/>
                <a:gd name="T17" fmla="*/ 204 h 2626"/>
                <a:gd name="T18" fmla="*/ 2627 w 2627"/>
                <a:gd name="T19" fmla="*/ 256 h 2626"/>
                <a:gd name="T20" fmla="*/ 2627 w 2627"/>
                <a:gd name="T21" fmla="*/ 2370 h 2626"/>
                <a:gd name="T22" fmla="*/ 2621 w 2627"/>
                <a:gd name="T23" fmla="*/ 2422 h 2626"/>
                <a:gd name="T24" fmla="*/ 2607 w 2627"/>
                <a:gd name="T25" fmla="*/ 2470 h 2626"/>
                <a:gd name="T26" fmla="*/ 2582 w 2627"/>
                <a:gd name="T27" fmla="*/ 2514 h 2626"/>
                <a:gd name="T28" fmla="*/ 2552 w 2627"/>
                <a:gd name="T29" fmla="*/ 2552 h 2626"/>
                <a:gd name="T30" fmla="*/ 2513 w 2627"/>
                <a:gd name="T31" fmla="*/ 2582 h 2626"/>
                <a:gd name="T32" fmla="*/ 2470 w 2627"/>
                <a:gd name="T33" fmla="*/ 2607 h 2626"/>
                <a:gd name="T34" fmla="*/ 2422 w 2627"/>
                <a:gd name="T35" fmla="*/ 2621 h 2626"/>
                <a:gd name="T36" fmla="*/ 2370 w 2627"/>
                <a:gd name="T37" fmla="*/ 2626 h 2626"/>
                <a:gd name="T38" fmla="*/ 254 w 2627"/>
                <a:gd name="T39" fmla="*/ 2626 h 2626"/>
                <a:gd name="T40" fmla="*/ 204 w 2627"/>
                <a:gd name="T41" fmla="*/ 2621 h 2626"/>
                <a:gd name="T42" fmla="*/ 156 w 2627"/>
                <a:gd name="T43" fmla="*/ 2607 h 2626"/>
                <a:gd name="T44" fmla="*/ 112 w 2627"/>
                <a:gd name="T45" fmla="*/ 2582 h 2626"/>
                <a:gd name="T46" fmla="*/ 75 w 2627"/>
                <a:gd name="T47" fmla="*/ 2552 h 2626"/>
                <a:gd name="T48" fmla="*/ 43 w 2627"/>
                <a:gd name="T49" fmla="*/ 2514 h 2626"/>
                <a:gd name="T50" fmla="*/ 19 w 2627"/>
                <a:gd name="T51" fmla="*/ 2470 h 2626"/>
                <a:gd name="T52" fmla="*/ 5 w 2627"/>
                <a:gd name="T53" fmla="*/ 2422 h 2626"/>
                <a:gd name="T54" fmla="*/ 0 w 2627"/>
                <a:gd name="T55" fmla="*/ 2370 h 2626"/>
                <a:gd name="T56" fmla="*/ 0 w 2627"/>
                <a:gd name="T57" fmla="*/ 256 h 2626"/>
                <a:gd name="T58" fmla="*/ 5 w 2627"/>
                <a:gd name="T59" fmla="*/ 204 h 2626"/>
                <a:gd name="T60" fmla="*/ 19 w 2627"/>
                <a:gd name="T61" fmla="*/ 156 h 2626"/>
                <a:gd name="T62" fmla="*/ 43 w 2627"/>
                <a:gd name="T63" fmla="*/ 112 h 2626"/>
                <a:gd name="T64" fmla="*/ 75 w 2627"/>
                <a:gd name="T65" fmla="*/ 74 h 2626"/>
                <a:gd name="T66" fmla="*/ 112 w 2627"/>
                <a:gd name="T67" fmla="*/ 42 h 2626"/>
                <a:gd name="T68" fmla="*/ 156 w 2627"/>
                <a:gd name="T69" fmla="*/ 19 h 2626"/>
                <a:gd name="T70" fmla="*/ 204 w 2627"/>
                <a:gd name="T71" fmla="*/ 5 h 2626"/>
                <a:gd name="T72" fmla="*/ 254 w 2627"/>
                <a:gd name="T73" fmla="*/ 0 h 2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7" h="2626">
                  <a:moveTo>
                    <a:pt x="254" y="0"/>
                  </a:moveTo>
                  <a:lnTo>
                    <a:pt x="2370" y="0"/>
                  </a:lnTo>
                  <a:lnTo>
                    <a:pt x="2422" y="5"/>
                  </a:lnTo>
                  <a:lnTo>
                    <a:pt x="2470" y="19"/>
                  </a:lnTo>
                  <a:lnTo>
                    <a:pt x="2513" y="42"/>
                  </a:lnTo>
                  <a:lnTo>
                    <a:pt x="2552" y="74"/>
                  </a:lnTo>
                  <a:lnTo>
                    <a:pt x="2582" y="112"/>
                  </a:lnTo>
                  <a:lnTo>
                    <a:pt x="2607" y="156"/>
                  </a:lnTo>
                  <a:lnTo>
                    <a:pt x="2621" y="204"/>
                  </a:lnTo>
                  <a:lnTo>
                    <a:pt x="2627" y="256"/>
                  </a:lnTo>
                  <a:lnTo>
                    <a:pt x="2627" y="2370"/>
                  </a:lnTo>
                  <a:lnTo>
                    <a:pt x="2621" y="2422"/>
                  </a:lnTo>
                  <a:lnTo>
                    <a:pt x="2607" y="2470"/>
                  </a:lnTo>
                  <a:lnTo>
                    <a:pt x="2582" y="2514"/>
                  </a:lnTo>
                  <a:lnTo>
                    <a:pt x="2552" y="2552"/>
                  </a:lnTo>
                  <a:lnTo>
                    <a:pt x="2513" y="2582"/>
                  </a:lnTo>
                  <a:lnTo>
                    <a:pt x="2470" y="2607"/>
                  </a:lnTo>
                  <a:lnTo>
                    <a:pt x="2422" y="2621"/>
                  </a:lnTo>
                  <a:lnTo>
                    <a:pt x="2370" y="2626"/>
                  </a:lnTo>
                  <a:lnTo>
                    <a:pt x="254" y="2626"/>
                  </a:lnTo>
                  <a:lnTo>
                    <a:pt x="204" y="2621"/>
                  </a:lnTo>
                  <a:lnTo>
                    <a:pt x="156" y="2607"/>
                  </a:lnTo>
                  <a:lnTo>
                    <a:pt x="112" y="2582"/>
                  </a:lnTo>
                  <a:lnTo>
                    <a:pt x="75" y="2552"/>
                  </a:lnTo>
                  <a:lnTo>
                    <a:pt x="43" y="2514"/>
                  </a:lnTo>
                  <a:lnTo>
                    <a:pt x="19" y="2470"/>
                  </a:lnTo>
                  <a:lnTo>
                    <a:pt x="5" y="2422"/>
                  </a:lnTo>
                  <a:lnTo>
                    <a:pt x="0" y="2370"/>
                  </a:lnTo>
                  <a:lnTo>
                    <a:pt x="0" y="256"/>
                  </a:lnTo>
                  <a:lnTo>
                    <a:pt x="5" y="204"/>
                  </a:lnTo>
                  <a:lnTo>
                    <a:pt x="19" y="156"/>
                  </a:lnTo>
                  <a:lnTo>
                    <a:pt x="43" y="112"/>
                  </a:lnTo>
                  <a:lnTo>
                    <a:pt x="75" y="74"/>
                  </a:lnTo>
                  <a:lnTo>
                    <a:pt x="112" y="42"/>
                  </a:lnTo>
                  <a:lnTo>
                    <a:pt x="156" y="19"/>
                  </a:lnTo>
                  <a:lnTo>
                    <a:pt x="204" y="5"/>
                  </a:lnTo>
                  <a:lnTo>
                    <a:pt x="254" y="0"/>
                  </a:lnTo>
                  <a:close/>
                </a:path>
              </a:pathLst>
            </a:custGeom>
            <a:solidFill>
              <a:schemeClr val="accent4"/>
            </a:solidFill>
            <a:ln w="0">
              <a:noFill/>
              <a:prstDash val="solid"/>
              <a:round/>
              <a:headEnd/>
              <a:tailEnd/>
            </a:ln>
            <a:effectLst>
              <a:outerShdw blurRad="482600" dist="3302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7" name="TextBox 16">
              <a:extLst>
                <a:ext uri="{FF2B5EF4-FFF2-40B4-BE49-F238E27FC236}">
                  <a16:creationId xmlns:a16="http://schemas.microsoft.com/office/drawing/2014/main" id="{27485B8B-DB24-064F-939B-7D0777365E4D}"/>
                </a:ext>
              </a:extLst>
            </p:cNvPr>
            <p:cNvSpPr txBox="1"/>
            <p:nvPr/>
          </p:nvSpPr>
          <p:spPr>
            <a:xfrm>
              <a:off x="320060" y="250604"/>
              <a:ext cx="2027147"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a:solidFill>
                    <a:schemeClr val="bg1"/>
                  </a:solidFill>
                  <a:latin typeface="Arial" pitchFamily="34" charset="0"/>
                  <a:cs typeface="Arial" pitchFamily="34" charset="0"/>
                </a:rPr>
                <a:t>STEP 3</a:t>
              </a:r>
              <a:endParaRPr lang="en-IN" b="1" dirty="0">
                <a:solidFill>
                  <a:schemeClr val="bg1"/>
                </a:solidFill>
                <a:latin typeface="Arial" pitchFamily="34" charset="0"/>
                <a:cs typeface="Arial" pitchFamily="34" charset="0"/>
              </a:endParaRPr>
            </a:p>
          </p:txBody>
        </p:sp>
        <p:sp>
          <p:nvSpPr>
            <p:cNvPr id="8" name="TextBox 23">
              <a:extLst>
                <a:ext uri="{FF2B5EF4-FFF2-40B4-BE49-F238E27FC236}">
                  <a16:creationId xmlns:a16="http://schemas.microsoft.com/office/drawing/2014/main" id="{10775948-5A57-0546-BC40-2764FD4022B5}"/>
                </a:ext>
              </a:extLst>
            </p:cNvPr>
            <p:cNvSpPr txBox="1"/>
            <p:nvPr/>
          </p:nvSpPr>
          <p:spPr>
            <a:xfrm>
              <a:off x="309550" y="656060"/>
              <a:ext cx="2027146"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400" dirty="0">
                  <a:solidFill>
                    <a:schemeClr val="bg1"/>
                  </a:solidFill>
                  <a:latin typeface="Arial" pitchFamily="34" charset="0"/>
                  <a:cs typeface="Arial" pitchFamily="34" charset="0"/>
                </a:rPr>
                <a:t>Understanding the type of malware</a:t>
              </a:r>
            </a:p>
          </p:txBody>
        </p:sp>
        <p:grpSp>
          <p:nvGrpSpPr>
            <p:cNvPr id="9" name="Group 8">
              <a:extLst>
                <a:ext uri="{FF2B5EF4-FFF2-40B4-BE49-F238E27FC236}">
                  <a16:creationId xmlns:a16="http://schemas.microsoft.com/office/drawing/2014/main" id="{5156779A-D494-804F-8DDF-E9A6C4C90414}"/>
                </a:ext>
              </a:extLst>
            </p:cNvPr>
            <p:cNvGrpSpPr/>
            <p:nvPr/>
          </p:nvGrpSpPr>
          <p:grpSpPr>
            <a:xfrm>
              <a:off x="1864827" y="1522226"/>
              <a:ext cx="360970" cy="508260"/>
              <a:chOff x="7501172" y="4013260"/>
              <a:chExt cx="2960688" cy="4168772"/>
            </a:xfrm>
            <a:solidFill>
              <a:schemeClr val="bg1"/>
            </a:solidFill>
          </p:grpSpPr>
          <p:sp>
            <p:nvSpPr>
              <p:cNvPr id="10" name="Freeform 25">
                <a:extLst>
                  <a:ext uri="{FF2B5EF4-FFF2-40B4-BE49-F238E27FC236}">
                    <a16:creationId xmlns:a16="http://schemas.microsoft.com/office/drawing/2014/main" id="{2711B9F9-E3A1-A743-AF1C-827584E5CB1B}"/>
                  </a:ext>
                </a:extLst>
              </p:cNvPr>
              <p:cNvSpPr>
                <a:spLocks/>
              </p:cNvSpPr>
              <p:nvPr/>
            </p:nvSpPr>
            <p:spPr bwMode="auto">
              <a:xfrm>
                <a:off x="7501172" y="4621270"/>
                <a:ext cx="2960688" cy="3560762"/>
              </a:xfrm>
              <a:custGeom>
                <a:avLst/>
                <a:gdLst>
                  <a:gd name="T0" fmla="*/ 0 w 3729"/>
                  <a:gd name="T1" fmla="*/ 0 h 4485"/>
                  <a:gd name="T2" fmla="*/ 726 w 3729"/>
                  <a:gd name="T3" fmla="*/ 0 h 4485"/>
                  <a:gd name="T4" fmla="*/ 547 w 3729"/>
                  <a:gd name="T5" fmla="*/ 178 h 4485"/>
                  <a:gd name="T6" fmla="*/ 1842 w 3729"/>
                  <a:gd name="T7" fmla="*/ 1481 h 4485"/>
                  <a:gd name="T8" fmla="*/ 3193 w 3729"/>
                  <a:gd name="T9" fmla="*/ 200 h 4485"/>
                  <a:gd name="T10" fmla="*/ 2997 w 3729"/>
                  <a:gd name="T11" fmla="*/ 6 h 4485"/>
                  <a:gd name="T12" fmla="*/ 3729 w 3729"/>
                  <a:gd name="T13" fmla="*/ 6 h 4485"/>
                  <a:gd name="T14" fmla="*/ 3729 w 3729"/>
                  <a:gd name="T15" fmla="*/ 712 h 4485"/>
                  <a:gd name="T16" fmla="*/ 3544 w 3729"/>
                  <a:gd name="T17" fmla="*/ 530 h 4485"/>
                  <a:gd name="T18" fmla="*/ 2613 w 3729"/>
                  <a:gd name="T19" fmla="*/ 1458 h 4485"/>
                  <a:gd name="T20" fmla="*/ 2276 w 3729"/>
                  <a:gd name="T21" fmla="*/ 4485 h 4485"/>
                  <a:gd name="T22" fmla="*/ 1507 w 3729"/>
                  <a:gd name="T23" fmla="*/ 4485 h 4485"/>
                  <a:gd name="T24" fmla="*/ 1150 w 3729"/>
                  <a:gd name="T25" fmla="*/ 1481 h 4485"/>
                  <a:gd name="T26" fmla="*/ 200 w 3729"/>
                  <a:gd name="T27" fmla="*/ 524 h 4485"/>
                  <a:gd name="T28" fmla="*/ 17 w 3729"/>
                  <a:gd name="T29" fmla="*/ 708 h 4485"/>
                  <a:gd name="T30" fmla="*/ 0 w 3729"/>
                  <a:gd name="T31" fmla="*/ 0 h 4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29" h="4485">
                    <a:moveTo>
                      <a:pt x="0" y="0"/>
                    </a:moveTo>
                    <a:lnTo>
                      <a:pt x="726" y="0"/>
                    </a:lnTo>
                    <a:lnTo>
                      <a:pt x="547" y="178"/>
                    </a:lnTo>
                    <a:lnTo>
                      <a:pt x="1842" y="1481"/>
                    </a:lnTo>
                    <a:lnTo>
                      <a:pt x="3193" y="200"/>
                    </a:lnTo>
                    <a:lnTo>
                      <a:pt x="2997" y="6"/>
                    </a:lnTo>
                    <a:lnTo>
                      <a:pt x="3729" y="6"/>
                    </a:lnTo>
                    <a:lnTo>
                      <a:pt x="3729" y="712"/>
                    </a:lnTo>
                    <a:lnTo>
                      <a:pt x="3544" y="530"/>
                    </a:lnTo>
                    <a:lnTo>
                      <a:pt x="2613" y="1458"/>
                    </a:lnTo>
                    <a:lnTo>
                      <a:pt x="2276" y="4485"/>
                    </a:lnTo>
                    <a:lnTo>
                      <a:pt x="1507" y="4485"/>
                    </a:lnTo>
                    <a:lnTo>
                      <a:pt x="1150" y="1481"/>
                    </a:lnTo>
                    <a:lnTo>
                      <a:pt x="200" y="524"/>
                    </a:lnTo>
                    <a:lnTo>
                      <a:pt x="17" y="70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dirty="0"/>
              </a:p>
            </p:txBody>
          </p:sp>
          <p:sp>
            <p:nvSpPr>
              <p:cNvPr id="11" name="Freeform 26">
                <a:extLst>
                  <a:ext uri="{FF2B5EF4-FFF2-40B4-BE49-F238E27FC236}">
                    <a16:creationId xmlns:a16="http://schemas.microsoft.com/office/drawing/2014/main" id="{0A68DFAE-D13C-224F-8E0D-893DF905E6E4}"/>
                  </a:ext>
                </a:extLst>
              </p:cNvPr>
              <p:cNvSpPr>
                <a:spLocks/>
              </p:cNvSpPr>
              <p:nvPr/>
            </p:nvSpPr>
            <p:spPr bwMode="auto">
              <a:xfrm>
                <a:off x="8547323" y="4013260"/>
                <a:ext cx="868367" cy="865184"/>
              </a:xfrm>
              <a:custGeom>
                <a:avLst/>
                <a:gdLst>
                  <a:gd name="T0" fmla="*/ 547 w 1095"/>
                  <a:gd name="T1" fmla="*/ 0 h 1090"/>
                  <a:gd name="T2" fmla="*/ 616 w 1095"/>
                  <a:gd name="T3" fmla="*/ 4 h 1090"/>
                  <a:gd name="T4" fmla="*/ 681 w 1095"/>
                  <a:gd name="T5" fmla="*/ 16 h 1090"/>
                  <a:gd name="T6" fmla="*/ 745 w 1095"/>
                  <a:gd name="T7" fmla="*/ 37 h 1090"/>
                  <a:gd name="T8" fmla="*/ 805 w 1095"/>
                  <a:gd name="T9" fmla="*/ 64 h 1090"/>
                  <a:gd name="T10" fmla="*/ 860 w 1095"/>
                  <a:gd name="T11" fmla="*/ 98 h 1090"/>
                  <a:gd name="T12" fmla="*/ 910 w 1095"/>
                  <a:gd name="T13" fmla="*/ 138 h 1090"/>
                  <a:gd name="T14" fmla="*/ 957 w 1095"/>
                  <a:gd name="T15" fmla="*/ 182 h 1090"/>
                  <a:gd name="T16" fmla="*/ 997 w 1095"/>
                  <a:gd name="T17" fmla="*/ 234 h 1090"/>
                  <a:gd name="T18" fmla="*/ 1029 w 1095"/>
                  <a:gd name="T19" fmla="*/ 289 h 1090"/>
                  <a:gd name="T20" fmla="*/ 1058 w 1095"/>
                  <a:gd name="T21" fmla="*/ 349 h 1090"/>
                  <a:gd name="T22" fmla="*/ 1077 w 1095"/>
                  <a:gd name="T23" fmla="*/ 411 h 1090"/>
                  <a:gd name="T24" fmla="*/ 1090 w 1095"/>
                  <a:gd name="T25" fmla="*/ 476 h 1090"/>
                  <a:gd name="T26" fmla="*/ 1095 w 1095"/>
                  <a:gd name="T27" fmla="*/ 544 h 1090"/>
                  <a:gd name="T28" fmla="*/ 1090 w 1095"/>
                  <a:gd name="T29" fmla="*/ 614 h 1090"/>
                  <a:gd name="T30" fmla="*/ 1077 w 1095"/>
                  <a:gd name="T31" fmla="*/ 680 h 1090"/>
                  <a:gd name="T32" fmla="*/ 1058 w 1095"/>
                  <a:gd name="T33" fmla="*/ 742 h 1090"/>
                  <a:gd name="T34" fmla="*/ 1029 w 1095"/>
                  <a:gd name="T35" fmla="*/ 801 h 1090"/>
                  <a:gd name="T36" fmla="*/ 997 w 1095"/>
                  <a:gd name="T37" fmla="*/ 856 h 1090"/>
                  <a:gd name="T38" fmla="*/ 957 w 1095"/>
                  <a:gd name="T39" fmla="*/ 908 h 1090"/>
                  <a:gd name="T40" fmla="*/ 910 w 1095"/>
                  <a:gd name="T41" fmla="*/ 952 h 1090"/>
                  <a:gd name="T42" fmla="*/ 860 w 1095"/>
                  <a:gd name="T43" fmla="*/ 993 h 1090"/>
                  <a:gd name="T44" fmla="*/ 805 w 1095"/>
                  <a:gd name="T45" fmla="*/ 1027 h 1090"/>
                  <a:gd name="T46" fmla="*/ 745 w 1095"/>
                  <a:gd name="T47" fmla="*/ 1053 h 1090"/>
                  <a:gd name="T48" fmla="*/ 681 w 1095"/>
                  <a:gd name="T49" fmla="*/ 1074 h 1090"/>
                  <a:gd name="T50" fmla="*/ 616 w 1095"/>
                  <a:gd name="T51" fmla="*/ 1086 h 1090"/>
                  <a:gd name="T52" fmla="*/ 547 w 1095"/>
                  <a:gd name="T53" fmla="*/ 1090 h 1090"/>
                  <a:gd name="T54" fmla="*/ 479 w 1095"/>
                  <a:gd name="T55" fmla="*/ 1086 h 1090"/>
                  <a:gd name="T56" fmla="*/ 413 w 1095"/>
                  <a:gd name="T57" fmla="*/ 1074 h 1090"/>
                  <a:gd name="T58" fmla="*/ 349 w 1095"/>
                  <a:gd name="T59" fmla="*/ 1053 h 1090"/>
                  <a:gd name="T60" fmla="*/ 290 w 1095"/>
                  <a:gd name="T61" fmla="*/ 1027 h 1090"/>
                  <a:gd name="T62" fmla="*/ 235 w 1095"/>
                  <a:gd name="T63" fmla="*/ 993 h 1090"/>
                  <a:gd name="T64" fmla="*/ 184 w 1095"/>
                  <a:gd name="T65" fmla="*/ 952 h 1090"/>
                  <a:gd name="T66" fmla="*/ 138 w 1095"/>
                  <a:gd name="T67" fmla="*/ 908 h 1090"/>
                  <a:gd name="T68" fmla="*/ 98 w 1095"/>
                  <a:gd name="T69" fmla="*/ 856 h 1090"/>
                  <a:gd name="T70" fmla="*/ 65 w 1095"/>
                  <a:gd name="T71" fmla="*/ 801 h 1090"/>
                  <a:gd name="T72" fmla="*/ 37 w 1095"/>
                  <a:gd name="T73" fmla="*/ 742 h 1090"/>
                  <a:gd name="T74" fmla="*/ 17 w 1095"/>
                  <a:gd name="T75" fmla="*/ 680 h 1090"/>
                  <a:gd name="T76" fmla="*/ 4 w 1095"/>
                  <a:gd name="T77" fmla="*/ 614 h 1090"/>
                  <a:gd name="T78" fmla="*/ 0 w 1095"/>
                  <a:gd name="T79" fmla="*/ 544 h 1090"/>
                  <a:gd name="T80" fmla="*/ 4 w 1095"/>
                  <a:gd name="T81" fmla="*/ 476 h 1090"/>
                  <a:gd name="T82" fmla="*/ 17 w 1095"/>
                  <a:gd name="T83" fmla="*/ 411 h 1090"/>
                  <a:gd name="T84" fmla="*/ 37 w 1095"/>
                  <a:gd name="T85" fmla="*/ 349 h 1090"/>
                  <a:gd name="T86" fmla="*/ 65 w 1095"/>
                  <a:gd name="T87" fmla="*/ 289 h 1090"/>
                  <a:gd name="T88" fmla="*/ 98 w 1095"/>
                  <a:gd name="T89" fmla="*/ 234 h 1090"/>
                  <a:gd name="T90" fmla="*/ 138 w 1095"/>
                  <a:gd name="T91" fmla="*/ 182 h 1090"/>
                  <a:gd name="T92" fmla="*/ 184 w 1095"/>
                  <a:gd name="T93" fmla="*/ 138 h 1090"/>
                  <a:gd name="T94" fmla="*/ 235 w 1095"/>
                  <a:gd name="T95" fmla="*/ 98 h 1090"/>
                  <a:gd name="T96" fmla="*/ 290 w 1095"/>
                  <a:gd name="T97" fmla="*/ 64 h 1090"/>
                  <a:gd name="T98" fmla="*/ 349 w 1095"/>
                  <a:gd name="T99" fmla="*/ 37 h 1090"/>
                  <a:gd name="T100" fmla="*/ 413 w 1095"/>
                  <a:gd name="T101" fmla="*/ 16 h 1090"/>
                  <a:gd name="T102" fmla="*/ 479 w 1095"/>
                  <a:gd name="T103" fmla="*/ 4 h 1090"/>
                  <a:gd name="T104" fmla="*/ 547 w 1095"/>
                  <a:gd name="T105" fmla="*/ 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5" h="1090">
                    <a:moveTo>
                      <a:pt x="547" y="0"/>
                    </a:moveTo>
                    <a:lnTo>
                      <a:pt x="616" y="4"/>
                    </a:lnTo>
                    <a:lnTo>
                      <a:pt x="681" y="16"/>
                    </a:lnTo>
                    <a:lnTo>
                      <a:pt x="745" y="37"/>
                    </a:lnTo>
                    <a:lnTo>
                      <a:pt x="805" y="64"/>
                    </a:lnTo>
                    <a:lnTo>
                      <a:pt x="860" y="98"/>
                    </a:lnTo>
                    <a:lnTo>
                      <a:pt x="910" y="138"/>
                    </a:lnTo>
                    <a:lnTo>
                      <a:pt x="957" y="182"/>
                    </a:lnTo>
                    <a:lnTo>
                      <a:pt x="997" y="234"/>
                    </a:lnTo>
                    <a:lnTo>
                      <a:pt x="1029" y="289"/>
                    </a:lnTo>
                    <a:lnTo>
                      <a:pt x="1058" y="349"/>
                    </a:lnTo>
                    <a:lnTo>
                      <a:pt x="1077" y="411"/>
                    </a:lnTo>
                    <a:lnTo>
                      <a:pt x="1090" y="476"/>
                    </a:lnTo>
                    <a:lnTo>
                      <a:pt x="1095" y="544"/>
                    </a:lnTo>
                    <a:lnTo>
                      <a:pt x="1090" y="614"/>
                    </a:lnTo>
                    <a:lnTo>
                      <a:pt x="1077" y="680"/>
                    </a:lnTo>
                    <a:lnTo>
                      <a:pt x="1058" y="742"/>
                    </a:lnTo>
                    <a:lnTo>
                      <a:pt x="1029" y="801"/>
                    </a:lnTo>
                    <a:lnTo>
                      <a:pt x="997" y="856"/>
                    </a:lnTo>
                    <a:lnTo>
                      <a:pt x="957" y="908"/>
                    </a:lnTo>
                    <a:lnTo>
                      <a:pt x="910" y="952"/>
                    </a:lnTo>
                    <a:lnTo>
                      <a:pt x="860" y="993"/>
                    </a:lnTo>
                    <a:lnTo>
                      <a:pt x="805" y="1027"/>
                    </a:lnTo>
                    <a:lnTo>
                      <a:pt x="745" y="1053"/>
                    </a:lnTo>
                    <a:lnTo>
                      <a:pt x="681" y="1074"/>
                    </a:lnTo>
                    <a:lnTo>
                      <a:pt x="616" y="1086"/>
                    </a:lnTo>
                    <a:lnTo>
                      <a:pt x="547" y="1090"/>
                    </a:lnTo>
                    <a:lnTo>
                      <a:pt x="479" y="1086"/>
                    </a:lnTo>
                    <a:lnTo>
                      <a:pt x="413" y="1074"/>
                    </a:lnTo>
                    <a:lnTo>
                      <a:pt x="349" y="1053"/>
                    </a:lnTo>
                    <a:lnTo>
                      <a:pt x="290" y="1027"/>
                    </a:lnTo>
                    <a:lnTo>
                      <a:pt x="235" y="993"/>
                    </a:lnTo>
                    <a:lnTo>
                      <a:pt x="184" y="952"/>
                    </a:lnTo>
                    <a:lnTo>
                      <a:pt x="138" y="908"/>
                    </a:lnTo>
                    <a:lnTo>
                      <a:pt x="98" y="856"/>
                    </a:lnTo>
                    <a:lnTo>
                      <a:pt x="65" y="801"/>
                    </a:lnTo>
                    <a:lnTo>
                      <a:pt x="37" y="742"/>
                    </a:lnTo>
                    <a:lnTo>
                      <a:pt x="17" y="680"/>
                    </a:lnTo>
                    <a:lnTo>
                      <a:pt x="4" y="614"/>
                    </a:lnTo>
                    <a:lnTo>
                      <a:pt x="0" y="544"/>
                    </a:lnTo>
                    <a:lnTo>
                      <a:pt x="4" y="476"/>
                    </a:lnTo>
                    <a:lnTo>
                      <a:pt x="17" y="411"/>
                    </a:lnTo>
                    <a:lnTo>
                      <a:pt x="37" y="349"/>
                    </a:lnTo>
                    <a:lnTo>
                      <a:pt x="65" y="289"/>
                    </a:lnTo>
                    <a:lnTo>
                      <a:pt x="98" y="234"/>
                    </a:lnTo>
                    <a:lnTo>
                      <a:pt x="138" y="182"/>
                    </a:lnTo>
                    <a:lnTo>
                      <a:pt x="184" y="138"/>
                    </a:lnTo>
                    <a:lnTo>
                      <a:pt x="235" y="98"/>
                    </a:lnTo>
                    <a:lnTo>
                      <a:pt x="290" y="64"/>
                    </a:lnTo>
                    <a:lnTo>
                      <a:pt x="349" y="37"/>
                    </a:lnTo>
                    <a:lnTo>
                      <a:pt x="413" y="16"/>
                    </a:lnTo>
                    <a:lnTo>
                      <a:pt x="479" y="4"/>
                    </a:lnTo>
                    <a:lnTo>
                      <a:pt x="5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grpSp>
      </p:grpSp>
      <p:sp>
        <p:nvSpPr>
          <p:cNvPr id="12" name="TextBox 18">
            <a:extLst>
              <a:ext uri="{FF2B5EF4-FFF2-40B4-BE49-F238E27FC236}">
                <a16:creationId xmlns:a16="http://schemas.microsoft.com/office/drawing/2014/main" id="{8637B1AD-B992-D046-B373-ED7B44EA4B67}"/>
              </a:ext>
            </a:extLst>
          </p:cNvPr>
          <p:cNvSpPr txBox="1"/>
          <p:nvPr/>
        </p:nvSpPr>
        <p:spPr>
          <a:xfrm>
            <a:off x="2091202" y="379385"/>
            <a:ext cx="3620021" cy="1323439"/>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4000" b="1" dirty="0">
                <a:solidFill>
                  <a:schemeClr val="accent4"/>
                </a:solidFill>
                <a:latin typeface="Arial"/>
                <a:cs typeface="Arial"/>
              </a:rPr>
              <a:t>Malware Classification</a:t>
            </a:r>
            <a:endParaRPr lang="en-US" sz="4000" b="1" dirty="0"/>
          </a:p>
        </p:txBody>
      </p:sp>
      <p:sp>
        <p:nvSpPr>
          <p:cNvPr id="373" name="Freeform 5">
            <a:extLst>
              <a:ext uri="{FF2B5EF4-FFF2-40B4-BE49-F238E27FC236}">
                <a16:creationId xmlns:a16="http://schemas.microsoft.com/office/drawing/2014/main" id="{56990481-31C8-8543-8D01-EB9C7214CF67}"/>
              </a:ext>
            </a:extLst>
          </p:cNvPr>
          <p:cNvSpPr>
            <a:spLocks/>
          </p:cNvSpPr>
          <p:nvPr/>
        </p:nvSpPr>
        <p:spPr bwMode="auto">
          <a:xfrm>
            <a:off x="3060404" y="2513927"/>
            <a:ext cx="6326188" cy="3508375"/>
          </a:xfrm>
          <a:custGeom>
            <a:avLst/>
            <a:gdLst>
              <a:gd name="T0" fmla="*/ 0 w 11955"/>
              <a:gd name="T1" fmla="*/ 2814 h 6631"/>
              <a:gd name="T2" fmla="*/ 0 w 11955"/>
              <a:gd name="T3" fmla="*/ 5362 h 6631"/>
              <a:gd name="T4" fmla="*/ 108 w 11955"/>
              <a:gd name="T5" fmla="*/ 6359 h 6631"/>
              <a:gd name="T6" fmla="*/ 474 w 11955"/>
              <a:gd name="T7" fmla="*/ 5841 h 6631"/>
              <a:gd name="T8" fmla="*/ 903 w 11955"/>
              <a:gd name="T9" fmla="*/ 5385 h 6631"/>
              <a:gd name="T10" fmla="*/ 1388 w 11955"/>
              <a:gd name="T11" fmla="*/ 4989 h 6631"/>
              <a:gd name="T12" fmla="*/ 1921 w 11955"/>
              <a:gd name="T13" fmla="*/ 4652 h 6631"/>
              <a:gd name="T14" fmla="*/ 2494 w 11955"/>
              <a:gd name="T15" fmla="*/ 4371 h 6631"/>
              <a:gd name="T16" fmla="*/ 3101 w 11955"/>
              <a:gd name="T17" fmla="*/ 4146 h 6631"/>
              <a:gd name="T18" fmla="*/ 3734 w 11955"/>
              <a:gd name="T19" fmla="*/ 3972 h 6631"/>
              <a:gd name="T20" fmla="*/ 4386 w 11955"/>
              <a:gd name="T21" fmla="*/ 3847 h 6631"/>
              <a:gd name="T22" fmla="*/ 5051 w 11955"/>
              <a:gd name="T23" fmla="*/ 3770 h 6631"/>
              <a:gd name="T24" fmla="*/ 5720 w 11955"/>
              <a:gd name="T25" fmla="*/ 3741 h 6631"/>
              <a:gd name="T26" fmla="*/ 6357 w 11955"/>
              <a:gd name="T27" fmla="*/ 3752 h 6631"/>
              <a:gd name="T28" fmla="*/ 6999 w 11955"/>
              <a:gd name="T29" fmla="*/ 3805 h 6631"/>
              <a:gd name="T30" fmla="*/ 7658 w 11955"/>
              <a:gd name="T31" fmla="*/ 3900 h 6631"/>
              <a:gd name="T32" fmla="*/ 8319 w 11955"/>
              <a:gd name="T33" fmla="*/ 4041 h 6631"/>
              <a:gd name="T34" fmla="*/ 8970 w 11955"/>
              <a:gd name="T35" fmla="*/ 4233 h 6631"/>
              <a:gd name="T36" fmla="*/ 9598 w 11955"/>
              <a:gd name="T37" fmla="*/ 4478 h 6631"/>
              <a:gd name="T38" fmla="*/ 10191 w 11955"/>
              <a:gd name="T39" fmla="*/ 4780 h 6631"/>
              <a:gd name="T40" fmla="*/ 10735 w 11955"/>
              <a:gd name="T41" fmla="*/ 5143 h 6631"/>
              <a:gd name="T42" fmla="*/ 11220 w 11955"/>
              <a:gd name="T43" fmla="*/ 5570 h 6631"/>
              <a:gd name="T44" fmla="*/ 11631 w 11955"/>
              <a:gd name="T45" fmla="*/ 6064 h 6631"/>
              <a:gd name="T46" fmla="*/ 11955 w 11955"/>
              <a:gd name="T47" fmla="*/ 6631 h 6631"/>
              <a:gd name="T48" fmla="*/ 11841 w 11955"/>
              <a:gd name="T49" fmla="*/ 260 h 6631"/>
              <a:gd name="T50" fmla="*/ 11450 w 11955"/>
              <a:gd name="T51" fmla="*/ 779 h 6631"/>
              <a:gd name="T52" fmla="*/ 10994 w 11955"/>
              <a:gd name="T53" fmla="*/ 1227 h 6631"/>
              <a:gd name="T54" fmla="*/ 10480 w 11955"/>
              <a:gd name="T55" fmla="*/ 1611 h 6631"/>
              <a:gd name="T56" fmla="*/ 9921 w 11955"/>
              <a:gd name="T57" fmla="*/ 1931 h 6631"/>
              <a:gd name="T58" fmla="*/ 9325 w 11955"/>
              <a:gd name="T59" fmla="*/ 2194 h 6631"/>
              <a:gd name="T60" fmla="*/ 8702 w 11955"/>
              <a:gd name="T61" fmla="*/ 2403 h 6631"/>
              <a:gd name="T62" fmla="*/ 8063 w 11955"/>
              <a:gd name="T63" fmla="*/ 2562 h 6631"/>
              <a:gd name="T64" fmla="*/ 7417 w 11955"/>
              <a:gd name="T65" fmla="*/ 2674 h 6631"/>
              <a:gd name="T66" fmla="*/ 6776 w 11955"/>
              <a:gd name="T67" fmla="*/ 2746 h 6631"/>
              <a:gd name="T68" fmla="*/ 6148 w 11955"/>
              <a:gd name="T69" fmla="*/ 2781 h 6631"/>
              <a:gd name="T70" fmla="*/ 5497 w 11955"/>
              <a:gd name="T71" fmla="*/ 2780 h 6631"/>
              <a:gd name="T72" fmla="*/ 4831 w 11955"/>
              <a:gd name="T73" fmla="*/ 2732 h 6631"/>
              <a:gd name="T74" fmla="*/ 4172 w 11955"/>
              <a:gd name="T75" fmla="*/ 2639 h 6631"/>
              <a:gd name="T76" fmla="*/ 3529 w 11955"/>
              <a:gd name="T77" fmla="*/ 2495 h 6631"/>
              <a:gd name="T78" fmla="*/ 2908 w 11955"/>
              <a:gd name="T79" fmla="*/ 2302 h 6631"/>
              <a:gd name="T80" fmla="*/ 2313 w 11955"/>
              <a:gd name="T81" fmla="*/ 2055 h 6631"/>
              <a:gd name="T82" fmla="*/ 1754 w 11955"/>
              <a:gd name="T83" fmla="*/ 1757 h 6631"/>
              <a:gd name="T84" fmla="*/ 1237 w 11955"/>
              <a:gd name="T85" fmla="*/ 1403 h 6631"/>
              <a:gd name="T86" fmla="*/ 768 w 11955"/>
              <a:gd name="T87" fmla="*/ 993 h 6631"/>
              <a:gd name="T88" fmla="*/ 352 w 11955"/>
              <a:gd name="T89" fmla="*/ 526 h 6631"/>
              <a:gd name="T90" fmla="*/ 0 w 11955"/>
              <a:gd name="T91" fmla="*/ 0 h 6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955" h="6631">
                <a:moveTo>
                  <a:pt x="0" y="0"/>
                </a:moveTo>
                <a:lnTo>
                  <a:pt x="0" y="1968"/>
                </a:lnTo>
                <a:lnTo>
                  <a:pt x="0" y="2814"/>
                </a:lnTo>
                <a:lnTo>
                  <a:pt x="0" y="3661"/>
                </a:lnTo>
                <a:lnTo>
                  <a:pt x="0" y="4484"/>
                </a:lnTo>
                <a:lnTo>
                  <a:pt x="0" y="5362"/>
                </a:lnTo>
                <a:lnTo>
                  <a:pt x="0" y="6204"/>
                </a:lnTo>
                <a:lnTo>
                  <a:pt x="0" y="6546"/>
                </a:lnTo>
                <a:lnTo>
                  <a:pt x="108" y="6359"/>
                </a:lnTo>
                <a:lnTo>
                  <a:pt x="222" y="6180"/>
                </a:lnTo>
                <a:lnTo>
                  <a:pt x="345" y="6007"/>
                </a:lnTo>
                <a:lnTo>
                  <a:pt x="474" y="5841"/>
                </a:lnTo>
                <a:lnTo>
                  <a:pt x="611" y="5683"/>
                </a:lnTo>
                <a:lnTo>
                  <a:pt x="754" y="5530"/>
                </a:lnTo>
                <a:lnTo>
                  <a:pt x="903" y="5385"/>
                </a:lnTo>
                <a:lnTo>
                  <a:pt x="1060" y="5247"/>
                </a:lnTo>
                <a:lnTo>
                  <a:pt x="1221" y="5115"/>
                </a:lnTo>
                <a:lnTo>
                  <a:pt x="1388" y="4989"/>
                </a:lnTo>
                <a:lnTo>
                  <a:pt x="1561" y="4871"/>
                </a:lnTo>
                <a:lnTo>
                  <a:pt x="1739" y="4758"/>
                </a:lnTo>
                <a:lnTo>
                  <a:pt x="1921" y="4652"/>
                </a:lnTo>
                <a:lnTo>
                  <a:pt x="2108" y="4553"/>
                </a:lnTo>
                <a:lnTo>
                  <a:pt x="2299" y="4460"/>
                </a:lnTo>
                <a:lnTo>
                  <a:pt x="2494" y="4371"/>
                </a:lnTo>
                <a:lnTo>
                  <a:pt x="2694" y="4291"/>
                </a:lnTo>
                <a:lnTo>
                  <a:pt x="2896" y="4215"/>
                </a:lnTo>
                <a:lnTo>
                  <a:pt x="3101" y="4146"/>
                </a:lnTo>
                <a:lnTo>
                  <a:pt x="3310" y="4082"/>
                </a:lnTo>
                <a:lnTo>
                  <a:pt x="3521" y="4023"/>
                </a:lnTo>
                <a:lnTo>
                  <a:pt x="3734" y="3972"/>
                </a:lnTo>
                <a:lnTo>
                  <a:pt x="3951" y="3924"/>
                </a:lnTo>
                <a:lnTo>
                  <a:pt x="4167" y="3883"/>
                </a:lnTo>
                <a:lnTo>
                  <a:pt x="4386" y="3847"/>
                </a:lnTo>
                <a:lnTo>
                  <a:pt x="4607" y="3816"/>
                </a:lnTo>
                <a:lnTo>
                  <a:pt x="4828" y="3791"/>
                </a:lnTo>
                <a:lnTo>
                  <a:pt x="5051" y="3770"/>
                </a:lnTo>
                <a:lnTo>
                  <a:pt x="5274" y="3755"/>
                </a:lnTo>
                <a:lnTo>
                  <a:pt x="5497" y="3746"/>
                </a:lnTo>
                <a:lnTo>
                  <a:pt x="5720" y="3741"/>
                </a:lnTo>
                <a:lnTo>
                  <a:pt x="5943" y="3740"/>
                </a:lnTo>
                <a:lnTo>
                  <a:pt x="6148" y="3745"/>
                </a:lnTo>
                <a:lnTo>
                  <a:pt x="6357" y="3752"/>
                </a:lnTo>
                <a:lnTo>
                  <a:pt x="6568" y="3765"/>
                </a:lnTo>
                <a:lnTo>
                  <a:pt x="6782" y="3783"/>
                </a:lnTo>
                <a:lnTo>
                  <a:pt x="6999" y="3805"/>
                </a:lnTo>
                <a:lnTo>
                  <a:pt x="7218" y="3831"/>
                </a:lnTo>
                <a:lnTo>
                  <a:pt x="7437" y="3863"/>
                </a:lnTo>
                <a:lnTo>
                  <a:pt x="7658" y="3900"/>
                </a:lnTo>
                <a:lnTo>
                  <a:pt x="7878" y="3941"/>
                </a:lnTo>
                <a:lnTo>
                  <a:pt x="8098" y="3988"/>
                </a:lnTo>
                <a:lnTo>
                  <a:pt x="8319" y="4041"/>
                </a:lnTo>
                <a:lnTo>
                  <a:pt x="8538" y="4098"/>
                </a:lnTo>
                <a:lnTo>
                  <a:pt x="8754" y="4162"/>
                </a:lnTo>
                <a:lnTo>
                  <a:pt x="8970" y="4233"/>
                </a:lnTo>
                <a:lnTo>
                  <a:pt x="9182" y="4307"/>
                </a:lnTo>
                <a:lnTo>
                  <a:pt x="9391" y="4389"/>
                </a:lnTo>
                <a:lnTo>
                  <a:pt x="9598" y="4478"/>
                </a:lnTo>
                <a:lnTo>
                  <a:pt x="9800" y="4571"/>
                </a:lnTo>
                <a:lnTo>
                  <a:pt x="9997" y="4673"/>
                </a:lnTo>
                <a:lnTo>
                  <a:pt x="10191" y="4780"/>
                </a:lnTo>
                <a:lnTo>
                  <a:pt x="10378" y="4894"/>
                </a:lnTo>
                <a:lnTo>
                  <a:pt x="10560" y="5015"/>
                </a:lnTo>
                <a:lnTo>
                  <a:pt x="10735" y="5143"/>
                </a:lnTo>
                <a:lnTo>
                  <a:pt x="10905" y="5278"/>
                </a:lnTo>
                <a:lnTo>
                  <a:pt x="11066" y="5420"/>
                </a:lnTo>
                <a:lnTo>
                  <a:pt x="11220" y="5570"/>
                </a:lnTo>
                <a:lnTo>
                  <a:pt x="11366" y="5727"/>
                </a:lnTo>
                <a:lnTo>
                  <a:pt x="11503" y="5893"/>
                </a:lnTo>
                <a:lnTo>
                  <a:pt x="11631" y="6064"/>
                </a:lnTo>
                <a:lnTo>
                  <a:pt x="11749" y="6245"/>
                </a:lnTo>
                <a:lnTo>
                  <a:pt x="11858" y="6434"/>
                </a:lnTo>
                <a:lnTo>
                  <a:pt x="11955" y="6631"/>
                </a:lnTo>
                <a:lnTo>
                  <a:pt x="11955" y="1417"/>
                </a:lnTo>
                <a:lnTo>
                  <a:pt x="11955" y="71"/>
                </a:lnTo>
                <a:lnTo>
                  <a:pt x="11841" y="260"/>
                </a:lnTo>
                <a:lnTo>
                  <a:pt x="11720" y="442"/>
                </a:lnTo>
                <a:lnTo>
                  <a:pt x="11589" y="614"/>
                </a:lnTo>
                <a:lnTo>
                  <a:pt x="11450" y="779"/>
                </a:lnTo>
                <a:lnTo>
                  <a:pt x="11306" y="937"/>
                </a:lnTo>
                <a:lnTo>
                  <a:pt x="11153" y="1085"/>
                </a:lnTo>
                <a:lnTo>
                  <a:pt x="10994" y="1227"/>
                </a:lnTo>
                <a:lnTo>
                  <a:pt x="10829" y="1362"/>
                </a:lnTo>
                <a:lnTo>
                  <a:pt x="10657" y="1490"/>
                </a:lnTo>
                <a:lnTo>
                  <a:pt x="10480" y="1611"/>
                </a:lnTo>
                <a:lnTo>
                  <a:pt x="10299" y="1723"/>
                </a:lnTo>
                <a:lnTo>
                  <a:pt x="10111" y="1831"/>
                </a:lnTo>
                <a:lnTo>
                  <a:pt x="9921" y="1931"/>
                </a:lnTo>
                <a:lnTo>
                  <a:pt x="9726" y="2025"/>
                </a:lnTo>
                <a:lnTo>
                  <a:pt x="9526" y="2112"/>
                </a:lnTo>
                <a:lnTo>
                  <a:pt x="9325" y="2194"/>
                </a:lnTo>
                <a:lnTo>
                  <a:pt x="9120" y="2269"/>
                </a:lnTo>
                <a:lnTo>
                  <a:pt x="8911" y="2339"/>
                </a:lnTo>
                <a:lnTo>
                  <a:pt x="8702" y="2403"/>
                </a:lnTo>
                <a:lnTo>
                  <a:pt x="8489" y="2460"/>
                </a:lnTo>
                <a:lnTo>
                  <a:pt x="8277" y="2514"/>
                </a:lnTo>
                <a:lnTo>
                  <a:pt x="8063" y="2562"/>
                </a:lnTo>
                <a:lnTo>
                  <a:pt x="7847" y="2604"/>
                </a:lnTo>
                <a:lnTo>
                  <a:pt x="7632" y="2642"/>
                </a:lnTo>
                <a:lnTo>
                  <a:pt x="7417" y="2674"/>
                </a:lnTo>
                <a:lnTo>
                  <a:pt x="7203" y="2703"/>
                </a:lnTo>
                <a:lnTo>
                  <a:pt x="6989" y="2727"/>
                </a:lnTo>
                <a:lnTo>
                  <a:pt x="6776" y="2746"/>
                </a:lnTo>
                <a:lnTo>
                  <a:pt x="6565" y="2762"/>
                </a:lnTo>
                <a:lnTo>
                  <a:pt x="6354" y="2773"/>
                </a:lnTo>
                <a:lnTo>
                  <a:pt x="6148" y="2781"/>
                </a:lnTo>
                <a:lnTo>
                  <a:pt x="5943" y="2785"/>
                </a:lnTo>
                <a:lnTo>
                  <a:pt x="5720" y="2785"/>
                </a:lnTo>
                <a:lnTo>
                  <a:pt x="5497" y="2780"/>
                </a:lnTo>
                <a:lnTo>
                  <a:pt x="5274" y="2769"/>
                </a:lnTo>
                <a:lnTo>
                  <a:pt x="5053" y="2753"/>
                </a:lnTo>
                <a:lnTo>
                  <a:pt x="4831" y="2732"/>
                </a:lnTo>
                <a:lnTo>
                  <a:pt x="4610" y="2707"/>
                </a:lnTo>
                <a:lnTo>
                  <a:pt x="4391" y="2674"/>
                </a:lnTo>
                <a:lnTo>
                  <a:pt x="4172" y="2639"/>
                </a:lnTo>
                <a:lnTo>
                  <a:pt x="3956" y="2596"/>
                </a:lnTo>
                <a:lnTo>
                  <a:pt x="3742" y="2548"/>
                </a:lnTo>
                <a:lnTo>
                  <a:pt x="3529" y="2495"/>
                </a:lnTo>
                <a:lnTo>
                  <a:pt x="3319" y="2436"/>
                </a:lnTo>
                <a:lnTo>
                  <a:pt x="3111" y="2371"/>
                </a:lnTo>
                <a:lnTo>
                  <a:pt x="2908" y="2302"/>
                </a:lnTo>
                <a:lnTo>
                  <a:pt x="2705" y="2225"/>
                </a:lnTo>
                <a:lnTo>
                  <a:pt x="2508" y="2143"/>
                </a:lnTo>
                <a:lnTo>
                  <a:pt x="2313" y="2055"/>
                </a:lnTo>
                <a:lnTo>
                  <a:pt x="2123" y="1962"/>
                </a:lnTo>
                <a:lnTo>
                  <a:pt x="1936" y="1862"/>
                </a:lnTo>
                <a:lnTo>
                  <a:pt x="1754" y="1757"/>
                </a:lnTo>
                <a:lnTo>
                  <a:pt x="1577" y="1645"/>
                </a:lnTo>
                <a:lnTo>
                  <a:pt x="1404" y="1527"/>
                </a:lnTo>
                <a:lnTo>
                  <a:pt x="1237" y="1403"/>
                </a:lnTo>
                <a:lnTo>
                  <a:pt x="1075" y="1272"/>
                </a:lnTo>
                <a:lnTo>
                  <a:pt x="919" y="1136"/>
                </a:lnTo>
                <a:lnTo>
                  <a:pt x="768" y="993"/>
                </a:lnTo>
                <a:lnTo>
                  <a:pt x="623" y="844"/>
                </a:lnTo>
                <a:lnTo>
                  <a:pt x="484" y="688"/>
                </a:lnTo>
                <a:lnTo>
                  <a:pt x="352" y="526"/>
                </a:lnTo>
                <a:lnTo>
                  <a:pt x="228" y="357"/>
                </a:lnTo>
                <a:lnTo>
                  <a:pt x="110" y="182"/>
                </a:lnTo>
                <a:lnTo>
                  <a:pt x="0" y="0"/>
                </a:lnTo>
                <a:close/>
              </a:path>
            </a:pathLst>
          </a:custGeom>
          <a:solidFill>
            <a:schemeClr val="accent4"/>
          </a:solidFill>
          <a:ln w="25400">
            <a:gradFill>
              <a:gsLst>
                <a:gs pos="58420">
                  <a:srgbClr val="0F3A5C"/>
                </a:gs>
                <a:gs pos="46000">
                  <a:srgbClr val="0F3A5C"/>
                </a:gs>
                <a:gs pos="0">
                  <a:schemeClr val="accent4"/>
                </a:gs>
                <a:gs pos="100000">
                  <a:schemeClr val="accent1">
                    <a:lumMod val="30000"/>
                    <a:lumOff val="70000"/>
                  </a:schemeClr>
                </a:gs>
              </a:gsLst>
              <a:lin ang="5400000" scaled="1"/>
            </a:gradFill>
          </a:ln>
        </p:spPr>
        <p:txBody>
          <a:bodyPr vert="horz" wrap="square" lIns="91440" tIns="45720" rIns="91440" bIns="45720" numCol="1" anchor="t" anchorCtr="0" compatLnSpc="1">
            <a:prstTxWarp prst="textNoShape">
              <a:avLst/>
            </a:prstTxWarp>
          </a:bodyPr>
          <a:lstStyle/>
          <a:p>
            <a:pPr algn="ctr"/>
            <a:endParaRPr lang="en-US" dirty="0"/>
          </a:p>
        </p:txBody>
      </p:sp>
      <p:sp>
        <p:nvSpPr>
          <p:cNvPr id="374" name="Freeform 26">
            <a:extLst>
              <a:ext uri="{FF2B5EF4-FFF2-40B4-BE49-F238E27FC236}">
                <a16:creationId xmlns:a16="http://schemas.microsoft.com/office/drawing/2014/main" id="{FEEC9AE3-E6C3-E34D-9C7E-824F36871859}"/>
              </a:ext>
            </a:extLst>
          </p:cNvPr>
          <p:cNvSpPr>
            <a:spLocks/>
          </p:cNvSpPr>
          <p:nvPr/>
        </p:nvSpPr>
        <p:spPr bwMode="auto">
          <a:xfrm>
            <a:off x="3060404" y="3320377"/>
            <a:ext cx="1322388" cy="1911350"/>
          </a:xfrm>
          <a:custGeom>
            <a:avLst/>
            <a:gdLst>
              <a:gd name="T0" fmla="*/ 0 w 2498"/>
              <a:gd name="T1" fmla="*/ 3613 h 3613"/>
              <a:gd name="T2" fmla="*/ 68 w 2498"/>
              <a:gd name="T3" fmla="*/ 3516 h 3613"/>
              <a:gd name="T4" fmla="*/ 137 w 2498"/>
              <a:gd name="T5" fmla="*/ 3423 h 3613"/>
              <a:gd name="T6" fmla="*/ 210 w 2498"/>
              <a:gd name="T7" fmla="*/ 3333 h 3613"/>
              <a:gd name="T8" fmla="*/ 286 w 2498"/>
              <a:gd name="T9" fmla="*/ 3247 h 3613"/>
              <a:gd name="T10" fmla="*/ 365 w 2498"/>
              <a:gd name="T11" fmla="*/ 3164 h 3613"/>
              <a:gd name="T12" fmla="*/ 449 w 2498"/>
              <a:gd name="T13" fmla="*/ 3085 h 3613"/>
              <a:gd name="T14" fmla="*/ 534 w 2498"/>
              <a:gd name="T15" fmla="*/ 3008 h 3613"/>
              <a:gd name="T16" fmla="*/ 624 w 2498"/>
              <a:gd name="T17" fmla="*/ 2933 h 3613"/>
              <a:gd name="T18" fmla="*/ 719 w 2498"/>
              <a:gd name="T19" fmla="*/ 2863 h 3613"/>
              <a:gd name="T20" fmla="*/ 819 w 2498"/>
              <a:gd name="T21" fmla="*/ 2794 h 3613"/>
              <a:gd name="T22" fmla="*/ 923 w 2498"/>
              <a:gd name="T23" fmla="*/ 2728 h 3613"/>
              <a:gd name="T24" fmla="*/ 1032 w 2498"/>
              <a:gd name="T25" fmla="*/ 2665 h 3613"/>
              <a:gd name="T26" fmla="*/ 1147 w 2498"/>
              <a:gd name="T27" fmla="*/ 2605 h 3613"/>
              <a:gd name="T28" fmla="*/ 1267 w 2498"/>
              <a:gd name="T29" fmla="*/ 2547 h 3613"/>
              <a:gd name="T30" fmla="*/ 1393 w 2498"/>
              <a:gd name="T31" fmla="*/ 2492 h 3613"/>
              <a:gd name="T32" fmla="*/ 1526 w 2498"/>
              <a:gd name="T33" fmla="*/ 2439 h 3613"/>
              <a:gd name="T34" fmla="*/ 2498 w 2498"/>
              <a:gd name="T35" fmla="*/ 1785 h 3613"/>
              <a:gd name="T36" fmla="*/ 1526 w 2498"/>
              <a:gd name="T37" fmla="*/ 1233 h 3613"/>
              <a:gd name="T38" fmla="*/ 1403 w 2498"/>
              <a:gd name="T39" fmla="*/ 1176 h 3613"/>
              <a:gd name="T40" fmla="*/ 1281 w 2498"/>
              <a:gd name="T41" fmla="*/ 1117 h 3613"/>
              <a:gd name="T42" fmla="*/ 1165 w 2498"/>
              <a:gd name="T43" fmla="*/ 1057 h 3613"/>
              <a:gd name="T44" fmla="*/ 1051 w 2498"/>
              <a:gd name="T45" fmla="*/ 993 h 3613"/>
              <a:gd name="T46" fmla="*/ 941 w 2498"/>
              <a:gd name="T47" fmla="*/ 926 h 3613"/>
              <a:gd name="T48" fmla="*/ 833 w 2498"/>
              <a:gd name="T49" fmla="*/ 858 h 3613"/>
              <a:gd name="T50" fmla="*/ 730 w 2498"/>
              <a:gd name="T51" fmla="*/ 786 h 3613"/>
              <a:gd name="T52" fmla="*/ 631 w 2498"/>
              <a:gd name="T53" fmla="*/ 712 h 3613"/>
              <a:gd name="T54" fmla="*/ 536 w 2498"/>
              <a:gd name="T55" fmla="*/ 635 h 3613"/>
              <a:gd name="T56" fmla="*/ 445 w 2498"/>
              <a:gd name="T57" fmla="*/ 555 h 3613"/>
              <a:gd name="T58" fmla="*/ 359 w 2498"/>
              <a:gd name="T59" fmla="*/ 470 h 3613"/>
              <a:gd name="T60" fmla="*/ 277 w 2498"/>
              <a:gd name="T61" fmla="*/ 383 h 3613"/>
              <a:gd name="T62" fmla="*/ 200 w 2498"/>
              <a:gd name="T63" fmla="*/ 293 h 3613"/>
              <a:gd name="T64" fmla="*/ 128 w 2498"/>
              <a:gd name="T65" fmla="*/ 198 h 3613"/>
              <a:gd name="T66" fmla="*/ 62 w 2498"/>
              <a:gd name="T67" fmla="*/ 101 h 3613"/>
              <a:gd name="T68" fmla="*/ 0 w 2498"/>
              <a:gd name="T69" fmla="*/ 0 h 3613"/>
              <a:gd name="T70" fmla="*/ 0 w 2498"/>
              <a:gd name="T71" fmla="*/ 1290 h 3613"/>
              <a:gd name="T72" fmla="*/ 0 w 2498"/>
              <a:gd name="T73" fmla="*/ 2960 h 3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98" h="3613">
                <a:moveTo>
                  <a:pt x="0" y="2960"/>
                </a:moveTo>
                <a:lnTo>
                  <a:pt x="0" y="3613"/>
                </a:lnTo>
                <a:lnTo>
                  <a:pt x="33" y="3564"/>
                </a:lnTo>
                <a:lnTo>
                  <a:pt x="68" y="3516"/>
                </a:lnTo>
                <a:lnTo>
                  <a:pt x="103" y="3469"/>
                </a:lnTo>
                <a:lnTo>
                  <a:pt x="137" y="3423"/>
                </a:lnTo>
                <a:lnTo>
                  <a:pt x="174" y="3378"/>
                </a:lnTo>
                <a:lnTo>
                  <a:pt x="210" y="3333"/>
                </a:lnTo>
                <a:lnTo>
                  <a:pt x="249" y="3290"/>
                </a:lnTo>
                <a:lnTo>
                  <a:pt x="286" y="3247"/>
                </a:lnTo>
                <a:lnTo>
                  <a:pt x="326" y="3205"/>
                </a:lnTo>
                <a:lnTo>
                  <a:pt x="365" y="3164"/>
                </a:lnTo>
                <a:lnTo>
                  <a:pt x="406" y="3124"/>
                </a:lnTo>
                <a:lnTo>
                  <a:pt x="449" y="3085"/>
                </a:lnTo>
                <a:lnTo>
                  <a:pt x="491" y="3045"/>
                </a:lnTo>
                <a:lnTo>
                  <a:pt x="534" y="3008"/>
                </a:lnTo>
                <a:lnTo>
                  <a:pt x="579" y="2970"/>
                </a:lnTo>
                <a:lnTo>
                  <a:pt x="624" y="2933"/>
                </a:lnTo>
                <a:lnTo>
                  <a:pt x="672" y="2897"/>
                </a:lnTo>
                <a:lnTo>
                  <a:pt x="719" y="2863"/>
                </a:lnTo>
                <a:lnTo>
                  <a:pt x="769" y="2828"/>
                </a:lnTo>
                <a:lnTo>
                  <a:pt x="819" y="2794"/>
                </a:lnTo>
                <a:lnTo>
                  <a:pt x="870" y="2760"/>
                </a:lnTo>
                <a:lnTo>
                  <a:pt x="923" y="2728"/>
                </a:lnTo>
                <a:lnTo>
                  <a:pt x="977" y="2696"/>
                </a:lnTo>
                <a:lnTo>
                  <a:pt x="1032" y="2665"/>
                </a:lnTo>
                <a:lnTo>
                  <a:pt x="1089" y="2635"/>
                </a:lnTo>
                <a:lnTo>
                  <a:pt x="1147" y="2605"/>
                </a:lnTo>
                <a:lnTo>
                  <a:pt x="1206" y="2576"/>
                </a:lnTo>
                <a:lnTo>
                  <a:pt x="1267" y="2547"/>
                </a:lnTo>
                <a:lnTo>
                  <a:pt x="1330" y="2519"/>
                </a:lnTo>
                <a:lnTo>
                  <a:pt x="1393" y="2492"/>
                </a:lnTo>
                <a:lnTo>
                  <a:pt x="1460" y="2465"/>
                </a:lnTo>
                <a:lnTo>
                  <a:pt x="1526" y="2439"/>
                </a:lnTo>
                <a:lnTo>
                  <a:pt x="1526" y="2901"/>
                </a:lnTo>
                <a:lnTo>
                  <a:pt x="2498" y="1785"/>
                </a:lnTo>
                <a:lnTo>
                  <a:pt x="1526" y="642"/>
                </a:lnTo>
                <a:lnTo>
                  <a:pt x="1526" y="1233"/>
                </a:lnTo>
                <a:lnTo>
                  <a:pt x="1463" y="1206"/>
                </a:lnTo>
                <a:lnTo>
                  <a:pt x="1403" y="1176"/>
                </a:lnTo>
                <a:lnTo>
                  <a:pt x="1342" y="1147"/>
                </a:lnTo>
                <a:lnTo>
                  <a:pt x="1281" y="1117"/>
                </a:lnTo>
                <a:lnTo>
                  <a:pt x="1223" y="1088"/>
                </a:lnTo>
                <a:lnTo>
                  <a:pt x="1165" y="1057"/>
                </a:lnTo>
                <a:lnTo>
                  <a:pt x="1107" y="1025"/>
                </a:lnTo>
                <a:lnTo>
                  <a:pt x="1051" y="993"/>
                </a:lnTo>
                <a:lnTo>
                  <a:pt x="994" y="960"/>
                </a:lnTo>
                <a:lnTo>
                  <a:pt x="941" y="926"/>
                </a:lnTo>
                <a:lnTo>
                  <a:pt x="887" y="893"/>
                </a:lnTo>
                <a:lnTo>
                  <a:pt x="833" y="858"/>
                </a:lnTo>
                <a:lnTo>
                  <a:pt x="782" y="822"/>
                </a:lnTo>
                <a:lnTo>
                  <a:pt x="730" y="786"/>
                </a:lnTo>
                <a:lnTo>
                  <a:pt x="681" y="749"/>
                </a:lnTo>
                <a:lnTo>
                  <a:pt x="631" y="712"/>
                </a:lnTo>
                <a:lnTo>
                  <a:pt x="583" y="674"/>
                </a:lnTo>
                <a:lnTo>
                  <a:pt x="536" y="635"/>
                </a:lnTo>
                <a:lnTo>
                  <a:pt x="490" y="594"/>
                </a:lnTo>
                <a:lnTo>
                  <a:pt x="445" y="555"/>
                </a:lnTo>
                <a:lnTo>
                  <a:pt x="401" y="512"/>
                </a:lnTo>
                <a:lnTo>
                  <a:pt x="359" y="470"/>
                </a:lnTo>
                <a:lnTo>
                  <a:pt x="318" y="428"/>
                </a:lnTo>
                <a:lnTo>
                  <a:pt x="277" y="383"/>
                </a:lnTo>
                <a:lnTo>
                  <a:pt x="238" y="338"/>
                </a:lnTo>
                <a:lnTo>
                  <a:pt x="200" y="293"/>
                </a:lnTo>
                <a:lnTo>
                  <a:pt x="164" y="246"/>
                </a:lnTo>
                <a:lnTo>
                  <a:pt x="128" y="198"/>
                </a:lnTo>
                <a:lnTo>
                  <a:pt x="95" y="151"/>
                </a:lnTo>
                <a:lnTo>
                  <a:pt x="62" y="101"/>
                </a:lnTo>
                <a:lnTo>
                  <a:pt x="30" y="51"/>
                </a:lnTo>
                <a:lnTo>
                  <a:pt x="0" y="0"/>
                </a:lnTo>
                <a:lnTo>
                  <a:pt x="0" y="444"/>
                </a:lnTo>
                <a:lnTo>
                  <a:pt x="0" y="1290"/>
                </a:lnTo>
                <a:lnTo>
                  <a:pt x="0" y="2137"/>
                </a:lnTo>
                <a:lnTo>
                  <a:pt x="0" y="2960"/>
                </a:lnTo>
                <a:close/>
              </a:path>
            </a:pathLst>
          </a:custGeom>
          <a:solidFill>
            <a:schemeClr val="accent1">
              <a:alpha val="96000"/>
            </a:schemeClr>
          </a:solidFill>
          <a:ln>
            <a:noFill/>
          </a:ln>
        </p:spPr>
        <p:txBody>
          <a:bodyPr vert="horz" wrap="square" lIns="91440" tIns="45720" rIns="91440" bIns="45720" numCol="1" anchor="t" anchorCtr="0" compatLnSpc="1">
            <a:prstTxWarp prst="textNoShape">
              <a:avLst/>
            </a:prstTxWarp>
          </a:bodyPr>
          <a:lstStyle/>
          <a:p>
            <a:pPr algn="ctr"/>
            <a:endParaRPr lang="en-US" dirty="0"/>
          </a:p>
        </p:txBody>
      </p:sp>
      <p:grpSp>
        <p:nvGrpSpPr>
          <p:cNvPr id="375" name="Group 374">
            <a:extLst>
              <a:ext uri="{FF2B5EF4-FFF2-40B4-BE49-F238E27FC236}">
                <a16:creationId xmlns:a16="http://schemas.microsoft.com/office/drawing/2014/main" id="{831DE424-A674-BE49-BF1A-CACCB411585F}"/>
              </a:ext>
            </a:extLst>
          </p:cNvPr>
          <p:cNvGrpSpPr/>
          <p:nvPr/>
        </p:nvGrpSpPr>
        <p:grpSpPr>
          <a:xfrm>
            <a:off x="801391" y="2402802"/>
            <a:ext cx="2000250" cy="234950"/>
            <a:chOff x="671513" y="1701801"/>
            <a:chExt cx="2000250" cy="234950"/>
          </a:xfrm>
          <a:gradFill>
            <a:gsLst>
              <a:gs pos="0">
                <a:schemeClr val="accent1">
                  <a:lumMod val="75000"/>
                </a:schemeClr>
              </a:gs>
              <a:gs pos="100000">
                <a:schemeClr val="accent2"/>
              </a:gs>
            </a:gsLst>
            <a:lin ang="5400000" scaled="1"/>
          </a:gradFill>
        </p:grpSpPr>
        <p:sp>
          <p:nvSpPr>
            <p:cNvPr id="376" name="Freeform 6">
              <a:extLst>
                <a:ext uri="{FF2B5EF4-FFF2-40B4-BE49-F238E27FC236}">
                  <a16:creationId xmlns:a16="http://schemas.microsoft.com/office/drawing/2014/main" id="{7C6F3148-F4AF-C342-9565-DB29E32F4823}"/>
                </a:ext>
              </a:extLst>
            </p:cNvPr>
            <p:cNvSpPr>
              <a:spLocks/>
            </p:cNvSpPr>
            <p:nvPr/>
          </p:nvSpPr>
          <p:spPr bwMode="auto">
            <a:xfrm>
              <a:off x="671513" y="1701801"/>
              <a:ext cx="254000" cy="169863"/>
            </a:xfrm>
            <a:custGeom>
              <a:avLst/>
              <a:gdLst>
                <a:gd name="T0" fmla="*/ 115 w 479"/>
                <a:gd name="T1" fmla="*/ 97 h 319"/>
                <a:gd name="T2" fmla="*/ 234 w 479"/>
                <a:gd name="T3" fmla="*/ 97 h 319"/>
                <a:gd name="T4" fmla="*/ 234 w 479"/>
                <a:gd name="T5" fmla="*/ 0 h 319"/>
                <a:gd name="T6" fmla="*/ 361 w 479"/>
                <a:gd name="T7" fmla="*/ 0 h 319"/>
                <a:gd name="T8" fmla="*/ 361 w 479"/>
                <a:gd name="T9" fmla="*/ 97 h 319"/>
                <a:gd name="T10" fmla="*/ 479 w 479"/>
                <a:gd name="T11" fmla="*/ 97 h 319"/>
                <a:gd name="T12" fmla="*/ 477 w 479"/>
                <a:gd name="T13" fmla="*/ 319 h 319"/>
                <a:gd name="T14" fmla="*/ 0 w 479"/>
                <a:gd name="T15" fmla="*/ 319 h 319"/>
                <a:gd name="T16" fmla="*/ 0 w 479"/>
                <a:gd name="T17" fmla="*/ 224 h 319"/>
                <a:gd name="T18" fmla="*/ 115 w 479"/>
                <a:gd name="T19" fmla="*/ 224 h 319"/>
                <a:gd name="T20" fmla="*/ 115 w 479"/>
                <a:gd name="T21" fmla="*/ 97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9" h="319">
                  <a:moveTo>
                    <a:pt x="115" y="97"/>
                  </a:moveTo>
                  <a:lnTo>
                    <a:pt x="234" y="97"/>
                  </a:lnTo>
                  <a:lnTo>
                    <a:pt x="234" y="0"/>
                  </a:lnTo>
                  <a:lnTo>
                    <a:pt x="361" y="0"/>
                  </a:lnTo>
                  <a:lnTo>
                    <a:pt x="361" y="97"/>
                  </a:lnTo>
                  <a:lnTo>
                    <a:pt x="479" y="97"/>
                  </a:lnTo>
                  <a:lnTo>
                    <a:pt x="477" y="319"/>
                  </a:lnTo>
                  <a:lnTo>
                    <a:pt x="0" y="319"/>
                  </a:lnTo>
                  <a:lnTo>
                    <a:pt x="0" y="224"/>
                  </a:lnTo>
                  <a:lnTo>
                    <a:pt x="115" y="224"/>
                  </a:lnTo>
                  <a:lnTo>
                    <a:pt x="115"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77" name="Freeform 7">
              <a:extLst>
                <a:ext uri="{FF2B5EF4-FFF2-40B4-BE49-F238E27FC236}">
                  <a16:creationId xmlns:a16="http://schemas.microsoft.com/office/drawing/2014/main" id="{13FF05C0-7877-FE4D-974C-B16850155B0A}"/>
                </a:ext>
              </a:extLst>
            </p:cNvPr>
            <p:cNvSpPr>
              <a:spLocks/>
            </p:cNvSpPr>
            <p:nvPr/>
          </p:nvSpPr>
          <p:spPr bwMode="auto">
            <a:xfrm>
              <a:off x="990601" y="1755776"/>
              <a:ext cx="125413" cy="115888"/>
            </a:xfrm>
            <a:custGeom>
              <a:avLst/>
              <a:gdLst>
                <a:gd name="T0" fmla="*/ 107 w 238"/>
                <a:gd name="T1" fmla="*/ 0 h 217"/>
                <a:gd name="T2" fmla="*/ 233 w 238"/>
                <a:gd name="T3" fmla="*/ 0 h 217"/>
                <a:gd name="T4" fmla="*/ 238 w 238"/>
                <a:gd name="T5" fmla="*/ 217 h 217"/>
                <a:gd name="T6" fmla="*/ 0 w 238"/>
                <a:gd name="T7" fmla="*/ 217 h 217"/>
                <a:gd name="T8" fmla="*/ 0 w 238"/>
                <a:gd name="T9" fmla="*/ 122 h 217"/>
                <a:gd name="T10" fmla="*/ 107 w 238"/>
                <a:gd name="T11" fmla="*/ 122 h 217"/>
                <a:gd name="T12" fmla="*/ 107 w 238"/>
                <a:gd name="T13" fmla="*/ 0 h 217"/>
              </a:gdLst>
              <a:ahLst/>
              <a:cxnLst>
                <a:cxn ang="0">
                  <a:pos x="T0" y="T1"/>
                </a:cxn>
                <a:cxn ang="0">
                  <a:pos x="T2" y="T3"/>
                </a:cxn>
                <a:cxn ang="0">
                  <a:pos x="T4" y="T5"/>
                </a:cxn>
                <a:cxn ang="0">
                  <a:pos x="T6" y="T7"/>
                </a:cxn>
                <a:cxn ang="0">
                  <a:pos x="T8" y="T9"/>
                </a:cxn>
                <a:cxn ang="0">
                  <a:pos x="T10" y="T11"/>
                </a:cxn>
                <a:cxn ang="0">
                  <a:pos x="T12" y="T13"/>
                </a:cxn>
              </a:cxnLst>
              <a:rect l="0" t="0" r="r" b="b"/>
              <a:pathLst>
                <a:path w="238" h="217">
                  <a:moveTo>
                    <a:pt x="107" y="0"/>
                  </a:moveTo>
                  <a:lnTo>
                    <a:pt x="233" y="0"/>
                  </a:lnTo>
                  <a:lnTo>
                    <a:pt x="238" y="217"/>
                  </a:lnTo>
                  <a:lnTo>
                    <a:pt x="0" y="217"/>
                  </a:lnTo>
                  <a:lnTo>
                    <a:pt x="0" y="122"/>
                  </a:lnTo>
                  <a:lnTo>
                    <a:pt x="107" y="122"/>
                  </a:lnTo>
                  <a:lnTo>
                    <a:pt x="10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78" name="Freeform 8">
              <a:extLst>
                <a:ext uri="{FF2B5EF4-FFF2-40B4-BE49-F238E27FC236}">
                  <a16:creationId xmlns:a16="http://schemas.microsoft.com/office/drawing/2014/main" id="{7B58E47D-0E9F-6547-B8E5-EEAE91F50C50}"/>
                </a:ext>
              </a:extLst>
            </p:cNvPr>
            <p:cNvSpPr>
              <a:spLocks/>
            </p:cNvSpPr>
            <p:nvPr/>
          </p:nvSpPr>
          <p:spPr bwMode="auto">
            <a:xfrm>
              <a:off x="1419226" y="1755776"/>
              <a:ext cx="185738" cy="115888"/>
            </a:xfrm>
            <a:custGeom>
              <a:avLst/>
              <a:gdLst>
                <a:gd name="T0" fmla="*/ 110 w 351"/>
                <a:gd name="T1" fmla="*/ 0 h 217"/>
                <a:gd name="T2" fmla="*/ 237 w 351"/>
                <a:gd name="T3" fmla="*/ 0 h 217"/>
                <a:gd name="T4" fmla="*/ 237 w 351"/>
                <a:gd name="T5" fmla="*/ 122 h 217"/>
                <a:gd name="T6" fmla="*/ 351 w 351"/>
                <a:gd name="T7" fmla="*/ 122 h 217"/>
                <a:gd name="T8" fmla="*/ 351 w 351"/>
                <a:gd name="T9" fmla="*/ 217 h 217"/>
                <a:gd name="T10" fmla="*/ 0 w 351"/>
                <a:gd name="T11" fmla="*/ 217 h 217"/>
                <a:gd name="T12" fmla="*/ 0 w 351"/>
                <a:gd name="T13" fmla="*/ 122 h 217"/>
                <a:gd name="T14" fmla="*/ 110 w 351"/>
                <a:gd name="T15" fmla="*/ 122 h 217"/>
                <a:gd name="T16" fmla="*/ 110 w 351"/>
                <a:gd name="T17"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1" h="217">
                  <a:moveTo>
                    <a:pt x="110" y="0"/>
                  </a:moveTo>
                  <a:lnTo>
                    <a:pt x="237" y="0"/>
                  </a:lnTo>
                  <a:lnTo>
                    <a:pt x="237" y="122"/>
                  </a:lnTo>
                  <a:lnTo>
                    <a:pt x="351" y="122"/>
                  </a:lnTo>
                  <a:lnTo>
                    <a:pt x="351" y="217"/>
                  </a:lnTo>
                  <a:lnTo>
                    <a:pt x="0" y="217"/>
                  </a:lnTo>
                  <a:lnTo>
                    <a:pt x="0" y="122"/>
                  </a:lnTo>
                  <a:lnTo>
                    <a:pt x="110" y="122"/>
                  </a:lnTo>
                  <a:lnTo>
                    <a:pt x="1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79" name="Freeform 9">
              <a:extLst>
                <a:ext uri="{FF2B5EF4-FFF2-40B4-BE49-F238E27FC236}">
                  <a16:creationId xmlns:a16="http://schemas.microsoft.com/office/drawing/2014/main" id="{019C3CE5-8DAD-E44E-8596-62119A49E63D}"/>
                </a:ext>
              </a:extLst>
            </p:cNvPr>
            <p:cNvSpPr>
              <a:spLocks/>
            </p:cNvSpPr>
            <p:nvPr/>
          </p:nvSpPr>
          <p:spPr bwMode="auto">
            <a:xfrm>
              <a:off x="1671638" y="1706563"/>
              <a:ext cx="303213" cy="165100"/>
            </a:xfrm>
            <a:custGeom>
              <a:avLst/>
              <a:gdLst>
                <a:gd name="T0" fmla="*/ 357 w 573"/>
                <a:gd name="T1" fmla="*/ 0 h 310"/>
                <a:gd name="T2" fmla="*/ 483 w 573"/>
                <a:gd name="T3" fmla="*/ 0 h 310"/>
                <a:gd name="T4" fmla="*/ 483 w 573"/>
                <a:gd name="T5" fmla="*/ 98 h 310"/>
                <a:gd name="T6" fmla="*/ 573 w 573"/>
                <a:gd name="T7" fmla="*/ 98 h 310"/>
                <a:gd name="T8" fmla="*/ 573 w 573"/>
                <a:gd name="T9" fmla="*/ 215 h 310"/>
                <a:gd name="T10" fmla="*/ 573 w 573"/>
                <a:gd name="T11" fmla="*/ 310 h 310"/>
                <a:gd name="T12" fmla="*/ 236 w 573"/>
                <a:gd name="T13" fmla="*/ 310 h 310"/>
                <a:gd name="T14" fmla="*/ 116 w 573"/>
                <a:gd name="T15" fmla="*/ 310 h 310"/>
                <a:gd name="T16" fmla="*/ 0 w 573"/>
                <a:gd name="T17" fmla="*/ 310 h 310"/>
                <a:gd name="T18" fmla="*/ 0 w 573"/>
                <a:gd name="T19" fmla="*/ 215 h 310"/>
                <a:gd name="T20" fmla="*/ 0 w 573"/>
                <a:gd name="T21" fmla="*/ 1 h 310"/>
                <a:gd name="T22" fmla="*/ 116 w 573"/>
                <a:gd name="T23" fmla="*/ 1 h 310"/>
                <a:gd name="T24" fmla="*/ 116 w 573"/>
                <a:gd name="T25" fmla="*/ 215 h 310"/>
                <a:gd name="T26" fmla="*/ 236 w 573"/>
                <a:gd name="T27" fmla="*/ 215 h 310"/>
                <a:gd name="T28" fmla="*/ 236 w 573"/>
                <a:gd name="T29" fmla="*/ 98 h 310"/>
                <a:gd name="T30" fmla="*/ 357 w 573"/>
                <a:gd name="T31" fmla="*/ 98 h 310"/>
                <a:gd name="T32" fmla="*/ 357 w 573"/>
                <a:gd name="T3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3" h="310">
                  <a:moveTo>
                    <a:pt x="357" y="0"/>
                  </a:moveTo>
                  <a:lnTo>
                    <a:pt x="483" y="0"/>
                  </a:lnTo>
                  <a:lnTo>
                    <a:pt x="483" y="98"/>
                  </a:lnTo>
                  <a:lnTo>
                    <a:pt x="573" y="98"/>
                  </a:lnTo>
                  <a:lnTo>
                    <a:pt x="573" y="215"/>
                  </a:lnTo>
                  <a:lnTo>
                    <a:pt x="573" y="310"/>
                  </a:lnTo>
                  <a:lnTo>
                    <a:pt x="236" y="310"/>
                  </a:lnTo>
                  <a:lnTo>
                    <a:pt x="116" y="310"/>
                  </a:lnTo>
                  <a:lnTo>
                    <a:pt x="0" y="310"/>
                  </a:lnTo>
                  <a:lnTo>
                    <a:pt x="0" y="215"/>
                  </a:lnTo>
                  <a:lnTo>
                    <a:pt x="0" y="1"/>
                  </a:lnTo>
                  <a:lnTo>
                    <a:pt x="116" y="1"/>
                  </a:lnTo>
                  <a:lnTo>
                    <a:pt x="116" y="215"/>
                  </a:lnTo>
                  <a:lnTo>
                    <a:pt x="236" y="215"/>
                  </a:lnTo>
                  <a:lnTo>
                    <a:pt x="236" y="98"/>
                  </a:lnTo>
                  <a:lnTo>
                    <a:pt x="357" y="98"/>
                  </a:lnTo>
                  <a:lnTo>
                    <a:pt x="3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80" name="Freeform 10">
              <a:extLst>
                <a:ext uri="{FF2B5EF4-FFF2-40B4-BE49-F238E27FC236}">
                  <a16:creationId xmlns:a16="http://schemas.microsoft.com/office/drawing/2014/main" id="{8EBF807A-3AF2-A442-83C4-D5016B0A3241}"/>
                </a:ext>
              </a:extLst>
            </p:cNvPr>
            <p:cNvSpPr>
              <a:spLocks/>
            </p:cNvSpPr>
            <p:nvPr/>
          </p:nvSpPr>
          <p:spPr bwMode="auto">
            <a:xfrm>
              <a:off x="2290763" y="1709738"/>
              <a:ext cx="381000" cy="161925"/>
            </a:xfrm>
            <a:custGeom>
              <a:avLst/>
              <a:gdLst>
                <a:gd name="T0" fmla="*/ 107 w 720"/>
                <a:gd name="T1" fmla="*/ 74 h 304"/>
                <a:gd name="T2" fmla="*/ 236 w 720"/>
                <a:gd name="T3" fmla="*/ 74 h 304"/>
                <a:gd name="T4" fmla="*/ 236 w 720"/>
                <a:gd name="T5" fmla="*/ 0 h 304"/>
                <a:gd name="T6" fmla="*/ 378 w 720"/>
                <a:gd name="T7" fmla="*/ 0 h 304"/>
                <a:gd name="T8" fmla="*/ 378 w 720"/>
                <a:gd name="T9" fmla="*/ 74 h 304"/>
                <a:gd name="T10" fmla="*/ 378 w 720"/>
                <a:gd name="T11" fmla="*/ 136 h 304"/>
                <a:gd name="T12" fmla="*/ 378 w 720"/>
                <a:gd name="T13" fmla="*/ 209 h 304"/>
                <a:gd name="T14" fmla="*/ 479 w 720"/>
                <a:gd name="T15" fmla="*/ 209 h 304"/>
                <a:gd name="T16" fmla="*/ 479 w 720"/>
                <a:gd name="T17" fmla="*/ 74 h 304"/>
                <a:gd name="T18" fmla="*/ 614 w 720"/>
                <a:gd name="T19" fmla="*/ 74 h 304"/>
                <a:gd name="T20" fmla="*/ 614 w 720"/>
                <a:gd name="T21" fmla="*/ 209 h 304"/>
                <a:gd name="T22" fmla="*/ 720 w 720"/>
                <a:gd name="T23" fmla="*/ 209 h 304"/>
                <a:gd name="T24" fmla="*/ 720 w 720"/>
                <a:gd name="T25" fmla="*/ 304 h 304"/>
                <a:gd name="T26" fmla="*/ 0 w 720"/>
                <a:gd name="T27" fmla="*/ 304 h 304"/>
                <a:gd name="T28" fmla="*/ 0 w 720"/>
                <a:gd name="T29" fmla="*/ 209 h 304"/>
                <a:gd name="T30" fmla="*/ 107 w 720"/>
                <a:gd name="T31" fmla="*/ 209 h 304"/>
                <a:gd name="T32" fmla="*/ 107 w 720"/>
                <a:gd name="T33" fmla="*/ 7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0" h="304">
                  <a:moveTo>
                    <a:pt x="107" y="74"/>
                  </a:moveTo>
                  <a:lnTo>
                    <a:pt x="236" y="74"/>
                  </a:lnTo>
                  <a:lnTo>
                    <a:pt x="236" y="0"/>
                  </a:lnTo>
                  <a:lnTo>
                    <a:pt x="378" y="0"/>
                  </a:lnTo>
                  <a:lnTo>
                    <a:pt x="378" y="74"/>
                  </a:lnTo>
                  <a:lnTo>
                    <a:pt x="378" y="136"/>
                  </a:lnTo>
                  <a:lnTo>
                    <a:pt x="378" y="209"/>
                  </a:lnTo>
                  <a:lnTo>
                    <a:pt x="479" y="209"/>
                  </a:lnTo>
                  <a:lnTo>
                    <a:pt x="479" y="74"/>
                  </a:lnTo>
                  <a:lnTo>
                    <a:pt x="614" y="74"/>
                  </a:lnTo>
                  <a:lnTo>
                    <a:pt x="614" y="209"/>
                  </a:lnTo>
                  <a:lnTo>
                    <a:pt x="720" y="209"/>
                  </a:lnTo>
                  <a:lnTo>
                    <a:pt x="720" y="304"/>
                  </a:lnTo>
                  <a:lnTo>
                    <a:pt x="0" y="304"/>
                  </a:lnTo>
                  <a:lnTo>
                    <a:pt x="0" y="209"/>
                  </a:lnTo>
                  <a:lnTo>
                    <a:pt x="107" y="209"/>
                  </a:lnTo>
                  <a:lnTo>
                    <a:pt x="107"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81" name="Rectangle 11">
              <a:extLst>
                <a:ext uri="{FF2B5EF4-FFF2-40B4-BE49-F238E27FC236}">
                  <a16:creationId xmlns:a16="http://schemas.microsoft.com/office/drawing/2014/main" id="{CC7E41E7-2EBF-4A49-93E1-FAB26570CEE1}"/>
                </a:ext>
              </a:extLst>
            </p:cNvPr>
            <p:cNvSpPr>
              <a:spLocks noChangeArrowheads="1"/>
            </p:cNvSpPr>
            <p:nvPr/>
          </p:nvSpPr>
          <p:spPr bwMode="auto">
            <a:xfrm>
              <a:off x="2189163" y="1887538"/>
              <a:ext cx="4826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82" name="Rectangle 12">
              <a:extLst>
                <a:ext uri="{FF2B5EF4-FFF2-40B4-BE49-F238E27FC236}">
                  <a16:creationId xmlns:a16="http://schemas.microsoft.com/office/drawing/2014/main" id="{13A6A01D-D354-FD48-9221-38359C2A2390}"/>
                </a:ext>
              </a:extLst>
            </p:cNvPr>
            <p:cNvSpPr>
              <a:spLocks noChangeArrowheads="1"/>
            </p:cNvSpPr>
            <p:nvPr/>
          </p:nvSpPr>
          <p:spPr bwMode="auto">
            <a:xfrm>
              <a:off x="2189163" y="1820863"/>
              <a:ext cx="38100"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83" name="Freeform 13">
              <a:extLst>
                <a:ext uri="{FF2B5EF4-FFF2-40B4-BE49-F238E27FC236}">
                  <a16:creationId xmlns:a16="http://schemas.microsoft.com/office/drawing/2014/main" id="{3F94C818-E37E-3C49-80DB-A173F7276046}"/>
                </a:ext>
              </a:extLst>
            </p:cNvPr>
            <p:cNvSpPr>
              <a:spLocks/>
            </p:cNvSpPr>
            <p:nvPr/>
          </p:nvSpPr>
          <p:spPr bwMode="auto">
            <a:xfrm>
              <a:off x="2120901" y="1757363"/>
              <a:ext cx="42863" cy="114300"/>
            </a:xfrm>
            <a:custGeom>
              <a:avLst/>
              <a:gdLst>
                <a:gd name="T0" fmla="*/ 81 w 81"/>
                <a:gd name="T1" fmla="*/ 119 h 214"/>
                <a:gd name="T2" fmla="*/ 81 w 81"/>
                <a:gd name="T3" fmla="*/ 0 h 214"/>
                <a:gd name="T4" fmla="*/ 0 w 81"/>
                <a:gd name="T5" fmla="*/ 0 h 214"/>
                <a:gd name="T6" fmla="*/ 0 w 81"/>
                <a:gd name="T7" fmla="*/ 119 h 214"/>
                <a:gd name="T8" fmla="*/ 0 w 81"/>
                <a:gd name="T9" fmla="*/ 214 h 214"/>
                <a:gd name="T10" fmla="*/ 81 w 81"/>
                <a:gd name="T11" fmla="*/ 214 h 214"/>
                <a:gd name="T12" fmla="*/ 81 w 81"/>
                <a:gd name="T13" fmla="*/ 119 h 214"/>
              </a:gdLst>
              <a:ahLst/>
              <a:cxnLst>
                <a:cxn ang="0">
                  <a:pos x="T0" y="T1"/>
                </a:cxn>
                <a:cxn ang="0">
                  <a:pos x="T2" y="T3"/>
                </a:cxn>
                <a:cxn ang="0">
                  <a:pos x="T4" y="T5"/>
                </a:cxn>
                <a:cxn ang="0">
                  <a:pos x="T6" y="T7"/>
                </a:cxn>
                <a:cxn ang="0">
                  <a:pos x="T8" y="T9"/>
                </a:cxn>
                <a:cxn ang="0">
                  <a:pos x="T10" y="T11"/>
                </a:cxn>
                <a:cxn ang="0">
                  <a:pos x="T12" y="T13"/>
                </a:cxn>
              </a:cxnLst>
              <a:rect l="0" t="0" r="r" b="b"/>
              <a:pathLst>
                <a:path w="81" h="214">
                  <a:moveTo>
                    <a:pt x="81" y="119"/>
                  </a:moveTo>
                  <a:lnTo>
                    <a:pt x="81" y="0"/>
                  </a:lnTo>
                  <a:lnTo>
                    <a:pt x="0" y="0"/>
                  </a:lnTo>
                  <a:lnTo>
                    <a:pt x="0" y="119"/>
                  </a:lnTo>
                  <a:lnTo>
                    <a:pt x="0" y="214"/>
                  </a:lnTo>
                  <a:lnTo>
                    <a:pt x="81" y="214"/>
                  </a:lnTo>
                  <a:lnTo>
                    <a:pt x="81"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84" name="Rectangle 14">
              <a:extLst>
                <a:ext uri="{FF2B5EF4-FFF2-40B4-BE49-F238E27FC236}">
                  <a16:creationId xmlns:a16="http://schemas.microsoft.com/office/drawing/2014/main" id="{5BF9B06B-A2CA-3949-948F-BBED2AD6AC06}"/>
                </a:ext>
              </a:extLst>
            </p:cNvPr>
            <p:cNvSpPr>
              <a:spLocks noChangeArrowheads="1"/>
            </p:cNvSpPr>
            <p:nvPr/>
          </p:nvSpPr>
          <p:spPr bwMode="auto">
            <a:xfrm>
              <a:off x="2120901" y="1887538"/>
              <a:ext cx="428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85" name="Rectangle 15">
              <a:extLst>
                <a:ext uri="{FF2B5EF4-FFF2-40B4-BE49-F238E27FC236}">
                  <a16:creationId xmlns:a16="http://schemas.microsoft.com/office/drawing/2014/main" id="{27F421EE-9E0A-744E-9677-8EF13CCFB37C}"/>
                </a:ext>
              </a:extLst>
            </p:cNvPr>
            <p:cNvSpPr>
              <a:spLocks noChangeArrowheads="1"/>
            </p:cNvSpPr>
            <p:nvPr/>
          </p:nvSpPr>
          <p:spPr bwMode="auto">
            <a:xfrm>
              <a:off x="2060576" y="1887538"/>
              <a:ext cx="38100"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86" name="Rectangle 16">
              <a:extLst>
                <a:ext uri="{FF2B5EF4-FFF2-40B4-BE49-F238E27FC236}">
                  <a16:creationId xmlns:a16="http://schemas.microsoft.com/office/drawing/2014/main" id="{B5000F9E-3D48-4749-88DD-B0F8FB2F3986}"/>
                </a:ext>
              </a:extLst>
            </p:cNvPr>
            <p:cNvSpPr>
              <a:spLocks noChangeArrowheads="1"/>
            </p:cNvSpPr>
            <p:nvPr/>
          </p:nvSpPr>
          <p:spPr bwMode="auto">
            <a:xfrm>
              <a:off x="1995488" y="1887538"/>
              <a:ext cx="396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87" name="Rectangle 17">
              <a:extLst>
                <a:ext uri="{FF2B5EF4-FFF2-40B4-BE49-F238E27FC236}">
                  <a16:creationId xmlns:a16="http://schemas.microsoft.com/office/drawing/2014/main" id="{532A9416-520C-AF4C-8B3F-94757F54F8A6}"/>
                </a:ext>
              </a:extLst>
            </p:cNvPr>
            <p:cNvSpPr>
              <a:spLocks noChangeArrowheads="1"/>
            </p:cNvSpPr>
            <p:nvPr/>
          </p:nvSpPr>
          <p:spPr bwMode="auto">
            <a:xfrm>
              <a:off x="1995488" y="1820863"/>
              <a:ext cx="39688"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88" name="Rectangle 18">
              <a:extLst>
                <a:ext uri="{FF2B5EF4-FFF2-40B4-BE49-F238E27FC236}">
                  <a16:creationId xmlns:a16="http://schemas.microsoft.com/office/drawing/2014/main" id="{386E12BF-81D2-564F-B611-38984C71AA65}"/>
                </a:ext>
              </a:extLst>
            </p:cNvPr>
            <p:cNvSpPr>
              <a:spLocks noChangeArrowheads="1"/>
            </p:cNvSpPr>
            <p:nvPr/>
          </p:nvSpPr>
          <p:spPr bwMode="auto">
            <a:xfrm>
              <a:off x="1373188" y="1887538"/>
              <a:ext cx="6016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89" name="Rectangle 19">
              <a:extLst>
                <a:ext uri="{FF2B5EF4-FFF2-40B4-BE49-F238E27FC236}">
                  <a16:creationId xmlns:a16="http://schemas.microsoft.com/office/drawing/2014/main" id="{53C6E28F-65F9-9544-98A1-CDCF42D6625F}"/>
                </a:ext>
              </a:extLst>
            </p:cNvPr>
            <p:cNvSpPr>
              <a:spLocks noChangeArrowheads="1"/>
            </p:cNvSpPr>
            <p:nvPr/>
          </p:nvSpPr>
          <p:spPr bwMode="auto">
            <a:xfrm>
              <a:off x="671513" y="1887538"/>
              <a:ext cx="48736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90" name="Rectangle 20">
              <a:extLst>
                <a:ext uri="{FF2B5EF4-FFF2-40B4-BE49-F238E27FC236}">
                  <a16:creationId xmlns:a16="http://schemas.microsoft.com/office/drawing/2014/main" id="{0C39D6F8-3622-D740-8ABA-D5DE52D7952C}"/>
                </a:ext>
              </a:extLst>
            </p:cNvPr>
            <p:cNvSpPr>
              <a:spLocks noChangeArrowheads="1"/>
            </p:cNvSpPr>
            <p:nvPr/>
          </p:nvSpPr>
          <p:spPr bwMode="auto">
            <a:xfrm>
              <a:off x="1179513" y="1887538"/>
              <a:ext cx="41275"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91" name="Freeform 21">
              <a:extLst>
                <a:ext uri="{FF2B5EF4-FFF2-40B4-BE49-F238E27FC236}">
                  <a16:creationId xmlns:a16="http://schemas.microsoft.com/office/drawing/2014/main" id="{082D0856-603D-FC44-85C0-2D120DC6BBD2}"/>
                </a:ext>
              </a:extLst>
            </p:cNvPr>
            <p:cNvSpPr>
              <a:spLocks/>
            </p:cNvSpPr>
            <p:nvPr/>
          </p:nvSpPr>
          <p:spPr bwMode="auto">
            <a:xfrm>
              <a:off x="1179513" y="1714501"/>
              <a:ext cx="41275" cy="157163"/>
            </a:xfrm>
            <a:custGeom>
              <a:avLst/>
              <a:gdLst>
                <a:gd name="T0" fmla="*/ 0 w 76"/>
                <a:gd name="T1" fmla="*/ 297 h 297"/>
                <a:gd name="T2" fmla="*/ 76 w 76"/>
                <a:gd name="T3" fmla="*/ 297 h 297"/>
                <a:gd name="T4" fmla="*/ 76 w 76"/>
                <a:gd name="T5" fmla="*/ 202 h 297"/>
                <a:gd name="T6" fmla="*/ 76 w 76"/>
                <a:gd name="T7" fmla="*/ 0 h 297"/>
                <a:gd name="T8" fmla="*/ 0 w 76"/>
                <a:gd name="T9" fmla="*/ 0 h 297"/>
                <a:gd name="T10" fmla="*/ 0 w 76"/>
                <a:gd name="T11" fmla="*/ 202 h 297"/>
                <a:gd name="T12" fmla="*/ 0 w 76"/>
                <a:gd name="T13" fmla="*/ 297 h 297"/>
              </a:gdLst>
              <a:ahLst/>
              <a:cxnLst>
                <a:cxn ang="0">
                  <a:pos x="T0" y="T1"/>
                </a:cxn>
                <a:cxn ang="0">
                  <a:pos x="T2" y="T3"/>
                </a:cxn>
                <a:cxn ang="0">
                  <a:pos x="T4" y="T5"/>
                </a:cxn>
                <a:cxn ang="0">
                  <a:pos x="T6" y="T7"/>
                </a:cxn>
                <a:cxn ang="0">
                  <a:pos x="T8" y="T9"/>
                </a:cxn>
                <a:cxn ang="0">
                  <a:pos x="T10" y="T11"/>
                </a:cxn>
                <a:cxn ang="0">
                  <a:pos x="T12" y="T13"/>
                </a:cxn>
              </a:cxnLst>
              <a:rect l="0" t="0" r="r" b="b"/>
              <a:pathLst>
                <a:path w="76" h="297">
                  <a:moveTo>
                    <a:pt x="0" y="297"/>
                  </a:moveTo>
                  <a:lnTo>
                    <a:pt x="76" y="297"/>
                  </a:lnTo>
                  <a:lnTo>
                    <a:pt x="76" y="202"/>
                  </a:lnTo>
                  <a:lnTo>
                    <a:pt x="76" y="0"/>
                  </a:lnTo>
                  <a:lnTo>
                    <a:pt x="0" y="0"/>
                  </a:lnTo>
                  <a:lnTo>
                    <a:pt x="0" y="202"/>
                  </a:lnTo>
                  <a:lnTo>
                    <a:pt x="0"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92" name="Rectangle 22">
              <a:extLst>
                <a:ext uri="{FF2B5EF4-FFF2-40B4-BE49-F238E27FC236}">
                  <a16:creationId xmlns:a16="http://schemas.microsoft.com/office/drawing/2014/main" id="{E93D5C34-C4D6-3441-B547-E5BFC00B6B51}"/>
                </a:ext>
              </a:extLst>
            </p:cNvPr>
            <p:cNvSpPr>
              <a:spLocks noChangeArrowheads="1"/>
            </p:cNvSpPr>
            <p:nvPr/>
          </p:nvSpPr>
          <p:spPr bwMode="auto">
            <a:xfrm>
              <a:off x="1246188" y="1820863"/>
              <a:ext cx="36513"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93" name="Rectangle 23">
              <a:extLst>
                <a:ext uri="{FF2B5EF4-FFF2-40B4-BE49-F238E27FC236}">
                  <a16:creationId xmlns:a16="http://schemas.microsoft.com/office/drawing/2014/main" id="{B17302F2-0845-7F44-9845-CE8C01856C73}"/>
                </a:ext>
              </a:extLst>
            </p:cNvPr>
            <p:cNvSpPr>
              <a:spLocks noChangeArrowheads="1"/>
            </p:cNvSpPr>
            <p:nvPr/>
          </p:nvSpPr>
          <p:spPr bwMode="auto">
            <a:xfrm>
              <a:off x="1246188" y="1887538"/>
              <a:ext cx="3651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94" name="Rectangle 24">
              <a:extLst>
                <a:ext uri="{FF2B5EF4-FFF2-40B4-BE49-F238E27FC236}">
                  <a16:creationId xmlns:a16="http://schemas.microsoft.com/office/drawing/2014/main" id="{BC6F0356-D46A-1740-9DDB-673ECF0ADE44}"/>
                </a:ext>
              </a:extLst>
            </p:cNvPr>
            <p:cNvSpPr>
              <a:spLocks noChangeArrowheads="1"/>
            </p:cNvSpPr>
            <p:nvPr/>
          </p:nvSpPr>
          <p:spPr bwMode="auto">
            <a:xfrm>
              <a:off x="1308101" y="1887538"/>
              <a:ext cx="41275"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95" name="Freeform 25">
              <a:extLst>
                <a:ext uri="{FF2B5EF4-FFF2-40B4-BE49-F238E27FC236}">
                  <a16:creationId xmlns:a16="http://schemas.microsoft.com/office/drawing/2014/main" id="{F19A161C-6056-3A46-9F7E-843913FD0D2A}"/>
                </a:ext>
              </a:extLst>
            </p:cNvPr>
            <p:cNvSpPr>
              <a:spLocks/>
            </p:cNvSpPr>
            <p:nvPr/>
          </p:nvSpPr>
          <p:spPr bwMode="auto">
            <a:xfrm>
              <a:off x="1308101" y="1755776"/>
              <a:ext cx="41275" cy="115888"/>
            </a:xfrm>
            <a:custGeom>
              <a:avLst/>
              <a:gdLst>
                <a:gd name="T0" fmla="*/ 0 w 76"/>
                <a:gd name="T1" fmla="*/ 217 h 217"/>
                <a:gd name="T2" fmla="*/ 76 w 76"/>
                <a:gd name="T3" fmla="*/ 217 h 217"/>
                <a:gd name="T4" fmla="*/ 76 w 76"/>
                <a:gd name="T5" fmla="*/ 122 h 217"/>
                <a:gd name="T6" fmla="*/ 76 w 76"/>
                <a:gd name="T7" fmla="*/ 0 h 217"/>
                <a:gd name="T8" fmla="*/ 0 w 76"/>
                <a:gd name="T9" fmla="*/ 0 h 217"/>
                <a:gd name="T10" fmla="*/ 0 w 76"/>
                <a:gd name="T11" fmla="*/ 122 h 217"/>
                <a:gd name="T12" fmla="*/ 0 w 76"/>
                <a:gd name="T13" fmla="*/ 217 h 217"/>
              </a:gdLst>
              <a:ahLst/>
              <a:cxnLst>
                <a:cxn ang="0">
                  <a:pos x="T0" y="T1"/>
                </a:cxn>
                <a:cxn ang="0">
                  <a:pos x="T2" y="T3"/>
                </a:cxn>
                <a:cxn ang="0">
                  <a:pos x="T4" y="T5"/>
                </a:cxn>
                <a:cxn ang="0">
                  <a:pos x="T6" y="T7"/>
                </a:cxn>
                <a:cxn ang="0">
                  <a:pos x="T8" y="T9"/>
                </a:cxn>
                <a:cxn ang="0">
                  <a:pos x="T10" y="T11"/>
                </a:cxn>
                <a:cxn ang="0">
                  <a:pos x="T12" y="T13"/>
                </a:cxn>
              </a:cxnLst>
              <a:rect l="0" t="0" r="r" b="b"/>
              <a:pathLst>
                <a:path w="76" h="217">
                  <a:moveTo>
                    <a:pt x="0" y="217"/>
                  </a:moveTo>
                  <a:lnTo>
                    <a:pt x="76" y="217"/>
                  </a:lnTo>
                  <a:lnTo>
                    <a:pt x="76" y="122"/>
                  </a:lnTo>
                  <a:lnTo>
                    <a:pt x="76" y="0"/>
                  </a:lnTo>
                  <a:lnTo>
                    <a:pt x="0" y="0"/>
                  </a:lnTo>
                  <a:lnTo>
                    <a:pt x="0" y="122"/>
                  </a:lnTo>
                  <a:lnTo>
                    <a:pt x="0" y="2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grpSp>
      <p:sp>
        <p:nvSpPr>
          <p:cNvPr id="396" name="Line 40">
            <a:extLst>
              <a:ext uri="{FF2B5EF4-FFF2-40B4-BE49-F238E27FC236}">
                <a16:creationId xmlns:a16="http://schemas.microsoft.com/office/drawing/2014/main" id="{567BA07B-2104-054A-836B-DAED37D45400}"/>
              </a:ext>
            </a:extLst>
          </p:cNvPr>
          <p:cNvSpPr>
            <a:spLocks noChangeShapeType="1"/>
          </p:cNvSpPr>
          <p:nvPr/>
        </p:nvSpPr>
        <p:spPr bwMode="auto">
          <a:xfrm>
            <a:off x="2779416" y="3426737"/>
            <a:ext cx="280988" cy="0"/>
          </a:xfrm>
          <a:prstGeom prst="line">
            <a:avLst/>
          </a:prstGeom>
          <a:noFill/>
          <a:ln w="31750">
            <a:solidFill>
              <a:schemeClr val="accent2"/>
            </a:solidFill>
            <a:prstDash val="solid"/>
            <a:round/>
            <a:headEnd/>
            <a:tailEnd/>
          </a:ln>
          <a:effectLst/>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97" name="Line 41">
            <a:extLst>
              <a:ext uri="{FF2B5EF4-FFF2-40B4-BE49-F238E27FC236}">
                <a16:creationId xmlns:a16="http://schemas.microsoft.com/office/drawing/2014/main" id="{AB28619C-D449-AB44-8532-949F29E6E5CB}"/>
              </a:ext>
            </a:extLst>
          </p:cNvPr>
          <p:cNvSpPr>
            <a:spLocks noChangeShapeType="1"/>
          </p:cNvSpPr>
          <p:nvPr/>
        </p:nvSpPr>
        <p:spPr bwMode="auto">
          <a:xfrm>
            <a:off x="2779416" y="4245894"/>
            <a:ext cx="280988" cy="0"/>
          </a:xfrm>
          <a:prstGeom prst="line">
            <a:avLst/>
          </a:prstGeom>
          <a:noFill/>
          <a:ln w="31750">
            <a:solidFill>
              <a:schemeClr val="accent2"/>
            </a:solidFill>
            <a:prstDash val="solid"/>
            <a:round/>
            <a:headEnd/>
            <a:tailEnd/>
          </a:ln>
          <a:effectLst/>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398" name="Line 42">
            <a:extLst>
              <a:ext uri="{FF2B5EF4-FFF2-40B4-BE49-F238E27FC236}">
                <a16:creationId xmlns:a16="http://schemas.microsoft.com/office/drawing/2014/main" id="{EE9DAAFA-0554-DC4D-901F-E0662ACC3E54}"/>
              </a:ext>
            </a:extLst>
          </p:cNvPr>
          <p:cNvSpPr>
            <a:spLocks noChangeShapeType="1"/>
          </p:cNvSpPr>
          <p:nvPr/>
        </p:nvSpPr>
        <p:spPr bwMode="auto">
          <a:xfrm>
            <a:off x="2779416" y="5050762"/>
            <a:ext cx="280988" cy="0"/>
          </a:xfrm>
          <a:prstGeom prst="line">
            <a:avLst/>
          </a:prstGeom>
          <a:noFill/>
          <a:ln w="31750">
            <a:solidFill>
              <a:schemeClr val="accent2"/>
            </a:solidFill>
            <a:prstDash val="solid"/>
            <a:round/>
            <a:headEnd/>
            <a:tailEnd/>
          </a:ln>
          <a:effectLst/>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00" name="Rectangle 58">
            <a:extLst>
              <a:ext uri="{FF2B5EF4-FFF2-40B4-BE49-F238E27FC236}">
                <a16:creationId xmlns:a16="http://schemas.microsoft.com/office/drawing/2014/main" id="{53149690-604A-1E4E-BE85-BE2B8B0F4111}"/>
              </a:ext>
            </a:extLst>
          </p:cNvPr>
          <p:cNvSpPr>
            <a:spLocks noChangeArrowheads="1"/>
          </p:cNvSpPr>
          <p:nvPr/>
        </p:nvSpPr>
        <p:spPr bwMode="auto">
          <a:xfrm>
            <a:off x="9662816" y="3598200"/>
            <a:ext cx="1976438" cy="1304930"/>
          </a:xfrm>
          <a:prstGeom prst="roundRect">
            <a:avLst>
              <a:gd name="adj" fmla="val 1438"/>
            </a:avLst>
          </a:prstGeom>
          <a:solidFill>
            <a:schemeClr val="accent1"/>
          </a:solidFill>
          <a:ln w="3175">
            <a:noFill/>
            <a:prstDash val="solid"/>
            <a:miter lim="800000"/>
            <a:headEnd/>
            <a:tailEnd/>
          </a:ln>
          <a:effectLst/>
        </p:spPr>
        <p:txBody>
          <a:bodyPr vert="horz" wrap="square" lIns="91440" tIns="45720" rIns="91440" bIns="45720" numCol="1" anchor="ctr" anchorCtr="0" compatLnSpc="1">
            <a:prstTxWarp prst="textNoShape">
              <a:avLst/>
            </a:prstTxWarp>
          </a:bodyPr>
          <a:lstStyle/>
          <a:p>
            <a:pPr algn="ctr">
              <a:spcBef>
                <a:spcPts val="600"/>
              </a:spcBef>
              <a:spcAft>
                <a:spcPts val="600"/>
              </a:spcAft>
            </a:pPr>
            <a:r>
              <a:rPr lang="en-US" sz="1400" kern="0" dirty="0">
                <a:solidFill>
                  <a:schemeClr val="bg1"/>
                </a:solidFill>
                <a:latin typeface="Arial" pitchFamily="34" charset="0"/>
                <a:cs typeface="Arial" pitchFamily="34" charset="0"/>
              </a:rPr>
              <a:t>Multiclass Classification</a:t>
            </a:r>
          </a:p>
          <a:p>
            <a:pPr algn="ctr">
              <a:spcBef>
                <a:spcPts val="600"/>
              </a:spcBef>
              <a:spcAft>
                <a:spcPts val="600"/>
              </a:spcAft>
            </a:pPr>
            <a:r>
              <a:rPr lang="en-US" sz="1400" kern="0" dirty="0">
                <a:solidFill>
                  <a:schemeClr val="bg1"/>
                </a:solidFill>
                <a:latin typeface="Arial" pitchFamily="34" charset="0"/>
                <a:cs typeface="Arial" pitchFamily="34" charset="0"/>
              </a:rPr>
              <a:t>9 Classes of Malware</a:t>
            </a:r>
          </a:p>
        </p:txBody>
      </p:sp>
      <p:sp>
        <p:nvSpPr>
          <p:cNvPr id="401" name="Freeform 59">
            <a:extLst>
              <a:ext uri="{FF2B5EF4-FFF2-40B4-BE49-F238E27FC236}">
                <a16:creationId xmlns:a16="http://schemas.microsoft.com/office/drawing/2014/main" id="{A0B5891A-4207-6842-B32D-8028934CB0E3}"/>
              </a:ext>
            </a:extLst>
          </p:cNvPr>
          <p:cNvSpPr>
            <a:spLocks/>
          </p:cNvSpPr>
          <p:nvPr/>
        </p:nvSpPr>
        <p:spPr bwMode="auto">
          <a:xfrm>
            <a:off x="9386591" y="2334539"/>
            <a:ext cx="211138" cy="3902075"/>
          </a:xfrm>
          <a:custGeom>
            <a:avLst/>
            <a:gdLst>
              <a:gd name="T0" fmla="*/ 400 w 400"/>
              <a:gd name="T1" fmla="*/ 7375 h 7375"/>
              <a:gd name="T2" fmla="*/ 0 w 400"/>
              <a:gd name="T3" fmla="*/ 6970 h 7375"/>
              <a:gd name="T4" fmla="*/ 0 w 400"/>
              <a:gd name="T5" fmla="*/ 410 h 7375"/>
              <a:gd name="T6" fmla="*/ 394 w 400"/>
              <a:gd name="T7" fmla="*/ 0 h 7375"/>
            </a:gdLst>
            <a:ahLst/>
            <a:cxnLst>
              <a:cxn ang="0">
                <a:pos x="T0" y="T1"/>
              </a:cxn>
              <a:cxn ang="0">
                <a:pos x="T2" y="T3"/>
              </a:cxn>
              <a:cxn ang="0">
                <a:pos x="T4" y="T5"/>
              </a:cxn>
              <a:cxn ang="0">
                <a:pos x="T6" y="T7"/>
              </a:cxn>
            </a:cxnLst>
            <a:rect l="0" t="0" r="r" b="b"/>
            <a:pathLst>
              <a:path w="400" h="7375">
                <a:moveTo>
                  <a:pt x="400" y="7375"/>
                </a:moveTo>
                <a:lnTo>
                  <a:pt x="0" y="6970"/>
                </a:lnTo>
                <a:lnTo>
                  <a:pt x="0" y="410"/>
                </a:lnTo>
                <a:lnTo>
                  <a:pt x="394" y="0"/>
                </a:lnTo>
              </a:path>
            </a:pathLst>
          </a:custGeom>
          <a:noFill/>
          <a:ln w="38100">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02" name="Line 60">
            <a:extLst>
              <a:ext uri="{FF2B5EF4-FFF2-40B4-BE49-F238E27FC236}">
                <a16:creationId xmlns:a16="http://schemas.microsoft.com/office/drawing/2014/main" id="{86A871EE-4570-E148-929B-B5E520E75652}"/>
              </a:ext>
            </a:extLst>
          </p:cNvPr>
          <p:cNvSpPr>
            <a:spLocks noChangeShapeType="1"/>
          </p:cNvSpPr>
          <p:nvPr/>
        </p:nvSpPr>
        <p:spPr bwMode="auto">
          <a:xfrm flipH="1">
            <a:off x="9386591" y="4249083"/>
            <a:ext cx="276225" cy="0"/>
          </a:xfrm>
          <a:prstGeom prst="line">
            <a:avLst/>
          </a:prstGeom>
          <a:noFill/>
          <a:ln w="31750">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16" name="Rounded Rectangle 353">
            <a:extLst>
              <a:ext uri="{FF2B5EF4-FFF2-40B4-BE49-F238E27FC236}">
                <a16:creationId xmlns:a16="http://schemas.microsoft.com/office/drawing/2014/main" id="{657237C8-9F45-5A4A-B532-22B3B2333DAA}"/>
              </a:ext>
            </a:extLst>
          </p:cNvPr>
          <p:cNvSpPr/>
          <p:nvPr/>
        </p:nvSpPr>
        <p:spPr>
          <a:xfrm>
            <a:off x="801391" y="4090695"/>
            <a:ext cx="1976438" cy="339724"/>
          </a:xfrm>
          <a:prstGeom prst="round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dirty="0">
                <a:solidFill>
                  <a:schemeClr val="bg1"/>
                </a:solidFill>
                <a:latin typeface="Arial" pitchFamily="34" charset="0"/>
                <a:cs typeface="Arial" pitchFamily="34" charset="0"/>
              </a:rPr>
              <a:t>Segment Count</a:t>
            </a:r>
          </a:p>
        </p:txBody>
      </p:sp>
      <p:sp>
        <p:nvSpPr>
          <p:cNvPr id="417" name="Rounded Rectangle 354">
            <a:extLst>
              <a:ext uri="{FF2B5EF4-FFF2-40B4-BE49-F238E27FC236}">
                <a16:creationId xmlns:a16="http://schemas.microsoft.com/office/drawing/2014/main" id="{AF759881-B9CD-9749-92FE-E80122DC0506}"/>
              </a:ext>
            </a:extLst>
          </p:cNvPr>
          <p:cNvSpPr/>
          <p:nvPr/>
        </p:nvSpPr>
        <p:spPr>
          <a:xfrm>
            <a:off x="801391" y="4894278"/>
            <a:ext cx="1976438" cy="339724"/>
          </a:xfrm>
          <a:prstGeom prst="round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dirty="0">
                <a:solidFill>
                  <a:schemeClr val="bg1"/>
                </a:solidFill>
                <a:latin typeface="Arial" pitchFamily="34" charset="0"/>
                <a:cs typeface="Arial" pitchFamily="34" charset="0"/>
              </a:rPr>
              <a:t>ASM Pixel Intensity</a:t>
            </a:r>
          </a:p>
        </p:txBody>
      </p:sp>
      <p:sp>
        <p:nvSpPr>
          <p:cNvPr id="419" name="Rounded Rectangle 358">
            <a:extLst>
              <a:ext uri="{FF2B5EF4-FFF2-40B4-BE49-F238E27FC236}">
                <a16:creationId xmlns:a16="http://schemas.microsoft.com/office/drawing/2014/main" id="{54EDAC27-89FC-AA42-A019-48AD370261AC}"/>
              </a:ext>
            </a:extLst>
          </p:cNvPr>
          <p:cNvSpPr/>
          <p:nvPr/>
        </p:nvSpPr>
        <p:spPr>
          <a:xfrm>
            <a:off x="801391" y="3272823"/>
            <a:ext cx="1976438" cy="339724"/>
          </a:xfrm>
          <a:prstGeom prst="round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dirty="0">
                <a:solidFill>
                  <a:schemeClr val="bg1"/>
                </a:solidFill>
                <a:latin typeface="Arial" pitchFamily="34" charset="0"/>
                <a:cs typeface="Arial" pitchFamily="34" charset="0"/>
              </a:rPr>
              <a:t>OP code Count</a:t>
            </a:r>
            <a:endParaRPr lang="en-US" sz="1400" dirty="0"/>
          </a:p>
        </p:txBody>
      </p:sp>
      <p:sp>
        <p:nvSpPr>
          <p:cNvPr id="420" name="Freeform 39">
            <a:extLst>
              <a:ext uri="{FF2B5EF4-FFF2-40B4-BE49-F238E27FC236}">
                <a16:creationId xmlns:a16="http://schemas.microsoft.com/office/drawing/2014/main" id="{5D9B7B8B-F4FC-334E-8D27-D92FB2306F72}"/>
              </a:ext>
            </a:extLst>
          </p:cNvPr>
          <p:cNvSpPr>
            <a:spLocks/>
          </p:cNvSpPr>
          <p:nvPr/>
        </p:nvSpPr>
        <p:spPr bwMode="auto">
          <a:xfrm>
            <a:off x="2860379" y="2294852"/>
            <a:ext cx="200025" cy="3895725"/>
          </a:xfrm>
          <a:custGeom>
            <a:avLst/>
            <a:gdLst>
              <a:gd name="T0" fmla="*/ 0 w 378"/>
              <a:gd name="T1" fmla="*/ 0 h 7363"/>
              <a:gd name="T2" fmla="*/ 378 w 378"/>
              <a:gd name="T3" fmla="*/ 414 h 7363"/>
              <a:gd name="T4" fmla="*/ 378 w 378"/>
              <a:gd name="T5" fmla="*/ 6960 h 7363"/>
              <a:gd name="T6" fmla="*/ 7 w 378"/>
              <a:gd name="T7" fmla="*/ 7363 h 7363"/>
            </a:gdLst>
            <a:ahLst/>
            <a:cxnLst>
              <a:cxn ang="0">
                <a:pos x="T0" y="T1"/>
              </a:cxn>
              <a:cxn ang="0">
                <a:pos x="T2" y="T3"/>
              </a:cxn>
              <a:cxn ang="0">
                <a:pos x="T4" y="T5"/>
              </a:cxn>
              <a:cxn ang="0">
                <a:pos x="T6" y="T7"/>
              </a:cxn>
            </a:cxnLst>
            <a:rect l="0" t="0" r="r" b="b"/>
            <a:pathLst>
              <a:path w="378" h="7363">
                <a:moveTo>
                  <a:pt x="0" y="0"/>
                </a:moveTo>
                <a:lnTo>
                  <a:pt x="378" y="414"/>
                </a:lnTo>
                <a:lnTo>
                  <a:pt x="378" y="6960"/>
                </a:lnTo>
                <a:lnTo>
                  <a:pt x="7" y="7363"/>
                </a:lnTo>
              </a:path>
            </a:pathLst>
          </a:custGeom>
          <a:noFill/>
          <a:ln w="38100">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21" name="Freeform 38">
            <a:extLst>
              <a:ext uri="{FF2B5EF4-FFF2-40B4-BE49-F238E27FC236}">
                <a16:creationId xmlns:a16="http://schemas.microsoft.com/office/drawing/2014/main" id="{E0FFD16D-0BE4-C74B-A8BE-5BBE01908BF7}"/>
              </a:ext>
            </a:extLst>
          </p:cNvPr>
          <p:cNvSpPr>
            <a:spLocks/>
          </p:cNvSpPr>
          <p:nvPr/>
        </p:nvSpPr>
        <p:spPr bwMode="auto">
          <a:xfrm>
            <a:off x="6597354" y="3401339"/>
            <a:ext cx="2747963" cy="1771650"/>
          </a:xfrm>
          <a:custGeom>
            <a:avLst/>
            <a:gdLst>
              <a:gd name="T0" fmla="*/ 0 w 5193"/>
              <a:gd name="T1" fmla="*/ 1711 h 3349"/>
              <a:gd name="T2" fmla="*/ 246 w 5193"/>
              <a:gd name="T3" fmla="*/ 1669 h 3349"/>
              <a:gd name="T4" fmla="*/ 497 w 5193"/>
              <a:gd name="T5" fmla="*/ 1624 h 3349"/>
              <a:gd name="T6" fmla="*/ 755 w 5193"/>
              <a:gd name="T7" fmla="*/ 1578 h 3349"/>
              <a:gd name="T8" fmla="*/ 1015 w 5193"/>
              <a:gd name="T9" fmla="*/ 1529 h 3349"/>
              <a:gd name="T10" fmla="*/ 1279 w 5193"/>
              <a:gd name="T11" fmla="*/ 1478 h 3349"/>
              <a:gd name="T12" fmla="*/ 1547 w 5193"/>
              <a:gd name="T13" fmla="*/ 1424 h 3349"/>
              <a:gd name="T14" fmla="*/ 1680 w 5193"/>
              <a:gd name="T15" fmla="*/ 1396 h 3349"/>
              <a:gd name="T16" fmla="*/ 1814 w 5193"/>
              <a:gd name="T17" fmla="*/ 1367 h 3349"/>
              <a:gd name="T18" fmla="*/ 1949 w 5193"/>
              <a:gd name="T19" fmla="*/ 1337 h 3349"/>
              <a:gd name="T20" fmla="*/ 2084 w 5193"/>
              <a:gd name="T21" fmla="*/ 1306 h 3349"/>
              <a:gd name="T22" fmla="*/ 2218 w 5193"/>
              <a:gd name="T23" fmla="*/ 1274 h 3349"/>
              <a:gd name="T24" fmla="*/ 2353 w 5193"/>
              <a:gd name="T25" fmla="*/ 1242 h 3349"/>
              <a:gd name="T26" fmla="*/ 2487 w 5193"/>
              <a:gd name="T27" fmla="*/ 1209 h 3349"/>
              <a:gd name="T28" fmla="*/ 2622 w 5193"/>
              <a:gd name="T29" fmla="*/ 1174 h 3349"/>
              <a:gd name="T30" fmla="*/ 2755 w 5193"/>
              <a:gd name="T31" fmla="*/ 1138 h 3349"/>
              <a:gd name="T32" fmla="*/ 2888 w 5193"/>
              <a:gd name="T33" fmla="*/ 1101 h 3349"/>
              <a:gd name="T34" fmla="*/ 3020 w 5193"/>
              <a:gd name="T35" fmla="*/ 1064 h 3349"/>
              <a:gd name="T36" fmla="*/ 3152 w 5193"/>
              <a:gd name="T37" fmla="*/ 1024 h 3349"/>
              <a:gd name="T38" fmla="*/ 3283 w 5193"/>
              <a:gd name="T39" fmla="*/ 985 h 3349"/>
              <a:gd name="T40" fmla="*/ 3414 w 5193"/>
              <a:gd name="T41" fmla="*/ 944 h 3349"/>
              <a:gd name="T42" fmla="*/ 3542 w 5193"/>
              <a:gd name="T43" fmla="*/ 900 h 3349"/>
              <a:gd name="T44" fmla="*/ 3670 w 5193"/>
              <a:gd name="T45" fmla="*/ 856 h 3349"/>
              <a:gd name="T46" fmla="*/ 3797 w 5193"/>
              <a:gd name="T47" fmla="*/ 812 h 3349"/>
              <a:gd name="T48" fmla="*/ 3921 w 5193"/>
              <a:gd name="T49" fmla="*/ 764 h 3349"/>
              <a:gd name="T50" fmla="*/ 4045 w 5193"/>
              <a:gd name="T51" fmla="*/ 717 h 3349"/>
              <a:gd name="T52" fmla="*/ 4167 w 5193"/>
              <a:gd name="T53" fmla="*/ 667 h 3349"/>
              <a:gd name="T54" fmla="*/ 4167 w 5193"/>
              <a:gd name="T55" fmla="*/ 0 h 3349"/>
              <a:gd name="T56" fmla="*/ 5193 w 5193"/>
              <a:gd name="T57" fmla="*/ 1643 h 3349"/>
              <a:gd name="T58" fmla="*/ 4154 w 5193"/>
              <a:gd name="T59" fmla="*/ 3349 h 3349"/>
              <a:gd name="T60" fmla="*/ 4135 w 5193"/>
              <a:gd name="T61" fmla="*/ 2661 h 3349"/>
              <a:gd name="T62" fmla="*/ 4022 w 5193"/>
              <a:gd name="T63" fmla="*/ 2614 h 3349"/>
              <a:gd name="T64" fmla="*/ 3908 w 5193"/>
              <a:gd name="T65" fmla="*/ 2566 h 3349"/>
              <a:gd name="T66" fmla="*/ 3790 w 5193"/>
              <a:gd name="T67" fmla="*/ 2521 h 3349"/>
              <a:gd name="T68" fmla="*/ 3672 w 5193"/>
              <a:gd name="T69" fmla="*/ 2478 h 3349"/>
              <a:gd name="T70" fmla="*/ 3551 w 5193"/>
              <a:gd name="T71" fmla="*/ 2436 h 3349"/>
              <a:gd name="T72" fmla="*/ 3428 w 5193"/>
              <a:gd name="T73" fmla="*/ 2394 h 3349"/>
              <a:gd name="T74" fmla="*/ 3303 w 5193"/>
              <a:gd name="T75" fmla="*/ 2355 h 3349"/>
              <a:gd name="T76" fmla="*/ 3178 w 5193"/>
              <a:gd name="T77" fmla="*/ 2316 h 3349"/>
              <a:gd name="T78" fmla="*/ 3051 w 5193"/>
              <a:gd name="T79" fmla="*/ 2279 h 3349"/>
              <a:gd name="T80" fmla="*/ 2923 w 5193"/>
              <a:gd name="T81" fmla="*/ 2243 h 3349"/>
              <a:gd name="T82" fmla="*/ 2793 w 5193"/>
              <a:gd name="T83" fmla="*/ 2209 h 3349"/>
              <a:gd name="T84" fmla="*/ 2663 w 5193"/>
              <a:gd name="T85" fmla="*/ 2174 h 3349"/>
              <a:gd name="T86" fmla="*/ 2531 w 5193"/>
              <a:gd name="T87" fmla="*/ 2142 h 3349"/>
              <a:gd name="T88" fmla="*/ 2397 w 5193"/>
              <a:gd name="T89" fmla="*/ 2110 h 3349"/>
              <a:gd name="T90" fmla="*/ 2266 w 5193"/>
              <a:gd name="T91" fmla="*/ 2080 h 3349"/>
              <a:gd name="T92" fmla="*/ 2131 w 5193"/>
              <a:gd name="T93" fmla="*/ 2051 h 3349"/>
              <a:gd name="T94" fmla="*/ 1996 w 5193"/>
              <a:gd name="T95" fmla="*/ 2023 h 3349"/>
              <a:gd name="T96" fmla="*/ 1862 w 5193"/>
              <a:gd name="T97" fmla="*/ 1996 h 3349"/>
              <a:gd name="T98" fmla="*/ 1727 w 5193"/>
              <a:gd name="T99" fmla="*/ 1969 h 3349"/>
              <a:gd name="T100" fmla="*/ 1592 w 5193"/>
              <a:gd name="T101" fmla="*/ 1945 h 3349"/>
              <a:gd name="T102" fmla="*/ 1457 w 5193"/>
              <a:gd name="T103" fmla="*/ 1920 h 3349"/>
              <a:gd name="T104" fmla="*/ 1322 w 5193"/>
              <a:gd name="T105" fmla="*/ 1896 h 3349"/>
              <a:gd name="T106" fmla="*/ 1187 w 5193"/>
              <a:gd name="T107" fmla="*/ 1874 h 3349"/>
              <a:gd name="T108" fmla="*/ 1052 w 5193"/>
              <a:gd name="T109" fmla="*/ 1852 h 3349"/>
              <a:gd name="T110" fmla="*/ 919 w 5193"/>
              <a:gd name="T111" fmla="*/ 1832 h 3349"/>
              <a:gd name="T112" fmla="*/ 784 w 5193"/>
              <a:gd name="T113" fmla="*/ 1813 h 3349"/>
              <a:gd name="T114" fmla="*/ 652 w 5193"/>
              <a:gd name="T115" fmla="*/ 1793 h 3349"/>
              <a:gd name="T116" fmla="*/ 519 w 5193"/>
              <a:gd name="T117" fmla="*/ 1775 h 3349"/>
              <a:gd name="T118" fmla="*/ 258 w 5193"/>
              <a:gd name="T119" fmla="*/ 1742 h 3349"/>
              <a:gd name="T120" fmla="*/ 0 w 5193"/>
              <a:gd name="T121" fmla="*/ 1711 h 3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93" h="3349">
                <a:moveTo>
                  <a:pt x="0" y="1711"/>
                </a:moveTo>
                <a:lnTo>
                  <a:pt x="246" y="1669"/>
                </a:lnTo>
                <a:lnTo>
                  <a:pt x="497" y="1624"/>
                </a:lnTo>
                <a:lnTo>
                  <a:pt x="755" y="1578"/>
                </a:lnTo>
                <a:lnTo>
                  <a:pt x="1015" y="1529"/>
                </a:lnTo>
                <a:lnTo>
                  <a:pt x="1279" y="1478"/>
                </a:lnTo>
                <a:lnTo>
                  <a:pt x="1547" y="1424"/>
                </a:lnTo>
                <a:lnTo>
                  <a:pt x="1680" y="1396"/>
                </a:lnTo>
                <a:lnTo>
                  <a:pt x="1814" y="1367"/>
                </a:lnTo>
                <a:lnTo>
                  <a:pt x="1949" y="1337"/>
                </a:lnTo>
                <a:lnTo>
                  <a:pt x="2084" y="1306"/>
                </a:lnTo>
                <a:lnTo>
                  <a:pt x="2218" y="1274"/>
                </a:lnTo>
                <a:lnTo>
                  <a:pt x="2353" y="1242"/>
                </a:lnTo>
                <a:lnTo>
                  <a:pt x="2487" y="1209"/>
                </a:lnTo>
                <a:lnTo>
                  <a:pt x="2622" y="1174"/>
                </a:lnTo>
                <a:lnTo>
                  <a:pt x="2755" y="1138"/>
                </a:lnTo>
                <a:lnTo>
                  <a:pt x="2888" y="1101"/>
                </a:lnTo>
                <a:lnTo>
                  <a:pt x="3020" y="1064"/>
                </a:lnTo>
                <a:lnTo>
                  <a:pt x="3152" y="1024"/>
                </a:lnTo>
                <a:lnTo>
                  <a:pt x="3283" y="985"/>
                </a:lnTo>
                <a:lnTo>
                  <a:pt x="3414" y="944"/>
                </a:lnTo>
                <a:lnTo>
                  <a:pt x="3542" y="900"/>
                </a:lnTo>
                <a:lnTo>
                  <a:pt x="3670" y="856"/>
                </a:lnTo>
                <a:lnTo>
                  <a:pt x="3797" y="812"/>
                </a:lnTo>
                <a:lnTo>
                  <a:pt x="3921" y="764"/>
                </a:lnTo>
                <a:lnTo>
                  <a:pt x="4045" y="717"/>
                </a:lnTo>
                <a:lnTo>
                  <a:pt x="4167" y="667"/>
                </a:lnTo>
                <a:lnTo>
                  <a:pt x="4167" y="0"/>
                </a:lnTo>
                <a:lnTo>
                  <a:pt x="5193" y="1643"/>
                </a:lnTo>
                <a:lnTo>
                  <a:pt x="4154" y="3349"/>
                </a:lnTo>
                <a:lnTo>
                  <a:pt x="4135" y="2661"/>
                </a:lnTo>
                <a:lnTo>
                  <a:pt x="4022" y="2614"/>
                </a:lnTo>
                <a:lnTo>
                  <a:pt x="3908" y="2566"/>
                </a:lnTo>
                <a:lnTo>
                  <a:pt x="3790" y="2521"/>
                </a:lnTo>
                <a:lnTo>
                  <a:pt x="3672" y="2478"/>
                </a:lnTo>
                <a:lnTo>
                  <a:pt x="3551" y="2436"/>
                </a:lnTo>
                <a:lnTo>
                  <a:pt x="3428" y="2394"/>
                </a:lnTo>
                <a:lnTo>
                  <a:pt x="3303" y="2355"/>
                </a:lnTo>
                <a:lnTo>
                  <a:pt x="3178" y="2316"/>
                </a:lnTo>
                <a:lnTo>
                  <a:pt x="3051" y="2279"/>
                </a:lnTo>
                <a:lnTo>
                  <a:pt x="2923" y="2243"/>
                </a:lnTo>
                <a:lnTo>
                  <a:pt x="2793" y="2209"/>
                </a:lnTo>
                <a:lnTo>
                  <a:pt x="2663" y="2174"/>
                </a:lnTo>
                <a:lnTo>
                  <a:pt x="2531" y="2142"/>
                </a:lnTo>
                <a:lnTo>
                  <a:pt x="2397" y="2110"/>
                </a:lnTo>
                <a:lnTo>
                  <a:pt x="2266" y="2080"/>
                </a:lnTo>
                <a:lnTo>
                  <a:pt x="2131" y="2051"/>
                </a:lnTo>
                <a:lnTo>
                  <a:pt x="1996" y="2023"/>
                </a:lnTo>
                <a:lnTo>
                  <a:pt x="1862" y="1996"/>
                </a:lnTo>
                <a:lnTo>
                  <a:pt x="1727" y="1969"/>
                </a:lnTo>
                <a:lnTo>
                  <a:pt x="1592" y="1945"/>
                </a:lnTo>
                <a:lnTo>
                  <a:pt x="1457" y="1920"/>
                </a:lnTo>
                <a:lnTo>
                  <a:pt x="1322" y="1896"/>
                </a:lnTo>
                <a:lnTo>
                  <a:pt x="1187" y="1874"/>
                </a:lnTo>
                <a:lnTo>
                  <a:pt x="1052" y="1852"/>
                </a:lnTo>
                <a:lnTo>
                  <a:pt x="919" y="1832"/>
                </a:lnTo>
                <a:lnTo>
                  <a:pt x="784" y="1813"/>
                </a:lnTo>
                <a:lnTo>
                  <a:pt x="652" y="1793"/>
                </a:lnTo>
                <a:lnTo>
                  <a:pt x="519" y="1775"/>
                </a:lnTo>
                <a:lnTo>
                  <a:pt x="258" y="1742"/>
                </a:lnTo>
                <a:lnTo>
                  <a:pt x="0" y="1711"/>
                </a:lnTo>
                <a:close/>
              </a:path>
            </a:pathLst>
          </a:custGeom>
          <a:gradFill>
            <a:gsLst>
              <a:gs pos="100000">
                <a:schemeClr val="accent1"/>
              </a:gs>
              <a:gs pos="100000">
                <a:schemeClr val="accent4"/>
              </a:gs>
            </a:gsLst>
            <a:lin ang="0" scaled="1"/>
          </a:gradFill>
          <a:ln>
            <a:noFill/>
          </a:ln>
        </p:spPr>
        <p:txBody>
          <a:bodyPr vert="horz" wrap="square" lIns="91440" tIns="45720" rIns="91440" bIns="45720" numCol="1" anchor="t" anchorCtr="0" compatLnSpc="1">
            <a:prstTxWarp prst="textNoShape">
              <a:avLst/>
            </a:prstTxWarp>
          </a:bodyPr>
          <a:lstStyle/>
          <a:p>
            <a:pPr algn="ctr"/>
            <a:endParaRPr lang="en-US" dirty="0"/>
          </a:p>
        </p:txBody>
      </p:sp>
      <p:grpSp>
        <p:nvGrpSpPr>
          <p:cNvPr id="422" name="Group 421">
            <a:extLst>
              <a:ext uri="{FF2B5EF4-FFF2-40B4-BE49-F238E27FC236}">
                <a16:creationId xmlns:a16="http://schemas.microsoft.com/office/drawing/2014/main" id="{822EF909-620A-784E-A469-8611F6F7B5AC}"/>
              </a:ext>
            </a:extLst>
          </p:cNvPr>
          <p:cNvGrpSpPr/>
          <p:nvPr/>
        </p:nvGrpSpPr>
        <p:grpSpPr>
          <a:xfrm>
            <a:off x="4481216" y="2480589"/>
            <a:ext cx="3484563" cy="3543301"/>
            <a:chOff x="4351338" y="1779588"/>
            <a:chExt cx="3484563" cy="3543301"/>
          </a:xfrm>
          <a:solidFill>
            <a:schemeClr val="accent4">
              <a:alpha val="53000"/>
            </a:schemeClr>
          </a:solidFill>
        </p:grpSpPr>
        <p:sp>
          <p:nvSpPr>
            <p:cNvPr id="423" name="Freeform 120">
              <a:extLst>
                <a:ext uri="{FF2B5EF4-FFF2-40B4-BE49-F238E27FC236}">
                  <a16:creationId xmlns:a16="http://schemas.microsoft.com/office/drawing/2014/main" id="{F1CC9928-CE32-7D4B-AFA5-B5B31867E707}"/>
                </a:ext>
              </a:extLst>
            </p:cNvPr>
            <p:cNvSpPr>
              <a:spLocks/>
            </p:cNvSpPr>
            <p:nvPr/>
          </p:nvSpPr>
          <p:spPr bwMode="auto">
            <a:xfrm>
              <a:off x="7318376" y="4602163"/>
              <a:ext cx="115888" cy="100013"/>
            </a:xfrm>
            <a:custGeom>
              <a:avLst/>
              <a:gdLst>
                <a:gd name="T0" fmla="*/ 190 w 217"/>
                <a:gd name="T1" fmla="*/ 189 h 189"/>
                <a:gd name="T2" fmla="*/ 0 w 217"/>
                <a:gd name="T3" fmla="*/ 33 h 189"/>
                <a:gd name="T4" fmla="*/ 27 w 217"/>
                <a:gd name="T5" fmla="*/ 0 h 189"/>
                <a:gd name="T6" fmla="*/ 217 w 217"/>
                <a:gd name="T7" fmla="*/ 154 h 189"/>
                <a:gd name="T8" fmla="*/ 190 w 217"/>
                <a:gd name="T9" fmla="*/ 189 h 189"/>
              </a:gdLst>
              <a:ahLst/>
              <a:cxnLst>
                <a:cxn ang="0">
                  <a:pos x="T0" y="T1"/>
                </a:cxn>
                <a:cxn ang="0">
                  <a:pos x="T2" y="T3"/>
                </a:cxn>
                <a:cxn ang="0">
                  <a:pos x="T4" y="T5"/>
                </a:cxn>
                <a:cxn ang="0">
                  <a:pos x="T6" y="T7"/>
                </a:cxn>
                <a:cxn ang="0">
                  <a:pos x="T8" y="T9"/>
                </a:cxn>
              </a:cxnLst>
              <a:rect l="0" t="0" r="r" b="b"/>
              <a:pathLst>
                <a:path w="217" h="189">
                  <a:moveTo>
                    <a:pt x="190" y="189"/>
                  </a:moveTo>
                  <a:lnTo>
                    <a:pt x="0" y="33"/>
                  </a:lnTo>
                  <a:lnTo>
                    <a:pt x="27" y="0"/>
                  </a:lnTo>
                  <a:lnTo>
                    <a:pt x="217" y="154"/>
                  </a:lnTo>
                  <a:lnTo>
                    <a:pt x="190"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24" name="Freeform 121">
              <a:extLst>
                <a:ext uri="{FF2B5EF4-FFF2-40B4-BE49-F238E27FC236}">
                  <a16:creationId xmlns:a16="http://schemas.microsoft.com/office/drawing/2014/main" id="{2E4DA8FE-0334-E041-A40F-7E34983756A6}"/>
                </a:ext>
              </a:extLst>
            </p:cNvPr>
            <p:cNvSpPr>
              <a:spLocks/>
            </p:cNvSpPr>
            <p:nvPr/>
          </p:nvSpPr>
          <p:spPr bwMode="auto">
            <a:xfrm>
              <a:off x="7345363" y="4568826"/>
              <a:ext cx="117475" cy="96838"/>
            </a:xfrm>
            <a:custGeom>
              <a:avLst/>
              <a:gdLst>
                <a:gd name="T0" fmla="*/ 194 w 220"/>
                <a:gd name="T1" fmla="*/ 184 h 184"/>
                <a:gd name="T2" fmla="*/ 0 w 220"/>
                <a:gd name="T3" fmla="*/ 35 h 184"/>
                <a:gd name="T4" fmla="*/ 26 w 220"/>
                <a:gd name="T5" fmla="*/ 0 h 184"/>
                <a:gd name="T6" fmla="*/ 220 w 220"/>
                <a:gd name="T7" fmla="*/ 149 h 184"/>
                <a:gd name="T8" fmla="*/ 194 w 220"/>
                <a:gd name="T9" fmla="*/ 184 h 184"/>
              </a:gdLst>
              <a:ahLst/>
              <a:cxnLst>
                <a:cxn ang="0">
                  <a:pos x="T0" y="T1"/>
                </a:cxn>
                <a:cxn ang="0">
                  <a:pos x="T2" y="T3"/>
                </a:cxn>
                <a:cxn ang="0">
                  <a:pos x="T4" y="T5"/>
                </a:cxn>
                <a:cxn ang="0">
                  <a:pos x="T6" y="T7"/>
                </a:cxn>
                <a:cxn ang="0">
                  <a:pos x="T8" y="T9"/>
                </a:cxn>
              </a:cxnLst>
              <a:rect l="0" t="0" r="r" b="b"/>
              <a:pathLst>
                <a:path w="220" h="184">
                  <a:moveTo>
                    <a:pt x="194" y="184"/>
                  </a:moveTo>
                  <a:lnTo>
                    <a:pt x="0" y="35"/>
                  </a:lnTo>
                  <a:lnTo>
                    <a:pt x="26" y="0"/>
                  </a:lnTo>
                  <a:lnTo>
                    <a:pt x="220" y="149"/>
                  </a:lnTo>
                  <a:lnTo>
                    <a:pt x="194" y="1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25" name="Freeform 122">
              <a:extLst>
                <a:ext uri="{FF2B5EF4-FFF2-40B4-BE49-F238E27FC236}">
                  <a16:creationId xmlns:a16="http://schemas.microsoft.com/office/drawing/2014/main" id="{AD371C4B-36B3-C64A-8FB6-23F6BACC56DC}"/>
                </a:ext>
              </a:extLst>
            </p:cNvPr>
            <p:cNvSpPr>
              <a:spLocks/>
            </p:cNvSpPr>
            <p:nvPr/>
          </p:nvSpPr>
          <p:spPr bwMode="auto">
            <a:xfrm>
              <a:off x="7372351" y="4535488"/>
              <a:ext cx="117475" cy="95250"/>
            </a:xfrm>
            <a:custGeom>
              <a:avLst/>
              <a:gdLst>
                <a:gd name="T0" fmla="*/ 198 w 222"/>
                <a:gd name="T1" fmla="*/ 180 h 180"/>
                <a:gd name="T2" fmla="*/ 0 w 222"/>
                <a:gd name="T3" fmla="*/ 35 h 180"/>
                <a:gd name="T4" fmla="*/ 25 w 222"/>
                <a:gd name="T5" fmla="*/ 0 h 180"/>
                <a:gd name="T6" fmla="*/ 222 w 222"/>
                <a:gd name="T7" fmla="*/ 144 h 180"/>
                <a:gd name="T8" fmla="*/ 198 w 222"/>
                <a:gd name="T9" fmla="*/ 180 h 180"/>
              </a:gdLst>
              <a:ahLst/>
              <a:cxnLst>
                <a:cxn ang="0">
                  <a:pos x="T0" y="T1"/>
                </a:cxn>
                <a:cxn ang="0">
                  <a:pos x="T2" y="T3"/>
                </a:cxn>
                <a:cxn ang="0">
                  <a:pos x="T4" y="T5"/>
                </a:cxn>
                <a:cxn ang="0">
                  <a:pos x="T6" y="T7"/>
                </a:cxn>
                <a:cxn ang="0">
                  <a:pos x="T8" y="T9"/>
                </a:cxn>
              </a:cxnLst>
              <a:rect l="0" t="0" r="r" b="b"/>
              <a:pathLst>
                <a:path w="222" h="180">
                  <a:moveTo>
                    <a:pt x="198" y="180"/>
                  </a:moveTo>
                  <a:lnTo>
                    <a:pt x="0" y="35"/>
                  </a:lnTo>
                  <a:lnTo>
                    <a:pt x="25" y="0"/>
                  </a:lnTo>
                  <a:lnTo>
                    <a:pt x="222" y="144"/>
                  </a:lnTo>
                  <a:lnTo>
                    <a:pt x="198"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26" name="Freeform 123">
              <a:extLst>
                <a:ext uri="{FF2B5EF4-FFF2-40B4-BE49-F238E27FC236}">
                  <a16:creationId xmlns:a16="http://schemas.microsoft.com/office/drawing/2014/main" id="{0C0890D6-A199-6E4C-A21A-59631F08BA64}"/>
                </a:ext>
              </a:extLst>
            </p:cNvPr>
            <p:cNvSpPr>
              <a:spLocks/>
            </p:cNvSpPr>
            <p:nvPr/>
          </p:nvSpPr>
          <p:spPr bwMode="auto">
            <a:xfrm>
              <a:off x="7397751" y="4500563"/>
              <a:ext cx="119063" cy="92075"/>
            </a:xfrm>
            <a:custGeom>
              <a:avLst/>
              <a:gdLst>
                <a:gd name="T0" fmla="*/ 201 w 225"/>
                <a:gd name="T1" fmla="*/ 175 h 175"/>
                <a:gd name="T2" fmla="*/ 0 w 225"/>
                <a:gd name="T3" fmla="*/ 35 h 175"/>
                <a:gd name="T4" fmla="*/ 24 w 225"/>
                <a:gd name="T5" fmla="*/ 0 h 175"/>
                <a:gd name="T6" fmla="*/ 225 w 225"/>
                <a:gd name="T7" fmla="*/ 139 h 175"/>
                <a:gd name="T8" fmla="*/ 201 w 225"/>
                <a:gd name="T9" fmla="*/ 175 h 175"/>
              </a:gdLst>
              <a:ahLst/>
              <a:cxnLst>
                <a:cxn ang="0">
                  <a:pos x="T0" y="T1"/>
                </a:cxn>
                <a:cxn ang="0">
                  <a:pos x="T2" y="T3"/>
                </a:cxn>
                <a:cxn ang="0">
                  <a:pos x="T4" y="T5"/>
                </a:cxn>
                <a:cxn ang="0">
                  <a:pos x="T6" y="T7"/>
                </a:cxn>
                <a:cxn ang="0">
                  <a:pos x="T8" y="T9"/>
                </a:cxn>
              </a:cxnLst>
              <a:rect l="0" t="0" r="r" b="b"/>
              <a:pathLst>
                <a:path w="225" h="175">
                  <a:moveTo>
                    <a:pt x="201" y="175"/>
                  </a:moveTo>
                  <a:lnTo>
                    <a:pt x="0" y="35"/>
                  </a:lnTo>
                  <a:lnTo>
                    <a:pt x="24" y="0"/>
                  </a:lnTo>
                  <a:lnTo>
                    <a:pt x="225" y="139"/>
                  </a:lnTo>
                  <a:lnTo>
                    <a:pt x="201"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27" name="Freeform 124">
              <a:extLst>
                <a:ext uri="{FF2B5EF4-FFF2-40B4-BE49-F238E27FC236}">
                  <a16:creationId xmlns:a16="http://schemas.microsoft.com/office/drawing/2014/main" id="{08F434D6-4100-C341-B7B3-F2AA45488319}"/>
                </a:ext>
              </a:extLst>
            </p:cNvPr>
            <p:cNvSpPr>
              <a:spLocks/>
            </p:cNvSpPr>
            <p:nvPr/>
          </p:nvSpPr>
          <p:spPr bwMode="auto">
            <a:xfrm>
              <a:off x="7423151" y="4464051"/>
              <a:ext cx="119063" cy="90488"/>
            </a:xfrm>
            <a:custGeom>
              <a:avLst/>
              <a:gdLst>
                <a:gd name="T0" fmla="*/ 204 w 227"/>
                <a:gd name="T1" fmla="*/ 170 h 170"/>
                <a:gd name="T2" fmla="*/ 0 w 227"/>
                <a:gd name="T3" fmla="*/ 37 h 170"/>
                <a:gd name="T4" fmla="*/ 23 w 227"/>
                <a:gd name="T5" fmla="*/ 0 h 170"/>
                <a:gd name="T6" fmla="*/ 227 w 227"/>
                <a:gd name="T7" fmla="*/ 133 h 170"/>
                <a:gd name="T8" fmla="*/ 204 w 227"/>
                <a:gd name="T9" fmla="*/ 170 h 170"/>
              </a:gdLst>
              <a:ahLst/>
              <a:cxnLst>
                <a:cxn ang="0">
                  <a:pos x="T0" y="T1"/>
                </a:cxn>
                <a:cxn ang="0">
                  <a:pos x="T2" y="T3"/>
                </a:cxn>
                <a:cxn ang="0">
                  <a:pos x="T4" y="T5"/>
                </a:cxn>
                <a:cxn ang="0">
                  <a:pos x="T6" y="T7"/>
                </a:cxn>
                <a:cxn ang="0">
                  <a:pos x="T8" y="T9"/>
                </a:cxn>
              </a:cxnLst>
              <a:rect l="0" t="0" r="r" b="b"/>
              <a:pathLst>
                <a:path w="227" h="170">
                  <a:moveTo>
                    <a:pt x="204" y="170"/>
                  </a:moveTo>
                  <a:lnTo>
                    <a:pt x="0" y="37"/>
                  </a:lnTo>
                  <a:lnTo>
                    <a:pt x="23" y="0"/>
                  </a:lnTo>
                  <a:lnTo>
                    <a:pt x="227" y="133"/>
                  </a:lnTo>
                  <a:lnTo>
                    <a:pt x="204"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28" name="Freeform 125">
              <a:extLst>
                <a:ext uri="{FF2B5EF4-FFF2-40B4-BE49-F238E27FC236}">
                  <a16:creationId xmlns:a16="http://schemas.microsoft.com/office/drawing/2014/main" id="{EEB3C320-D4FE-334E-9D50-951FB10C8F1E}"/>
                </a:ext>
              </a:extLst>
            </p:cNvPr>
            <p:cNvSpPr>
              <a:spLocks/>
            </p:cNvSpPr>
            <p:nvPr/>
          </p:nvSpPr>
          <p:spPr bwMode="auto">
            <a:xfrm>
              <a:off x="7445376" y="4429126"/>
              <a:ext cx="122238" cy="87313"/>
            </a:xfrm>
            <a:custGeom>
              <a:avLst/>
              <a:gdLst>
                <a:gd name="T0" fmla="*/ 207 w 229"/>
                <a:gd name="T1" fmla="*/ 165 h 165"/>
                <a:gd name="T2" fmla="*/ 0 w 229"/>
                <a:gd name="T3" fmla="*/ 37 h 165"/>
                <a:gd name="T4" fmla="*/ 23 w 229"/>
                <a:gd name="T5" fmla="*/ 0 h 165"/>
                <a:gd name="T6" fmla="*/ 229 w 229"/>
                <a:gd name="T7" fmla="*/ 128 h 165"/>
                <a:gd name="T8" fmla="*/ 207 w 229"/>
                <a:gd name="T9" fmla="*/ 165 h 165"/>
              </a:gdLst>
              <a:ahLst/>
              <a:cxnLst>
                <a:cxn ang="0">
                  <a:pos x="T0" y="T1"/>
                </a:cxn>
                <a:cxn ang="0">
                  <a:pos x="T2" y="T3"/>
                </a:cxn>
                <a:cxn ang="0">
                  <a:pos x="T4" y="T5"/>
                </a:cxn>
                <a:cxn ang="0">
                  <a:pos x="T6" y="T7"/>
                </a:cxn>
                <a:cxn ang="0">
                  <a:pos x="T8" y="T9"/>
                </a:cxn>
              </a:cxnLst>
              <a:rect l="0" t="0" r="r" b="b"/>
              <a:pathLst>
                <a:path w="229" h="165">
                  <a:moveTo>
                    <a:pt x="207" y="165"/>
                  </a:moveTo>
                  <a:lnTo>
                    <a:pt x="0" y="37"/>
                  </a:lnTo>
                  <a:lnTo>
                    <a:pt x="23" y="0"/>
                  </a:lnTo>
                  <a:lnTo>
                    <a:pt x="229" y="128"/>
                  </a:lnTo>
                  <a:lnTo>
                    <a:pt x="207"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29" name="Freeform 126">
              <a:extLst>
                <a:ext uri="{FF2B5EF4-FFF2-40B4-BE49-F238E27FC236}">
                  <a16:creationId xmlns:a16="http://schemas.microsoft.com/office/drawing/2014/main" id="{BCE8C1FD-BA1F-BF47-86C1-C19C34D7DC7C}"/>
                </a:ext>
              </a:extLst>
            </p:cNvPr>
            <p:cNvSpPr>
              <a:spLocks/>
            </p:cNvSpPr>
            <p:nvPr/>
          </p:nvSpPr>
          <p:spPr bwMode="auto">
            <a:xfrm>
              <a:off x="7469188" y="4392613"/>
              <a:ext cx="122238" cy="84138"/>
            </a:xfrm>
            <a:custGeom>
              <a:avLst/>
              <a:gdLst>
                <a:gd name="T0" fmla="*/ 210 w 232"/>
                <a:gd name="T1" fmla="*/ 160 h 160"/>
                <a:gd name="T2" fmla="*/ 0 w 232"/>
                <a:gd name="T3" fmla="*/ 38 h 160"/>
                <a:gd name="T4" fmla="*/ 21 w 232"/>
                <a:gd name="T5" fmla="*/ 0 h 160"/>
                <a:gd name="T6" fmla="*/ 232 w 232"/>
                <a:gd name="T7" fmla="*/ 123 h 160"/>
                <a:gd name="T8" fmla="*/ 210 w 232"/>
                <a:gd name="T9" fmla="*/ 160 h 160"/>
              </a:gdLst>
              <a:ahLst/>
              <a:cxnLst>
                <a:cxn ang="0">
                  <a:pos x="T0" y="T1"/>
                </a:cxn>
                <a:cxn ang="0">
                  <a:pos x="T2" y="T3"/>
                </a:cxn>
                <a:cxn ang="0">
                  <a:pos x="T4" y="T5"/>
                </a:cxn>
                <a:cxn ang="0">
                  <a:pos x="T6" y="T7"/>
                </a:cxn>
                <a:cxn ang="0">
                  <a:pos x="T8" y="T9"/>
                </a:cxn>
              </a:cxnLst>
              <a:rect l="0" t="0" r="r" b="b"/>
              <a:pathLst>
                <a:path w="232" h="160">
                  <a:moveTo>
                    <a:pt x="210" y="160"/>
                  </a:moveTo>
                  <a:lnTo>
                    <a:pt x="0" y="38"/>
                  </a:lnTo>
                  <a:lnTo>
                    <a:pt x="21" y="0"/>
                  </a:lnTo>
                  <a:lnTo>
                    <a:pt x="232" y="123"/>
                  </a:lnTo>
                  <a:lnTo>
                    <a:pt x="210"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30" name="Freeform 127">
              <a:extLst>
                <a:ext uri="{FF2B5EF4-FFF2-40B4-BE49-F238E27FC236}">
                  <a16:creationId xmlns:a16="http://schemas.microsoft.com/office/drawing/2014/main" id="{5FEB4FC2-40FE-434C-9401-E6814CA9E384}"/>
                </a:ext>
              </a:extLst>
            </p:cNvPr>
            <p:cNvSpPr>
              <a:spLocks/>
            </p:cNvSpPr>
            <p:nvPr/>
          </p:nvSpPr>
          <p:spPr bwMode="auto">
            <a:xfrm>
              <a:off x="7489826" y="4354513"/>
              <a:ext cx="123825" cy="82550"/>
            </a:xfrm>
            <a:custGeom>
              <a:avLst/>
              <a:gdLst>
                <a:gd name="T0" fmla="*/ 213 w 234"/>
                <a:gd name="T1" fmla="*/ 155 h 155"/>
                <a:gd name="T2" fmla="*/ 0 w 234"/>
                <a:gd name="T3" fmla="*/ 39 h 155"/>
                <a:gd name="T4" fmla="*/ 21 w 234"/>
                <a:gd name="T5" fmla="*/ 0 h 155"/>
                <a:gd name="T6" fmla="*/ 234 w 234"/>
                <a:gd name="T7" fmla="*/ 118 h 155"/>
                <a:gd name="T8" fmla="*/ 213 w 234"/>
                <a:gd name="T9" fmla="*/ 155 h 155"/>
              </a:gdLst>
              <a:ahLst/>
              <a:cxnLst>
                <a:cxn ang="0">
                  <a:pos x="T0" y="T1"/>
                </a:cxn>
                <a:cxn ang="0">
                  <a:pos x="T2" y="T3"/>
                </a:cxn>
                <a:cxn ang="0">
                  <a:pos x="T4" y="T5"/>
                </a:cxn>
                <a:cxn ang="0">
                  <a:pos x="T6" y="T7"/>
                </a:cxn>
                <a:cxn ang="0">
                  <a:pos x="T8" y="T9"/>
                </a:cxn>
              </a:cxnLst>
              <a:rect l="0" t="0" r="r" b="b"/>
              <a:pathLst>
                <a:path w="234" h="155">
                  <a:moveTo>
                    <a:pt x="213" y="155"/>
                  </a:moveTo>
                  <a:lnTo>
                    <a:pt x="0" y="39"/>
                  </a:lnTo>
                  <a:lnTo>
                    <a:pt x="21" y="0"/>
                  </a:lnTo>
                  <a:lnTo>
                    <a:pt x="234" y="118"/>
                  </a:lnTo>
                  <a:lnTo>
                    <a:pt x="213" y="1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31" name="Freeform 128">
              <a:extLst>
                <a:ext uri="{FF2B5EF4-FFF2-40B4-BE49-F238E27FC236}">
                  <a16:creationId xmlns:a16="http://schemas.microsoft.com/office/drawing/2014/main" id="{0B053B8B-ABAB-1D4A-816B-18EDD7123D53}"/>
                </a:ext>
              </a:extLst>
            </p:cNvPr>
            <p:cNvSpPr>
              <a:spLocks/>
            </p:cNvSpPr>
            <p:nvPr/>
          </p:nvSpPr>
          <p:spPr bwMode="auto">
            <a:xfrm>
              <a:off x="7510463" y="4318001"/>
              <a:ext cx="125413" cy="79375"/>
            </a:xfrm>
            <a:custGeom>
              <a:avLst/>
              <a:gdLst>
                <a:gd name="T0" fmla="*/ 216 w 236"/>
                <a:gd name="T1" fmla="*/ 150 h 150"/>
                <a:gd name="T2" fmla="*/ 0 w 236"/>
                <a:gd name="T3" fmla="*/ 38 h 150"/>
                <a:gd name="T4" fmla="*/ 19 w 236"/>
                <a:gd name="T5" fmla="*/ 0 h 150"/>
                <a:gd name="T6" fmla="*/ 236 w 236"/>
                <a:gd name="T7" fmla="*/ 110 h 150"/>
                <a:gd name="T8" fmla="*/ 216 w 236"/>
                <a:gd name="T9" fmla="*/ 150 h 150"/>
              </a:gdLst>
              <a:ahLst/>
              <a:cxnLst>
                <a:cxn ang="0">
                  <a:pos x="T0" y="T1"/>
                </a:cxn>
                <a:cxn ang="0">
                  <a:pos x="T2" y="T3"/>
                </a:cxn>
                <a:cxn ang="0">
                  <a:pos x="T4" y="T5"/>
                </a:cxn>
                <a:cxn ang="0">
                  <a:pos x="T6" y="T7"/>
                </a:cxn>
                <a:cxn ang="0">
                  <a:pos x="T8" y="T9"/>
                </a:cxn>
              </a:cxnLst>
              <a:rect l="0" t="0" r="r" b="b"/>
              <a:pathLst>
                <a:path w="236" h="150">
                  <a:moveTo>
                    <a:pt x="216" y="150"/>
                  </a:moveTo>
                  <a:lnTo>
                    <a:pt x="0" y="38"/>
                  </a:lnTo>
                  <a:lnTo>
                    <a:pt x="19" y="0"/>
                  </a:lnTo>
                  <a:lnTo>
                    <a:pt x="236" y="110"/>
                  </a:lnTo>
                  <a:lnTo>
                    <a:pt x="216" y="1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32" name="Freeform 129">
              <a:extLst>
                <a:ext uri="{FF2B5EF4-FFF2-40B4-BE49-F238E27FC236}">
                  <a16:creationId xmlns:a16="http://schemas.microsoft.com/office/drawing/2014/main" id="{3C153C58-E633-204D-893E-4860D4C990B7}"/>
                </a:ext>
              </a:extLst>
            </p:cNvPr>
            <p:cNvSpPr>
              <a:spLocks/>
            </p:cNvSpPr>
            <p:nvPr/>
          </p:nvSpPr>
          <p:spPr bwMode="auto">
            <a:xfrm>
              <a:off x="7531101" y="4278313"/>
              <a:ext cx="125413" cy="77788"/>
            </a:xfrm>
            <a:custGeom>
              <a:avLst/>
              <a:gdLst>
                <a:gd name="T0" fmla="*/ 220 w 238"/>
                <a:gd name="T1" fmla="*/ 145 h 145"/>
                <a:gd name="T2" fmla="*/ 0 w 238"/>
                <a:gd name="T3" fmla="*/ 40 h 145"/>
                <a:gd name="T4" fmla="*/ 19 w 238"/>
                <a:gd name="T5" fmla="*/ 0 h 145"/>
                <a:gd name="T6" fmla="*/ 238 w 238"/>
                <a:gd name="T7" fmla="*/ 106 h 145"/>
                <a:gd name="T8" fmla="*/ 220 w 238"/>
                <a:gd name="T9" fmla="*/ 145 h 145"/>
              </a:gdLst>
              <a:ahLst/>
              <a:cxnLst>
                <a:cxn ang="0">
                  <a:pos x="T0" y="T1"/>
                </a:cxn>
                <a:cxn ang="0">
                  <a:pos x="T2" y="T3"/>
                </a:cxn>
                <a:cxn ang="0">
                  <a:pos x="T4" y="T5"/>
                </a:cxn>
                <a:cxn ang="0">
                  <a:pos x="T6" y="T7"/>
                </a:cxn>
                <a:cxn ang="0">
                  <a:pos x="T8" y="T9"/>
                </a:cxn>
              </a:cxnLst>
              <a:rect l="0" t="0" r="r" b="b"/>
              <a:pathLst>
                <a:path w="238" h="145">
                  <a:moveTo>
                    <a:pt x="220" y="145"/>
                  </a:moveTo>
                  <a:lnTo>
                    <a:pt x="0" y="40"/>
                  </a:lnTo>
                  <a:lnTo>
                    <a:pt x="19" y="0"/>
                  </a:lnTo>
                  <a:lnTo>
                    <a:pt x="238" y="106"/>
                  </a:lnTo>
                  <a:lnTo>
                    <a:pt x="220"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33" name="Freeform 130">
              <a:extLst>
                <a:ext uri="{FF2B5EF4-FFF2-40B4-BE49-F238E27FC236}">
                  <a16:creationId xmlns:a16="http://schemas.microsoft.com/office/drawing/2014/main" id="{0949F7EF-A9EF-524D-8C81-823571D4AEC9}"/>
                </a:ext>
              </a:extLst>
            </p:cNvPr>
            <p:cNvSpPr>
              <a:spLocks/>
            </p:cNvSpPr>
            <p:nvPr/>
          </p:nvSpPr>
          <p:spPr bwMode="auto">
            <a:xfrm>
              <a:off x="7550151" y="4240213"/>
              <a:ext cx="125413" cy="73025"/>
            </a:xfrm>
            <a:custGeom>
              <a:avLst/>
              <a:gdLst>
                <a:gd name="T0" fmla="*/ 222 w 239"/>
                <a:gd name="T1" fmla="*/ 139 h 139"/>
                <a:gd name="T2" fmla="*/ 0 w 239"/>
                <a:gd name="T3" fmla="*/ 39 h 139"/>
                <a:gd name="T4" fmla="*/ 18 w 239"/>
                <a:gd name="T5" fmla="*/ 0 h 139"/>
                <a:gd name="T6" fmla="*/ 239 w 239"/>
                <a:gd name="T7" fmla="*/ 100 h 139"/>
                <a:gd name="T8" fmla="*/ 222 w 239"/>
                <a:gd name="T9" fmla="*/ 139 h 139"/>
              </a:gdLst>
              <a:ahLst/>
              <a:cxnLst>
                <a:cxn ang="0">
                  <a:pos x="T0" y="T1"/>
                </a:cxn>
                <a:cxn ang="0">
                  <a:pos x="T2" y="T3"/>
                </a:cxn>
                <a:cxn ang="0">
                  <a:pos x="T4" y="T5"/>
                </a:cxn>
                <a:cxn ang="0">
                  <a:pos x="T6" y="T7"/>
                </a:cxn>
                <a:cxn ang="0">
                  <a:pos x="T8" y="T9"/>
                </a:cxn>
              </a:cxnLst>
              <a:rect l="0" t="0" r="r" b="b"/>
              <a:pathLst>
                <a:path w="239" h="139">
                  <a:moveTo>
                    <a:pt x="222" y="139"/>
                  </a:moveTo>
                  <a:lnTo>
                    <a:pt x="0" y="39"/>
                  </a:lnTo>
                  <a:lnTo>
                    <a:pt x="18" y="0"/>
                  </a:lnTo>
                  <a:lnTo>
                    <a:pt x="239" y="100"/>
                  </a:lnTo>
                  <a:lnTo>
                    <a:pt x="222"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34" name="Freeform 131">
              <a:extLst>
                <a:ext uri="{FF2B5EF4-FFF2-40B4-BE49-F238E27FC236}">
                  <a16:creationId xmlns:a16="http://schemas.microsoft.com/office/drawing/2014/main" id="{80962394-3EE8-7345-A44C-23BC40D8F5B6}"/>
                </a:ext>
              </a:extLst>
            </p:cNvPr>
            <p:cNvSpPr>
              <a:spLocks/>
            </p:cNvSpPr>
            <p:nvPr/>
          </p:nvSpPr>
          <p:spPr bwMode="auto">
            <a:xfrm>
              <a:off x="7567613" y="4202113"/>
              <a:ext cx="127000" cy="69850"/>
            </a:xfrm>
            <a:custGeom>
              <a:avLst/>
              <a:gdLst>
                <a:gd name="T0" fmla="*/ 226 w 241"/>
                <a:gd name="T1" fmla="*/ 133 h 133"/>
                <a:gd name="T2" fmla="*/ 0 w 241"/>
                <a:gd name="T3" fmla="*/ 39 h 133"/>
                <a:gd name="T4" fmla="*/ 17 w 241"/>
                <a:gd name="T5" fmla="*/ 0 h 133"/>
                <a:gd name="T6" fmla="*/ 241 w 241"/>
                <a:gd name="T7" fmla="*/ 92 h 133"/>
                <a:gd name="T8" fmla="*/ 226 w 241"/>
                <a:gd name="T9" fmla="*/ 133 h 133"/>
              </a:gdLst>
              <a:ahLst/>
              <a:cxnLst>
                <a:cxn ang="0">
                  <a:pos x="T0" y="T1"/>
                </a:cxn>
                <a:cxn ang="0">
                  <a:pos x="T2" y="T3"/>
                </a:cxn>
                <a:cxn ang="0">
                  <a:pos x="T4" y="T5"/>
                </a:cxn>
                <a:cxn ang="0">
                  <a:pos x="T6" y="T7"/>
                </a:cxn>
                <a:cxn ang="0">
                  <a:pos x="T8" y="T9"/>
                </a:cxn>
              </a:cxnLst>
              <a:rect l="0" t="0" r="r" b="b"/>
              <a:pathLst>
                <a:path w="241" h="133">
                  <a:moveTo>
                    <a:pt x="226" y="133"/>
                  </a:moveTo>
                  <a:lnTo>
                    <a:pt x="0" y="39"/>
                  </a:lnTo>
                  <a:lnTo>
                    <a:pt x="17" y="0"/>
                  </a:lnTo>
                  <a:lnTo>
                    <a:pt x="241" y="92"/>
                  </a:lnTo>
                  <a:lnTo>
                    <a:pt x="226"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35" name="Freeform 132">
              <a:extLst>
                <a:ext uri="{FF2B5EF4-FFF2-40B4-BE49-F238E27FC236}">
                  <a16:creationId xmlns:a16="http://schemas.microsoft.com/office/drawing/2014/main" id="{C713FE8A-F52B-D54B-BD62-8023CD04B69A}"/>
                </a:ext>
              </a:extLst>
            </p:cNvPr>
            <p:cNvSpPr>
              <a:spLocks/>
            </p:cNvSpPr>
            <p:nvPr/>
          </p:nvSpPr>
          <p:spPr bwMode="auto">
            <a:xfrm>
              <a:off x="7707313" y="3481388"/>
              <a:ext cx="128588" cy="30163"/>
            </a:xfrm>
            <a:custGeom>
              <a:avLst/>
              <a:gdLst>
                <a:gd name="T0" fmla="*/ 245 w 245"/>
                <a:gd name="T1" fmla="*/ 43 h 57"/>
                <a:gd name="T2" fmla="*/ 3 w 245"/>
                <a:gd name="T3" fmla="*/ 57 h 57"/>
                <a:gd name="T4" fmla="*/ 0 w 245"/>
                <a:gd name="T5" fmla="*/ 14 h 57"/>
                <a:gd name="T6" fmla="*/ 242 w 245"/>
                <a:gd name="T7" fmla="*/ 0 h 57"/>
                <a:gd name="T8" fmla="*/ 245 w 245"/>
                <a:gd name="T9" fmla="*/ 43 h 57"/>
              </a:gdLst>
              <a:ahLst/>
              <a:cxnLst>
                <a:cxn ang="0">
                  <a:pos x="T0" y="T1"/>
                </a:cxn>
                <a:cxn ang="0">
                  <a:pos x="T2" y="T3"/>
                </a:cxn>
                <a:cxn ang="0">
                  <a:pos x="T4" y="T5"/>
                </a:cxn>
                <a:cxn ang="0">
                  <a:pos x="T6" y="T7"/>
                </a:cxn>
                <a:cxn ang="0">
                  <a:pos x="T8" y="T9"/>
                </a:cxn>
              </a:cxnLst>
              <a:rect l="0" t="0" r="r" b="b"/>
              <a:pathLst>
                <a:path w="245" h="57">
                  <a:moveTo>
                    <a:pt x="245" y="43"/>
                  </a:moveTo>
                  <a:lnTo>
                    <a:pt x="3" y="57"/>
                  </a:lnTo>
                  <a:lnTo>
                    <a:pt x="0" y="14"/>
                  </a:lnTo>
                  <a:lnTo>
                    <a:pt x="242" y="0"/>
                  </a:lnTo>
                  <a:lnTo>
                    <a:pt x="245"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36" name="Freeform 133">
              <a:extLst>
                <a:ext uri="{FF2B5EF4-FFF2-40B4-BE49-F238E27FC236}">
                  <a16:creationId xmlns:a16="http://schemas.microsoft.com/office/drawing/2014/main" id="{D2F20BEA-5926-9442-A6C2-633124627A87}"/>
                </a:ext>
              </a:extLst>
            </p:cNvPr>
            <p:cNvSpPr>
              <a:spLocks/>
            </p:cNvSpPr>
            <p:nvPr/>
          </p:nvSpPr>
          <p:spPr bwMode="auto">
            <a:xfrm>
              <a:off x="7704138" y="3435351"/>
              <a:ext cx="130175" cy="33338"/>
            </a:xfrm>
            <a:custGeom>
              <a:avLst/>
              <a:gdLst>
                <a:gd name="T0" fmla="*/ 245 w 245"/>
                <a:gd name="T1" fmla="*/ 44 h 64"/>
                <a:gd name="T2" fmla="*/ 4 w 245"/>
                <a:gd name="T3" fmla="*/ 64 h 64"/>
                <a:gd name="T4" fmla="*/ 0 w 245"/>
                <a:gd name="T5" fmla="*/ 21 h 64"/>
                <a:gd name="T6" fmla="*/ 242 w 245"/>
                <a:gd name="T7" fmla="*/ 0 h 64"/>
                <a:gd name="T8" fmla="*/ 245 w 245"/>
                <a:gd name="T9" fmla="*/ 44 h 64"/>
              </a:gdLst>
              <a:ahLst/>
              <a:cxnLst>
                <a:cxn ang="0">
                  <a:pos x="T0" y="T1"/>
                </a:cxn>
                <a:cxn ang="0">
                  <a:pos x="T2" y="T3"/>
                </a:cxn>
                <a:cxn ang="0">
                  <a:pos x="T4" y="T5"/>
                </a:cxn>
                <a:cxn ang="0">
                  <a:pos x="T6" y="T7"/>
                </a:cxn>
                <a:cxn ang="0">
                  <a:pos x="T8" y="T9"/>
                </a:cxn>
              </a:cxnLst>
              <a:rect l="0" t="0" r="r" b="b"/>
              <a:pathLst>
                <a:path w="245" h="64">
                  <a:moveTo>
                    <a:pt x="245" y="44"/>
                  </a:moveTo>
                  <a:lnTo>
                    <a:pt x="4" y="64"/>
                  </a:lnTo>
                  <a:lnTo>
                    <a:pt x="0" y="21"/>
                  </a:lnTo>
                  <a:lnTo>
                    <a:pt x="242" y="0"/>
                  </a:lnTo>
                  <a:lnTo>
                    <a:pt x="245"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37" name="Freeform 134">
              <a:extLst>
                <a:ext uri="{FF2B5EF4-FFF2-40B4-BE49-F238E27FC236}">
                  <a16:creationId xmlns:a16="http://schemas.microsoft.com/office/drawing/2014/main" id="{34F3A7B0-FA9C-4C44-A365-56F0BA43E72D}"/>
                </a:ext>
              </a:extLst>
            </p:cNvPr>
            <p:cNvSpPr>
              <a:spLocks/>
            </p:cNvSpPr>
            <p:nvPr/>
          </p:nvSpPr>
          <p:spPr bwMode="auto">
            <a:xfrm>
              <a:off x="7700963" y="3389313"/>
              <a:ext cx="130175" cy="36513"/>
            </a:xfrm>
            <a:custGeom>
              <a:avLst/>
              <a:gdLst>
                <a:gd name="T0" fmla="*/ 246 w 246"/>
                <a:gd name="T1" fmla="*/ 44 h 71"/>
                <a:gd name="T2" fmla="*/ 5 w 246"/>
                <a:gd name="T3" fmla="*/ 71 h 71"/>
                <a:gd name="T4" fmla="*/ 0 w 246"/>
                <a:gd name="T5" fmla="*/ 27 h 71"/>
                <a:gd name="T6" fmla="*/ 242 w 246"/>
                <a:gd name="T7" fmla="*/ 0 h 71"/>
                <a:gd name="T8" fmla="*/ 246 w 246"/>
                <a:gd name="T9" fmla="*/ 44 h 71"/>
              </a:gdLst>
              <a:ahLst/>
              <a:cxnLst>
                <a:cxn ang="0">
                  <a:pos x="T0" y="T1"/>
                </a:cxn>
                <a:cxn ang="0">
                  <a:pos x="T2" y="T3"/>
                </a:cxn>
                <a:cxn ang="0">
                  <a:pos x="T4" y="T5"/>
                </a:cxn>
                <a:cxn ang="0">
                  <a:pos x="T6" y="T7"/>
                </a:cxn>
                <a:cxn ang="0">
                  <a:pos x="T8" y="T9"/>
                </a:cxn>
              </a:cxnLst>
              <a:rect l="0" t="0" r="r" b="b"/>
              <a:pathLst>
                <a:path w="246" h="71">
                  <a:moveTo>
                    <a:pt x="246" y="44"/>
                  </a:moveTo>
                  <a:lnTo>
                    <a:pt x="5" y="71"/>
                  </a:lnTo>
                  <a:lnTo>
                    <a:pt x="0" y="27"/>
                  </a:lnTo>
                  <a:lnTo>
                    <a:pt x="242" y="0"/>
                  </a:lnTo>
                  <a:lnTo>
                    <a:pt x="24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38" name="Freeform 135">
              <a:extLst>
                <a:ext uri="{FF2B5EF4-FFF2-40B4-BE49-F238E27FC236}">
                  <a16:creationId xmlns:a16="http://schemas.microsoft.com/office/drawing/2014/main" id="{A2335FB3-393E-AD4F-874F-4EB7A2972A93}"/>
                </a:ext>
              </a:extLst>
            </p:cNvPr>
            <p:cNvSpPr>
              <a:spLocks/>
            </p:cNvSpPr>
            <p:nvPr/>
          </p:nvSpPr>
          <p:spPr bwMode="auto">
            <a:xfrm>
              <a:off x="7697788" y="3343276"/>
              <a:ext cx="130175" cy="39688"/>
            </a:xfrm>
            <a:custGeom>
              <a:avLst/>
              <a:gdLst>
                <a:gd name="T0" fmla="*/ 246 w 246"/>
                <a:gd name="T1" fmla="*/ 44 h 77"/>
                <a:gd name="T2" fmla="*/ 5 w 246"/>
                <a:gd name="T3" fmla="*/ 77 h 77"/>
                <a:gd name="T4" fmla="*/ 0 w 246"/>
                <a:gd name="T5" fmla="*/ 33 h 77"/>
                <a:gd name="T6" fmla="*/ 240 w 246"/>
                <a:gd name="T7" fmla="*/ 0 h 77"/>
                <a:gd name="T8" fmla="*/ 246 w 246"/>
                <a:gd name="T9" fmla="*/ 44 h 77"/>
              </a:gdLst>
              <a:ahLst/>
              <a:cxnLst>
                <a:cxn ang="0">
                  <a:pos x="T0" y="T1"/>
                </a:cxn>
                <a:cxn ang="0">
                  <a:pos x="T2" y="T3"/>
                </a:cxn>
                <a:cxn ang="0">
                  <a:pos x="T4" y="T5"/>
                </a:cxn>
                <a:cxn ang="0">
                  <a:pos x="T6" y="T7"/>
                </a:cxn>
                <a:cxn ang="0">
                  <a:pos x="T8" y="T9"/>
                </a:cxn>
              </a:cxnLst>
              <a:rect l="0" t="0" r="r" b="b"/>
              <a:pathLst>
                <a:path w="246" h="77">
                  <a:moveTo>
                    <a:pt x="246" y="44"/>
                  </a:moveTo>
                  <a:lnTo>
                    <a:pt x="5" y="77"/>
                  </a:lnTo>
                  <a:lnTo>
                    <a:pt x="0" y="33"/>
                  </a:lnTo>
                  <a:lnTo>
                    <a:pt x="240" y="0"/>
                  </a:lnTo>
                  <a:lnTo>
                    <a:pt x="24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39" name="Freeform 136">
              <a:extLst>
                <a:ext uri="{FF2B5EF4-FFF2-40B4-BE49-F238E27FC236}">
                  <a16:creationId xmlns:a16="http://schemas.microsoft.com/office/drawing/2014/main" id="{5451B305-36A4-854D-A830-D673D1429A29}"/>
                </a:ext>
              </a:extLst>
            </p:cNvPr>
            <p:cNvSpPr>
              <a:spLocks/>
            </p:cNvSpPr>
            <p:nvPr/>
          </p:nvSpPr>
          <p:spPr bwMode="auto">
            <a:xfrm>
              <a:off x="7691438" y="3297238"/>
              <a:ext cx="130175" cy="42863"/>
            </a:xfrm>
            <a:custGeom>
              <a:avLst/>
              <a:gdLst>
                <a:gd name="T0" fmla="*/ 246 w 246"/>
                <a:gd name="T1" fmla="*/ 44 h 83"/>
                <a:gd name="T2" fmla="*/ 6 w 246"/>
                <a:gd name="T3" fmla="*/ 83 h 83"/>
                <a:gd name="T4" fmla="*/ 0 w 246"/>
                <a:gd name="T5" fmla="*/ 40 h 83"/>
                <a:gd name="T6" fmla="*/ 240 w 246"/>
                <a:gd name="T7" fmla="*/ 0 h 83"/>
                <a:gd name="T8" fmla="*/ 246 w 246"/>
                <a:gd name="T9" fmla="*/ 44 h 83"/>
              </a:gdLst>
              <a:ahLst/>
              <a:cxnLst>
                <a:cxn ang="0">
                  <a:pos x="T0" y="T1"/>
                </a:cxn>
                <a:cxn ang="0">
                  <a:pos x="T2" y="T3"/>
                </a:cxn>
                <a:cxn ang="0">
                  <a:pos x="T4" y="T5"/>
                </a:cxn>
                <a:cxn ang="0">
                  <a:pos x="T6" y="T7"/>
                </a:cxn>
                <a:cxn ang="0">
                  <a:pos x="T8" y="T9"/>
                </a:cxn>
              </a:cxnLst>
              <a:rect l="0" t="0" r="r" b="b"/>
              <a:pathLst>
                <a:path w="246" h="83">
                  <a:moveTo>
                    <a:pt x="246" y="44"/>
                  </a:moveTo>
                  <a:lnTo>
                    <a:pt x="6" y="83"/>
                  </a:lnTo>
                  <a:lnTo>
                    <a:pt x="0" y="40"/>
                  </a:lnTo>
                  <a:lnTo>
                    <a:pt x="240" y="0"/>
                  </a:lnTo>
                  <a:lnTo>
                    <a:pt x="24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40" name="Freeform 137">
              <a:extLst>
                <a:ext uri="{FF2B5EF4-FFF2-40B4-BE49-F238E27FC236}">
                  <a16:creationId xmlns:a16="http://schemas.microsoft.com/office/drawing/2014/main" id="{FA8B4F99-43A6-A641-BEBE-4C4EB6774DDE}"/>
                </a:ext>
              </a:extLst>
            </p:cNvPr>
            <p:cNvSpPr>
              <a:spLocks/>
            </p:cNvSpPr>
            <p:nvPr/>
          </p:nvSpPr>
          <p:spPr bwMode="auto">
            <a:xfrm>
              <a:off x="7685088" y="3251201"/>
              <a:ext cx="130175" cy="46038"/>
            </a:xfrm>
            <a:custGeom>
              <a:avLst/>
              <a:gdLst>
                <a:gd name="T0" fmla="*/ 246 w 246"/>
                <a:gd name="T1" fmla="*/ 42 h 88"/>
                <a:gd name="T2" fmla="*/ 8 w 246"/>
                <a:gd name="T3" fmla="*/ 88 h 88"/>
                <a:gd name="T4" fmla="*/ 0 w 246"/>
                <a:gd name="T5" fmla="*/ 46 h 88"/>
                <a:gd name="T6" fmla="*/ 238 w 246"/>
                <a:gd name="T7" fmla="*/ 0 h 88"/>
                <a:gd name="T8" fmla="*/ 246 w 246"/>
                <a:gd name="T9" fmla="*/ 42 h 88"/>
              </a:gdLst>
              <a:ahLst/>
              <a:cxnLst>
                <a:cxn ang="0">
                  <a:pos x="T0" y="T1"/>
                </a:cxn>
                <a:cxn ang="0">
                  <a:pos x="T2" y="T3"/>
                </a:cxn>
                <a:cxn ang="0">
                  <a:pos x="T4" y="T5"/>
                </a:cxn>
                <a:cxn ang="0">
                  <a:pos x="T6" y="T7"/>
                </a:cxn>
                <a:cxn ang="0">
                  <a:pos x="T8" y="T9"/>
                </a:cxn>
              </a:cxnLst>
              <a:rect l="0" t="0" r="r" b="b"/>
              <a:pathLst>
                <a:path w="246" h="88">
                  <a:moveTo>
                    <a:pt x="246" y="42"/>
                  </a:moveTo>
                  <a:lnTo>
                    <a:pt x="8" y="88"/>
                  </a:lnTo>
                  <a:lnTo>
                    <a:pt x="0" y="46"/>
                  </a:lnTo>
                  <a:lnTo>
                    <a:pt x="238" y="0"/>
                  </a:lnTo>
                  <a:lnTo>
                    <a:pt x="2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41" name="Freeform 138">
              <a:extLst>
                <a:ext uri="{FF2B5EF4-FFF2-40B4-BE49-F238E27FC236}">
                  <a16:creationId xmlns:a16="http://schemas.microsoft.com/office/drawing/2014/main" id="{2696876D-7475-224E-A22F-EE03C5E6305F}"/>
                </a:ext>
              </a:extLst>
            </p:cNvPr>
            <p:cNvSpPr>
              <a:spLocks/>
            </p:cNvSpPr>
            <p:nvPr/>
          </p:nvSpPr>
          <p:spPr bwMode="auto">
            <a:xfrm>
              <a:off x="7677151" y="3205163"/>
              <a:ext cx="130175" cy="50800"/>
            </a:xfrm>
            <a:custGeom>
              <a:avLst/>
              <a:gdLst>
                <a:gd name="T0" fmla="*/ 246 w 246"/>
                <a:gd name="T1" fmla="*/ 42 h 95"/>
                <a:gd name="T2" fmla="*/ 9 w 246"/>
                <a:gd name="T3" fmla="*/ 95 h 95"/>
                <a:gd name="T4" fmla="*/ 0 w 246"/>
                <a:gd name="T5" fmla="*/ 51 h 95"/>
                <a:gd name="T6" fmla="*/ 237 w 246"/>
                <a:gd name="T7" fmla="*/ 0 h 95"/>
                <a:gd name="T8" fmla="*/ 246 w 246"/>
                <a:gd name="T9" fmla="*/ 42 h 95"/>
              </a:gdLst>
              <a:ahLst/>
              <a:cxnLst>
                <a:cxn ang="0">
                  <a:pos x="T0" y="T1"/>
                </a:cxn>
                <a:cxn ang="0">
                  <a:pos x="T2" y="T3"/>
                </a:cxn>
                <a:cxn ang="0">
                  <a:pos x="T4" y="T5"/>
                </a:cxn>
                <a:cxn ang="0">
                  <a:pos x="T6" y="T7"/>
                </a:cxn>
                <a:cxn ang="0">
                  <a:pos x="T8" y="T9"/>
                </a:cxn>
              </a:cxnLst>
              <a:rect l="0" t="0" r="r" b="b"/>
              <a:pathLst>
                <a:path w="246" h="95">
                  <a:moveTo>
                    <a:pt x="246" y="42"/>
                  </a:moveTo>
                  <a:lnTo>
                    <a:pt x="9" y="95"/>
                  </a:lnTo>
                  <a:lnTo>
                    <a:pt x="0" y="51"/>
                  </a:lnTo>
                  <a:lnTo>
                    <a:pt x="237" y="0"/>
                  </a:lnTo>
                  <a:lnTo>
                    <a:pt x="24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42" name="Freeform 139">
              <a:extLst>
                <a:ext uri="{FF2B5EF4-FFF2-40B4-BE49-F238E27FC236}">
                  <a16:creationId xmlns:a16="http://schemas.microsoft.com/office/drawing/2014/main" id="{6761DF29-E8F5-0B46-B334-7CAB8F55D25D}"/>
                </a:ext>
              </a:extLst>
            </p:cNvPr>
            <p:cNvSpPr>
              <a:spLocks/>
            </p:cNvSpPr>
            <p:nvPr/>
          </p:nvSpPr>
          <p:spPr bwMode="auto">
            <a:xfrm>
              <a:off x="7669213" y="3160713"/>
              <a:ext cx="130175" cy="52388"/>
            </a:xfrm>
            <a:custGeom>
              <a:avLst/>
              <a:gdLst>
                <a:gd name="T0" fmla="*/ 246 w 246"/>
                <a:gd name="T1" fmla="*/ 43 h 100"/>
                <a:gd name="T2" fmla="*/ 11 w 246"/>
                <a:gd name="T3" fmla="*/ 100 h 100"/>
                <a:gd name="T4" fmla="*/ 0 w 246"/>
                <a:gd name="T5" fmla="*/ 59 h 100"/>
                <a:gd name="T6" fmla="*/ 236 w 246"/>
                <a:gd name="T7" fmla="*/ 0 h 100"/>
                <a:gd name="T8" fmla="*/ 246 w 246"/>
                <a:gd name="T9" fmla="*/ 43 h 100"/>
              </a:gdLst>
              <a:ahLst/>
              <a:cxnLst>
                <a:cxn ang="0">
                  <a:pos x="T0" y="T1"/>
                </a:cxn>
                <a:cxn ang="0">
                  <a:pos x="T2" y="T3"/>
                </a:cxn>
                <a:cxn ang="0">
                  <a:pos x="T4" y="T5"/>
                </a:cxn>
                <a:cxn ang="0">
                  <a:pos x="T6" y="T7"/>
                </a:cxn>
                <a:cxn ang="0">
                  <a:pos x="T8" y="T9"/>
                </a:cxn>
              </a:cxnLst>
              <a:rect l="0" t="0" r="r" b="b"/>
              <a:pathLst>
                <a:path w="246" h="100">
                  <a:moveTo>
                    <a:pt x="246" y="43"/>
                  </a:moveTo>
                  <a:lnTo>
                    <a:pt x="11" y="100"/>
                  </a:lnTo>
                  <a:lnTo>
                    <a:pt x="0" y="59"/>
                  </a:lnTo>
                  <a:lnTo>
                    <a:pt x="236" y="0"/>
                  </a:lnTo>
                  <a:lnTo>
                    <a:pt x="246"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43" name="Freeform 140">
              <a:extLst>
                <a:ext uri="{FF2B5EF4-FFF2-40B4-BE49-F238E27FC236}">
                  <a16:creationId xmlns:a16="http://schemas.microsoft.com/office/drawing/2014/main" id="{7A3ACD18-A0A0-E349-B3AE-DCCD772E17FD}"/>
                </a:ext>
              </a:extLst>
            </p:cNvPr>
            <p:cNvSpPr>
              <a:spLocks/>
            </p:cNvSpPr>
            <p:nvPr/>
          </p:nvSpPr>
          <p:spPr bwMode="auto">
            <a:xfrm>
              <a:off x="7659688" y="3114676"/>
              <a:ext cx="128588" cy="57150"/>
            </a:xfrm>
            <a:custGeom>
              <a:avLst/>
              <a:gdLst>
                <a:gd name="T0" fmla="*/ 245 w 245"/>
                <a:gd name="T1" fmla="*/ 43 h 108"/>
                <a:gd name="T2" fmla="*/ 11 w 245"/>
                <a:gd name="T3" fmla="*/ 108 h 108"/>
                <a:gd name="T4" fmla="*/ 0 w 245"/>
                <a:gd name="T5" fmla="*/ 66 h 108"/>
                <a:gd name="T6" fmla="*/ 234 w 245"/>
                <a:gd name="T7" fmla="*/ 0 h 108"/>
                <a:gd name="T8" fmla="*/ 245 w 245"/>
                <a:gd name="T9" fmla="*/ 43 h 108"/>
              </a:gdLst>
              <a:ahLst/>
              <a:cxnLst>
                <a:cxn ang="0">
                  <a:pos x="T0" y="T1"/>
                </a:cxn>
                <a:cxn ang="0">
                  <a:pos x="T2" y="T3"/>
                </a:cxn>
                <a:cxn ang="0">
                  <a:pos x="T4" y="T5"/>
                </a:cxn>
                <a:cxn ang="0">
                  <a:pos x="T6" y="T7"/>
                </a:cxn>
                <a:cxn ang="0">
                  <a:pos x="T8" y="T9"/>
                </a:cxn>
              </a:cxnLst>
              <a:rect l="0" t="0" r="r" b="b"/>
              <a:pathLst>
                <a:path w="245" h="108">
                  <a:moveTo>
                    <a:pt x="245" y="43"/>
                  </a:moveTo>
                  <a:lnTo>
                    <a:pt x="11" y="108"/>
                  </a:lnTo>
                  <a:lnTo>
                    <a:pt x="0" y="66"/>
                  </a:lnTo>
                  <a:lnTo>
                    <a:pt x="234" y="0"/>
                  </a:lnTo>
                  <a:lnTo>
                    <a:pt x="245"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44" name="Freeform 141">
              <a:extLst>
                <a:ext uri="{FF2B5EF4-FFF2-40B4-BE49-F238E27FC236}">
                  <a16:creationId xmlns:a16="http://schemas.microsoft.com/office/drawing/2014/main" id="{345737B7-33C3-2041-AE65-0DB0EE5FFC2C}"/>
                </a:ext>
              </a:extLst>
            </p:cNvPr>
            <p:cNvSpPr>
              <a:spLocks/>
            </p:cNvSpPr>
            <p:nvPr/>
          </p:nvSpPr>
          <p:spPr bwMode="auto">
            <a:xfrm>
              <a:off x="7648576" y="3070226"/>
              <a:ext cx="128588" cy="60325"/>
            </a:xfrm>
            <a:custGeom>
              <a:avLst/>
              <a:gdLst>
                <a:gd name="T0" fmla="*/ 243 w 243"/>
                <a:gd name="T1" fmla="*/ 42 h 113"/>
                <a:gd name="T2" fmla="*/ 11 w 243"/>
                <a:gd name="T3" fmla="*/ 113 h 113"/>
                <a:gd name="T4" fmla="*/ 0 w 243"/>
                <a:gd name="T5" fmla="*/ 72 h 113"/>
                <a:gd name="T6" fmla="*/ 232 w 243"/>
                <a:gd name="T7" fmla="*/ 0 h 113"/>
                <a:gd name="T8" fmla="*/ 243 w 243"/>
                <a:gd name="T9" fmla="*/ 42 h 113"/>
              </a:gdLst>
              <a:ahLst/>
              <a:cxnLst>
                <a:cxn ang="0">
                  <a:pos x="T0" y="T1"/>
                </a:cxn>
                <a:cxn ang="0">
                  <a:pos x="T2" y="T3"/>
                </a:cxn>
                <a:cxn ang="0">
                  <a:pos x="T4" y="T5"/>
                </a:cxn>
                <a:cxn ang="0">
                  <a:pos x="T6" y="T7"/>
                </a:cxn>
                <a:cxn ang="0">
                  <a:pos x="T8" y="T9"/>
                </a:cxn>
              </a:cxnLst>
              <a:rect l="0" t="0" r="r" b="b"/>
              <a:pathLst>
                <a:path w="243" h="113">
                  <a:moveTo>
                    <a:pt x="243" y="42"/>
                  </a:moveTo>
                  <a:lnTo>
                    <a:pt x="11" y="113"/>
                  </a:lnTo>
                  <a:lnTo>
                    <a:pt x="0" y="72"/>
                  </a:lnTo>
                  <a:lnTo>
                    <a:pt x="232" y="0"/>
                  </a:lnTo>
                  <a:lnTo>
                    <a:pt x="243"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45" name="Freeform 142">
              <a:extLst>
                <a:ext uri="{FF2B5EF4-FFF2-40B4-BE49-F238E27FC236}">
                  <a16:creationId xmlns:a16="http://schemas.microsoft.com/office/drawing/2014/main" id="{64AE62C7-F37D-FE44-8629-3262D1852239}"/>
                </a:ext>
              </a:extLst>
            </p:cNvPr>
            <p:cNvSpPr>
              <a:spLocks/>
            </p:cNvSpPr>
            <p:nvPr/>
          </p:nvSpPr>
          <p:spPr bwMode="auto">
            <a:xfrm>
              <a:off x="7635876" y="3025776"/>
              <a:ext cx="128588" cy="61913"/>
            </a:xfrm>
            <a:custGeom>
              <a:avLst/>
              <a:gdLst>
                <a:gd name="T0" fmla="*/ 243 w 243"/>
                <a:gd name="T1" fmla="*/ 41 h 117"/>
                <a:gd name="T2" fmla="*/ 14 w 243"/>
                <a:gd name="T3" fmla="*/ 117 h 117"/>
                <a:gd name="T4" fmla="*/ 0 w 243"/>
                <a:gd name="T5" fmla="*/ 76 h 117"/>
                <a:gd name="T6" fmla="*/ 230 w 243"/>
                <a:gd name="T7" fmla="*/ 0 h 117"/>
                <a:gd name="T8" fmla="*/ 243 w 243"/>
                <a:gd name="T9" fmla="*/ 41 h 117"/>
              </a:gdLst>
              <a:ahLst/>
              <a:cxnLst>
                <a:cxn ang="0">
                  <a:pos x="T0" y="T1"/>
                </a:cxn>
                <a:cxn ang="0">
                  <a:pos x="T2" y="T3"/>
                </a:cxn>
                <a:cxn ang="0">
                  <a:pos x="T4" y="T5"/>
                </a:cxn>
                <a:cxn ang="0">
                  <a:pos x="T6" y="T7"/>
                </a:cxn>
                <a:cxn ang="0">
                  <a:pos x="T8" y="T9"/>
                </a:cxn>
              </a:cxnLst>
              <a:rect l="0" t="0" r="r" b="b"/>
              <a:pathLst>
                <a:path w="243" h="117">
                  <a:moveTo>
                    <a:pt x="243" y="41"/>
                  </a:moveTo>
                  <a:lnTo>
                    <a:pt x="14" y="117"/>
                  </a:lnTo>
                  <a:lnTo>
                    <a:pt x="0" y="76"/>
                  </a:lnTo>
                  <a:lnTo>
                    <a:pt x="230" y="0"/>
                  </a:lnTo>
                  <a:lnTo>
                    <a:pt x="243"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46" name="Freeform 143">
              <a:extLst>
                <a:ext uri="{FF2B5EF4-FFF2-40B4-BE49-F238E27FC236}">
                  <a16:creationId xmlns:a16="http://schemas.microsoft.com/office/drawing/2014/main" id="{57045117-4194-204B-A1D9-A2C0CF9FF9C0}"/>
                </a:ext>
              </a:extLst>
            </p:cNvPr>
            <p:cNvSpPr>
              <a:spLocks/>
            </p:cNvSpPr>
            <p:nvPr/>
          </p:nvSpPr>
          <p:spPr bwMode="auto">
            <a:xfrm>
              <a:off x="7623176" y="2981326"/>
              <a:ext cx="128588" cy="66675"/>
            </a:xfrm>
            <a:custGeom>
              <a:avLst/>
              <a:gdLst>
                <a:gd name="T0" fmla="*/ 242 w 242"/>
                <a:gd name="T1" fmla="*/ 40 h 125"/>
                <a:gd name="T2" fmla="*/ 14 w 242"/>
                <a:gd name="T3" fmla="*/ 125 h 125"/>
                <a:gd name="T4" fmla="*/ 0 w 242"/>
                <a:gd name="T5" fmla="*/ 84 h 125"/>
                <a:gd name="T6" fmla="*/ 228 w 242"/>
                <a:gd name="T7" fmla="*/ 0 h 125"/>
                <a:gd name="T8" fmla="*/ 242 w 242"/>
                <a:gd name="T9" fmla="*/ 40 h 125"/>
              </a:gdLst>
              <a:ahLst/>
              <a:cxnLst>
                <a:cxn ang="0">
                  <a:pos x="T0" y="T1"/>
                </a:cxn>
                <a:cxn ang="0">
                  <a:pos x="T2" y="T3"/>
                </a:cxn>
                <a:cxn ang="0">
                  <a:pos x="T4" y="T5"/>
                </a:cxn>
                <a:cxn ang="0">
                  <a:pos x="T6" y="T7"/>
                </a:cxn>
                <a:cxn ang="0">
                  <a:pos x="T8" y="T9"/>
                </a:cxn>
              </a:cxnLst>
              <a:rect l="0" t="0" r="r" b="b"/>
              <a:pathLst>
                <a:path w="242" h="125">
                  <a:moveTo>
                    <a:pt x="242" y="40"/>
                  </a:moveTo>
                  <a:lnTo>
                    <a:pt x="14" y="125"/>
                  </a:lnTo>
                  <a:lnTo>
                    <a:pt x="0" y="84"/>
                  </a:lnTo>
                  <a:lnTo>
                    <a:pt x="228" y="0"/>
                  </a:lnTo>
                  <a:lnTo>
                    <a:pt x="242"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47" name="Freeform 144">
              <a:extLst>
                <a:ext uri="{FF2B5EF4-FFF2-40B4-BE49-F238E27FC236}">
                  <a16:creationId xmlns:a16="http://schemas.microsoft.com/office/drawing/2014/main" id="{DB7559FE-BF3F-B449-86FC-AA0E1CBB0B29}"/>
                </a:ext>
              </a:extLst>
            </p:cNvPr>
            <p:cNvSpPr>
              <a:spLocks/>
            </p:cNvSpPr>
            <p:nvPr/>
          </p:nvSpPr>
          <p:spPr bwMode="auto">
            <a:xfrm>
              <a:off x="7608888" y="2938463"/>
              <a:ext cx="128588" cy="68263"/>
            </a:xfrm>
            <a:custGeom>
              <a:avLst/>
              <a:gdLst>
                <a:gd name="T0" fmla="*/ 242 w 242"/>
                <a:gd name="T1" fmla="*/ 41 h 129"/>
                <a:gd name="T2" fmla="*/ 15 w 242"/>
                <a:gd name="T3" fmla="*/ 129 h 129"/>
                <a:gd name="T4" fmla="*/ 0 w 242"/>
                <a:gd name="T5" fmla="*/ 90 h 129"/>
                <a:gd name="T6" fmla="*/ 226 w 242"/>
                <a:gd name="T7" fmla="*/ 0 h 129"/>
                <a:gd name="T8" fmla="*/ 242 w 242"/>
                <a:gd name="T9" fmla="*/ 41 h 129"/>
              </a:gdLst>
              <a:ahLst/>
              <a:cxnLst>
                <a:cxn ang="0">
                  <a:pos x="T0" y="T1"/>
                </a:cxn>
                <a:cxn ang="0">
                  <a:pos x="T2" y="T3"/>
                </a:cxn>
                <a:cxn ang="0">
                  <a:pos x="T4" y="T5"/>
                </a:cxn>
                <a:cxn ang="0">
                  <a:pos x="T6" y="T7"/>
                </a:cxn>
                <a:cxn ang="0">
                  <a:pos x="T8" y="T9"/>
                </a:cxn>
              </a:cxnLst>
              <a:rect l="0" t="0" r="r" b="b"/>
              <a:pathLst>
                <a:path w="242" h="129">
                  <a:moveTo>
                    <a:pt x="242" y="41"/>
                  </a:moveTo>
                  <a:lnTo>
                    <a:pt x="15" y="129"/>
                  </a:lnTo>
                  <a:lnTo>
                    <a:pt x="0" y="90"/>
                  </a:lnTo>
                  <a:lnTo>
                    <a:pt x="226" y="0"/>
                  </a:lnTo>
                  <a:lnTo>
                    <a:pt x="242"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48" name="Freeform 145">
              <a:extLst>
                <a:ext uri="{FF2B5EF4-FFF2-40B4-BE49-F238E27FC236}">
                  <a16:creationId xmlns:a16="http://schemas.microsoft.com/office/drawing/2014/main" id="{AA811382-9515-0348-8CE0-5A0E3F436F82}"/>
                </a:ext>
              </a:extLst>
            </p:cNvPr>
            <p:cNvSpPr>
              <a:spLocks/>
            </p:cNvSpPr>
            <p:nvPr/>
          </p:nvSpPr>
          <p:spPr bwMode="auto">
            <a:xfrm>
              <a:off x="7594601" y="2894013"/>
              <a:ext cx="127000" cy="73025"/>
            </a:xfrm>
            <a:custGeom>
              <a:avLst/>
              <a:gdLst>
                <a:gd name="T0" fmla="*/ 240 w 240"/>
                <a:gd name="T1" fmla="*/ 41 h 136"/>
                <a:gd name="T2" fmla="*/ 17 w 240"/>
                <a:gd name="T3" fmla="*/ 136 h 136"/>
                <a:gd name="T4" fmla="*/ 0 w 240"/>
                <a:gd name="T5" fmla="*/ 96 h 136"/>
                <a:gd name="T6" fmla="*/ 225 w 240"/>
                <a:gd name="T7" fmla="*/ 0 h 136"/>
                <a:gd name="T8" fmla="*/ 240 w 240"/>
                <a:gd name="T9" fmla="*/ 41 h 136"/>
              </a:gdLst>
              <a:ahLst/>
              <a:cxnLst>
                <a:cxn ang="0">
                  <a:pos x="T0" y="T1"/>
                </a:cxn>
                <a:cxn ang="0">
                  <a:pos x="T2" y="T3"/>
                </a:cxn>
                <a:cxn ang="0">
                  <a:pos x="T4" y="T5"/>
                </a:cxn>
                <a:cxn ang="0">
                  <a:pos x="T6" y="T7"/>
                </a:cxn>
                <a:cxn ang="0">
                  <a:pos x="T8" y="T9"/>
                </a:cxn>
              </a:cxnLst>
              <a:rect l="0" t="0" r="r" b="b"/>
              <a:pathLst>
                <a:path w="240" h="136">
                  <a:moveTo>
                    <a:pt x="240" y="41"/>
                  </a:moveTo>
                  <a:lnTo>
                    <a:pt x="17" y="136"/>
                  </a:lnTo>
                  <a:lnTo>
                    <a:pt x="0" y="96"/>
                  </a:lnTo>
                  <a:lnTo>
                    <a:pt x="225" y="0"/>
                  </a:lnTo>
                  <a:lnTo>
                    <a:pt x="24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49" name="Freeform 146">
              <a:extLst>
                <a:ext uri="{FF2B5EF4-FFF2-40B4-BE49-F238E27FC236}">
                  <a16:creationId xmlns:a16="http://schemas.microsoft.com/office/drawing/2014/main" id="{559457A4-95A2-AD49-8EBD-E4C101AC3883}"/>
                </a:ext>
              </a:extLst>
            </p:cNvPr>
            <p:cNvSpPr>
              <a:spLocks/>
            </p:cNvSpPr>
            <p:nvPr/>
          </p:nvSpPr>
          <p:spPr bwMode="auto">
            <a:xfrm>
              <a:off x="7578726" y="2851151"/>
              <a:ext cx="125413" cy="74613"/>
            </a:xfrm>
            <a:custGeom>
              <a:avLst/>
              <a:gdLst>
                <a:gd name="T0" fmla="*/ 239 w 239"/>
                <a:gd name="T1" fmla="*/ 40 h 141"/>
                <a:gd name="T2" fmla="*/ 18 w 239"/>
                <a:gd name="T3" fmla="*/ 141 h 141"/>
                <a:gd name="T4" fmla="*/ 0 w 239"/>
                <a:gd name="T5" fmla="*/ 101 h 141"/>
                <a:gd name="T6" fmla="*/ 221 w 239"/>
                <a:gd name="T7" fmla="*/ 0 h 141"/>
                <a:gd name="T8" fmla="*/ 239 w 239"/>
                <a:gd name="T9" fmla="*/ 40 h 141"/>
              </a:gdLst>
              <a:ahLst/>
              <a:cxnLst>
                <a:cxn ang="0">
                  <a:pos x="T0" y="T1"/>
                </a:cxn>
                <a:cxn ang="0">
                  <a:pos x="T2" y="T3"/>
                </a:cxn>
                <a:cxn ang="0">
                  <a:pos x="T4" y="T5"/>
                </a:cxn>
                <a:cxn ang="0">
                  <a:pos x="T6" y="T7"/>
                </a:cxn>
                <a:cxn ang="0">
                  <a:pos x="T8" y="T9"/>
                </a:cxn>
              </a:cxnLst>
              <a:rect l="0" t="0" r="r" b="b"/>
              <a:pathLst>
                <a:path w="239" h="141">
                  <a:moveTo>
                    <a:pt x="239" y="40"/>
                  </a:moveTo>
                  <a:lnTo>
                    <a:pt x="18" y="141"/>
                  </a:lnTo>
                  <a:lnTo>
                    <a:pt x="0" y="101"/>
                  </a:lnTo>
                  <a:lnTo>
                    <a:pt x="221" y="0"/>
                  </a:lnTo>
                  <a:lnTo>
                    <a:pt x="23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50" name="Freeform 147">
              <a:extLst>
                <a:ext uri="{FF2B5EF4-FFF2-40B4-BE49-F238E27FC236}">
                  <a16:creationId xmlns:a16="http://schemas.microsoft.com/office/drawing/2014/main" id="{A981CCD5-9609-554E-9E65-A473A9E4D64D}"/>
                </a:ext>
              </a:extLst>
            </p:cNvPr>
            <p:cNvSpPr>
              <a:spLocks/>
            </p:cNvSpPr>
            <p:nvPr/>
          </p:nvSpPr>
          <p:spPr bwMode="auto">
            <a:xfrm>
              <a:off x="7561263" y="2809876"/>
              <a:ext cx="125413" cy="77788"/>
            </a:xfrm>
            <a:custGeom>
              <a:avLst/>
              <a:gdLst>
                <a:gd name="T0" fmla="*/ 237 w 237"/>
                <a:gd name="T1" fmla="*/ 38 h 146"/>
                <a:gd name="T2" fmla="*/ 18 w 237"/>
                <a:gd name="T3" fmla="*/ 146 h 146"/>
                <a:gd name="T4" fmla="*/ 0 w 237"/>
                <a:gd name="T5" fmla="*/ 106 h 146"/>
                <a:gd name="T6" fmla="*/ 217 w 237"/>
                <a:gd name="T7" fmla="*/ 0 h 146"/>
                <a:gd name="T8" fmla="*/ 237 w 237"/>
                <a:gd name="T9" fmla="*/ 38 h 146"/>
              </a:gdLst>
              <a:ahLst/>
              <a:cxnLst>
                <a:cxn ang="0">
                  <a:pos x="T0" y="T1"/>
                </a:cxn>
                <a:cxn ang="0">
                  <a:pos x="T2" y="T3"/>
                </a:cxn>
                <a:cxn ang="0">
                  <a:pos x="T4" y="T5"/>
                </a:cxn>
                <a:cxn ang="0">
                  <a:pos x="T6" y="T7"/>
                </a:cxn>
                <a:cxn ang="0">
                  <a:pos x="T8" y="T9"/>
                </a:cxn>
              </a:cxnLst>
              <a:rect l="0" t="0" r="r" b="b"/>
              <a:pathLst>
                <a:path w="237" h="146">
                  <a:moveTo>
                    <a:pt x="237" y="38"/>
                  </a:moveTo>
                  <a:lnTo>
                    <a:pt x="18" y="146"/>
                  </a:lnTo>
                  <a:lnTo>
                    <a:pt x="0" y="106"/>
                  </a:lnTo>
                  <a:lnTo>
                    <a:pt x="217" y="0"/>
                  </a:lnTo>
                  <a:lnTo>
                    <a:pt x="23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51" name="Freeform 148">
              <a:extLst>
                <a:ext uri="{FF2B5EF4-FFF2-40B4-BE49-F238E27FC236}">
                  <a16:creationId xmlns:a16="http://schemas.microsoft.com/office/drawing/2014/main" id="{C75B19A2-D7FE-1F41-85C6-562A69FE145A}"/>
                </a:ext>
              </a:extLst>
            </p:cNvPr>
            <p:cNvSpPr>
              <a:spLocks/>
            </p:cNvSpPr>
            <p:nvPr/>
          </p:nvSpPr>
          <p:spPr bwMode="auto">
            <a:xfrm>
              <a:off x="7542213" y="2767013"/>
              <a:ext cx="125413" cy="80963"/>
            </a:xfrm>
            <a:custGeom>
              <a:avLst/>
              <a:gdLst>
                <a:gd name="T0" fmla="*/ 236 w 236"/>
                <a:gd name="T1" fmla="*/ 39 h 151"/>
                <a:gd name="T2" fmla="*/ 21 w 236"/>
                <a:gd name="T3" fmla="*/ 151 h 151"/>
                <a:gd name="T4" fmla="*/ 0 w 236"/>
                <a:gd name="T5" fmla="*/ 113 h 151"/>
                <a:gd name="T6" fmla="*/ 217 w 236"/>
                <a:gd name="T7" fmla="*/ 0 h 151"/>
                <a:gd name="T8" fmla="*/ 236 w 236"/>
                <a:gd name="T9" fmla="*/ 39 h 151"/>
              </a:gdLst>
              <a:ahLst/>
              <a:cxnLst>
                <a:cxn ang="0">
                  <a:pos x="T0" y="T1"/>
                </a:cxn>
                <a:cxn ang="0">
                  <a:pos x="T2" y="T3"/>
                </a:cxn>
                <a:cxn ang="0">
                  <a:pos x="T4" y="T5"/>
                </a:cxn>
                <a:cxn ang="0">
                  <a:pos x="T6" y="T7"/>
                </a:cxn>
                <a:cxn ang="0">
                  <a:pos x="T8" y="T9"/>
                </a:cxn>
              </a:cxnLst>
              <a:rect l="0" t="0" r="r" b="b"/>
              <a:pathLst>
                <a:path w="236" h="151">
                  <a:moveTo>
                    <a:pt x="236" y="39"/>
                  </a:moveTo>
                  <a:lnTo>
                    <a:pt x="21" y="151"/>
                  </a:lnTo>
                  <a:lnTo>
                    <a:pt x="0" y="113"/>
                  </a:lnTo>
                  <a:lnTo>
                    <a:pt x="217" y="0"/>
                  </a:lnTo>
                  <a:lnTo>
                    <a:pt x="236"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52" name="Freeform 149">
              <a:extLst>
                <a:ext uri="{FF2B5EF4-FFF2-40B4-BE49-F238E27FC236}">
                  <a16:creationId xmlns:a16="http://schemas.microsoft.com/office/drawing/2014/main" id="{143F8047-A1A7-794C-B9A3-76AB0329F0F4}"/>
                </a:ext>
              </a:extLst>
            </p:cNvPr>
            <p:cNvSpPr>
              <a:spLocks/>
            </p:cNvSpPr>
            <p:nvPr/>
          </p:nvSpPr>
          <p:spPr bwMode="auto">
            <a:xfrm>
              <a:off x="7523163" y="2725738"/>
              <a:ext cx="123825" cy="82550"/>
            </a:xfrm>
            <a:custGeom>
              <a:avLst/>
              <a:gdLst>
                <a:gd name="T0" fmla="*/ 233 w 233"/>
                <a:gd name="T1" fmla="*/ 38 h 156"/>
                <a:gd name="T2" fmla="*/ 21 w 233"/>
                <a:gd name="T3" fmla="*/ 156 h 156"/>
                <a:gd name="T4" fmla="*/ 0 w 233"/>
                <a:gd name="T5" fmla="*/ 119 h 156"/>
                <a:gd name="T6" fmla="*/ 213 w 233"/>
                <a:gd name="T7" fmla="*/ 0 h 156"/>
                <a:gd name="T8" fmla="*/ 233 w 233"/>
                <a:gd name="T9" fmla="*/ 38 h 156"/>
              </a:gdLst>
              <a:ahLst/>
              <a:cxnLst>
                <a:cxn ang="0">
                  <a:pos x="T0" y="T1"/>
                </a:cxn>
                <a:cxn ang="0">
                  <a:pos x="T2" y="T3"/>
                </a:cxn>
                <a:cxn ang="0">
                  <a:pos x="T4" y="T5"/>
                </a:cxn>
                <a:cxn ang="0">
                  <a:pos x="T6" y="T7"/>
                </a:cxn>
                <a:cxn ang="0">
                  <a:pos x="T8" y="T9"/>
                </a:cxn>
              </a:cxnLst>
              <a:rect l="0" t="0" r="r" b="b"/>
              <a:pathLst>
                <a:path w="233" h="156">
                  <a:moveTo>
                    <a:pt x="233" y="38"/>
                  </a:moveTo>
                  <a:lnTo>
                    <a:pt x="21" y="156"/>
                  </a:lnTo>
                  <a:lnTo>
                    <a:pt x="0" y="119"/>
                  </a:lnTo>
                  <a:lnTo>
                    <a:pt x="213" y="0"/>
                  </a:lnTo>
                  <a:lnTo>
                    <a:pt x="233"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53" name="Freeform 150">
              <a:extLst>
                <a:ext uri="{FF2B5EF4-FFF2-40B4-BE49-F238E27FC236}">
                  <a16:creationId xmlns:a16="http://schemas.microsoft.com/office/drawing/2014/main" id="{A0564148-0877-F447-BBE6-DD4F58707628}"/>
                </a:ext>
              </a:extLst>
            </p:cNvPr>
            <p:cNvSpPr>
              <a:spLocks/>
            </p:cNvSpPr>
            <p:nvPr/>
          </p:nvSpPr>
          <p:spPr bwMode="auto">
            <a:xfrm>
              <a:off x="7504113" y="2686051"/>
              <a:ext cx="122238" cy="85725"/>
            </a:xfrm>
            <a:custGeom>
              <a:avLst/>
              <a:gdLst>
                <a:gd name="T0" fmla="*/ 232 w 232"/>
                <a:gd name="T1" fmla="*/ 37 h 162"/>
                <a:gd name="T2" fmla="*/ 21 w 232"/>
                <a:gd name="T3" fmla="*/ 162 h 162"/>
                <a:gd name="T4" fmla="*/ 0 w 232"/>
                <a:gd name="T5" fmla="*/ 124 h 162"/>
                <a:gd name="T6" fmla="*/ 210 w 232"/>
                <a:gd name="T7" fmla="*/ 0 h 162"/>
                <a:gd name="T8" fmla="*/ 232 w 232"/>
                <a:gd name="T9" fmla="*/ 37 h 162"/>
              </a:gdLst>
              <a:ahLst/>
              <a:cxnLst>
                <a:cxn ang="0">
                  <a:pos x="T0" y="T1"/>
                </a:cxn>
                <a:cxn ang="0">
                  <a:pos x="T2" y="T3"/>
                </a:cxn>
                <a:cxn ang="0">
                  <a:pos x="T4" y="T5"/>
                </a:cxn>
                <a:cxn ang="0">
                  <a:pos x="T6" y="T7"/>
                </a:cxn>
                <a:cxn ang="0">
                  <a:pos x="T8" y="T9"/>
                </a:cxn>
              </a:cxnLst>
              <a:rect l="0" t="0" r="r" b="b"/>
              <a:pathLst>
                <a:path w="232" h="162">
                  <a:moveTo>
                    <a:pt x="232" y="37"/>
                  </a:moveTo>
                  <a:lnTo>
                    <a:pt x="21" y="162"/>
                  </a:lnTo>
                  <a:lnTo>
                    <a:pt x="0" y="124"/>
                  </a:lnTo>
                  <a:lnTo>
                    <a:pt x="210" y="0"/>
                  </a:lnTo>
                  <a:lnTo>
                    <a:pt x="23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54" name="Freeform 151">
              <a:extLst>
                <a:ext uri="{FF2B5EF4-FFF2-40B4-BE49-F238E27FC236}">
                  <a16:creationId xmlns:a16="http://schemas.microsoft.com/office/drawing/2014/main" id="{F7FECF8E-98C3-B644-BDAF-AA4129E3440C}"/>
                </a:ext>
              </a:extLst>
            </p:cNvPr>
            <p:cNvSpPr>
              <a:spLocks/>
            </p:cNvSpPr>
            <p:nvPr/>
          </p:nvSpPr>
          <p:spPr bwMode="auto">
            <a:xfrm>
              <a:off x="7481888" y="2646363"/>
              <a:ext cx="122238" cy="87313"/>
            </a:xfrm>
            <a:custGeom>
              <a:avLst/>
              <a:gdLst>
                <a:gd name="T0" fmla="*/ 229 w 229"/>
                <a:gd name="T1" fmla="*/ 35 h 166"/>
                <a:gd name="T2" fmla="*/ 23 w 229"/>
                <a:gd name="T3" fmla="*/ 166 h 166"/>
                <a:gd name="T4" fmla="*/ 0 w 229"/>
                <a:gd name="T5" fmla="*/ 129 h 166"/>
                <a:gd name="T6" fmla="*/ 206 w 229"/>
                <a:gd name="T7" fmla="*/ 0 h 166"/>
                <a:gd name="T8" fmla="*/ 229 w 229"/>
                <a:gd name="T9" fmla="*/ 35 h 166"/>
              </a:gdLst>
              <a:ahLst/>
              <a:cxnLst>
                <a:cxn ang="0">
                  <a:pos x="T0" y="T1"/>
                </a:cxn>
                <a:cxn ang="0">
                  <a:pos x="T2" y="T3"/>
                </a:cxn>
                <a:cxn ang="0">
                  <a:pos x="T4" y="T5"/>
                </a:cxn>
                <a:cxn ang="0">
                  <a:pos x="T6" y="T7"/>
                </a:cxn>
                <a:cxn ang="0">
                  <a:pos x="T8" y="T9"/>
                </a:cxn>
              </a:cxnLst>
              <a:rect l="0" t="0" r="r" b="b"/>
              <a:pathLst>
                <a:path w="229" h="166">
                  <a:moveTo>
                    <a:pt x="229" y="35"/>
                  </a:moveTo>
                  <a:lnTo>
                    <a:pt x="23" y="166"/>
                  </a:lnTo>
                  <a:lnTo>
                    <a:pt x="0" y="129"/>
                  </a:lnTo>
                  <a:lnTo>
                    <a:pt x="206" y="0"/>
                  </a:lnTo>
                  <a:lnTo>
                    <a:pt x="229"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55" name="Freeform 152">
              <a:extLst>
                <a:ext uri="{FF2B5EF4-FFF2-40B4-BE49-F238E27FC236}">
                  <a16:creationId xmlns:a16="http://schemas.microsoft.com/office/drawing/2014/main" id="{07B8FB4C-A3D6-764C-A5E4-F0C3C0126537}"/>
                </a:ext>
              </a:extLst>
            </p:cNvPr>
            <p:cNvSpPr>
              <a:spLocks/>
            </p:cNvSpPr>
            <p:nvPr/>
          </p:nvSpPr>
          <p:spPr bwMode="auto">
            <a:xfrm>
              <a:off x="7461251" y="2605088"/>
              <a:ext cx="119063" cy="92075"/>
            </a:xfrm>
            <a:custGeom>
              <a:avLst/>
              <a:gdLst>
                <a:gd name="T0" fmla="*/ 225 w 225"/>
                <a:gd name="T1" fmla="*/ 37 h 172"/>
                <a:gd name="T2" fmla="*/ 23 w 225"/>
                <a:gd name="T3" fmla="*/ 172 h 172"/>
                <a:gd name="T4" fmla="*/ 0 w 225"/>
                <a:gd name="T5" fmla="*/ 136 h 172"/>
                <a:gd name="T6" fmla="*/ 202 w 225"/>
                <a:gd name="T7" fmla="*/ 0 h 172"/>
                <a:gd name="T8" fmla="*/ 225 w 225"/>
                <a:gd name="T9" fmla="*/ 37 h 172"/>
              </a:gdLst>
              <a:ahLst/>
              <a:cxnLst>
                <a:cxn ang="0">
                  <a:pos x="T0" y="T1"/>
                </a:cxn>
                <a:cxn ang="0">
                  <a:pos x="T2" y="T3"/>
                </a:cxn>
                <a:cxn ang="0">
                  <a:pos x="T4" y="T5"/>
                </a:cxn>
                <a:cxn ang="0">
                  <a:pos x="T6" y="T7"/>
                </a:cxn>
                <a:cxn ang="0">
                  <a:pos x="T8" y="T9"/>
                </a:cxn>
              </a:cxnLst>
              <a:rect l="0" t="0" r="r" b="b"/>
              <a:pathLst>
                <a:path w="225" h="172">
                  <a:moveTo>
                    <a:pt x="225" y="37"/>
                  </a:moveTo>
                  <a:lnTo>
                    <a:pt x="23" y="172"/>
                  </a:lnTo>
                  <a:lnTo>
                    <a:pt x="0" y="136"/>
                  </a:lnTo>
                  <a:lnTo>
                    <a:pt x="202" y="0"/>
                  </a:lnTo>
                  <a:lnTo>
                    <a:pt x="225"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56" name="Freeform 153">
              <a:extLst>
                <a:ext uri="{FF2B5EF4-FFF2-40B4-BE49-F238E27FC236}">
                  <a16:creationId xmlns:a16="http://schemas.microsoft.com/office/drawing/2014/main" id="{B33EA886-44DC-6746-ACA7-FBEC2B9DFA6B}"/>
                </a:ext>
              </a:extLst>
            </p:cNvPr>
            <p:cNvSpPr>
              <a:spLocks/>
            </p:cNvSpPr>
            <p:nvPr/>
          </p:nvSpPr>
          <p:spPr bwMode="auto">
            <a:xfrm>
              <a:off x="7437438" y="2566988"/>
              <a:ext cx="119063" cy="93663"/>
            </a:xfrm>
            <a:custGeom>
              <a:avLst/>
              <a:gdLst>
                <a:gd name="T0" fmla="*/ 225 w 225"/>
                <a:gd name="T1" fmla="*/ 36 h 177"/>
                <a:gd name="T2" fmla="*/ 25 w 225"/>
                <a:gd name="T3" fmla="*/ 177 h 177"/>
                <a:gd name="T4" fmla="*/ 0 w 225"/>
                <a:gd name="T5" fmla="*/ 141 h 177"/>
                <a:gd name="T6" fmla="*/ 200 w 225"/>
                <a:gd name="T7" fmla="*/ 0 h 177"/>
                <a:gd name="T8" fmla="*/ 225 w 225"/>
                <a:gd name="T9" fmla="*/ 36 h 177"/>
              </a:gdLst>
              <a:ahLst/>
              <a:cxnLst>
                <a:cxn ang="0">
                  <a:pos x="T0" y="T1"/>
                </a:cxn>
                <a:cxn ang="0">
                  <a:pos x="T2" y="T3"/>
                </a:cxn>
                <a:cxn ang="0">
                  <a:pos x="T4" y="T5"/>
                </a:cxn>
                <a:cxn ang="0">
                  <a:pos x="T6" y="T7"/>
                </a:cxn>
                <a:cxn ang="0">
                  <a:pos x="T8" y="T9"/>
                </a:cxn>
              </a:cxnLst>
              <a:rect l="0" t="0" r="r" b="b"/>
              <a:pathLst>
                <a:path w="225" h="177">
                  <a:moveTo>
                    <a:pt x="225" y="36"/>
                  </a:moveTo>
                  <a:lnTo>
                    <a:pt x="25" y="177"/>
                  </a:lnTo>
                  <a:lnTo>
                    <a:pt x="0" y="141"/>
                  </a:lnTo>
                  <a:lnTo>
                    <a:pt x="200" y="0"/>
                  </a:lnTo>
                  <a:lnTo>
                    <a:pt x="225"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57" name="Freeform 154">
              <a:extLst>
                <a:ext uri="{FF2B5EF4-FFF2-40B4-BE49-F238E27FC236}">
                  <a16:creationId xmlns:a16="http://schemas.microsoft.com/office/drawing/2014/main" id="{A8224B60-DB41-9E4E-AF55-8FC03C5D2499}"/>
                </a:ext>
              </a:extLst>
            </p:cNvPr>
            <p:cNvSpPr>
              <a:spLocks/>
            </p:cNvSpPr>
            <p:nvPr/>
          </p:nvSpPr>
          <p:spPr bwMode="auto">
            <a:xfrm>
              <a:off x="7413626" y="2528888"/>
              <a:ext cx="117475" cy="95250"/>
            </a:xfrm>
            <a:custGeom>
              <a:avLst/>
              <a:gdLst>
                <a:gd name="T0" fmla="*/ 220 w 220"/>
                <a:gd name="T1" fmla="*/ 35 h 181"/>
                <a:gd name="T2" fmla="*/ 25 w 220"/>
                <a:gd name="T3" fmla="*/ 181 h 181"/>
                <a:gd name="T4" fmla="*/ 0 w 220"/>
                <a:gd name="T5" fmla="*/ 145 h 181"/>
                <a:gd name="T6" fmla="*/ 194 w 220"/>
                <a:gd name="T7" fmla="*/ 0 h 181"/>
                <a:gd name="T8" fmla="*/ 220 w 220"/>
                <a:gd name="T9" fmla="*/ 35 h 181"/>
              </a:gdLst>
              <a:ahLst/>
              <a:cxnLst>
                <a:cxn ang="0">
                  <a:pos x="T0" y="T1"/>
                </a:cxn>
                <a:cxn ang="0">
                  <a:pos x="T2" y="T3"/>
                </a:cxn>
                <a:cxn ang="0">
                  <a:pos x="T4" y="T5"/>
                </a:cxn>
                <a:cxn ang="0">
                  <a:pos x="T6" y="T7"/>
                </a:cxn>
                <a:cxn ang="0">
                  <a:pos x="T8" y="T9"/>
                </a:cxn>
              </a:cxnLst>
              <a:rect l="0" t="0" r="r" b="b"/>
              <a:pathLst>
                <a:path w="220" h="181">
                  <a:moveTo>
                    <a:pt x="220" y="35"/>
                  </a:moveTo>
                  <a:lnTo>
                    <a:pt x="25" y="181"/>
                  </a:lnTo>
                  <a:lnTo>
                    <a:pt x="0" y="145"/>
                  </a:lnTo>
                  <a:lnTo>
                    <a:pt x="194" y="0"/>
                  </a:lnTo>
                  <a:lnTo>
                    <a:pt x="22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58" name="Freeform 155">
              <a:extLst>
                <a:ext uri="{FF2B5EF4-FFF2-40B4-BE49-F238E27FC236}">
                  <a16:creationId xmlns:a16="http://schemas.microsoft.com/office/drawing/2014/main" id="{29DBA951-6094-F648-9FAE-AEC32109F063}"/>
                </a:ext>
              </a:extLst>
            </p:cNvPr>
            <p:cNvSpPr>
              <a:spLocks/>
            </p:cNvSpPr>
            <p:nvPr/>
          </p:nvSpPr>
          <p:spPr bwMode="auto">
            <a:xfrm>
              <a:off x="7388226" y="2490788"/>
              <a:ext cx="115888" cy="98425"/>
            </a:xfrm>
            <a:custGeom>
              <a:avLst/>
              <a:gdLst>
                <a:gd name="T0" fmla="*/ 218 w 218"/>
                <a:gd name="T1" fmla="*/ 35 h 186"/>
                <a:gd name="T2" fmla="*/ 27 w 218"/>
                <a:gd name="T3" fmla="*/ 186 h 186"/>
                <a:gd name="T4" fmla="*/ 0 w 218"/>
                <a:gd name="T5" fmla="*/ 152 h 186"/>
                <a:gd name="T6" fmla="*/ 192 w 218"/>
                <a:gd name="T7" fmla="*/ 0 h 186"/>
                <a:gd name="T8" fmla="*/ 218 w 218"/>
                <a:gd name="T9" fmla="*/ 35 h 186"/>
              </a:gdLst>
              <a:ahLst/>
              <a:cxnLst>
                <a:cxn ang="0">
                  <a:pos x="T0" y="T1"/>
                </a:cxn>
                <a:cxn ang="0">
                  <a:pos x="T2" y="T3"/>
                </a:cxn>
                <a:cxn ang="0">
                  <a:pos x="T4" y="T5"/>
                </a:cxn>
                <a:cxn ang="0">
                  <a:pos x="T6" y="T7"/>
                </a:cxn>
                <a:cxn ang="0">
                  <a:pos x="T8" y="T9"/>
                </a:cxn>
              </a:cxnLst>
              <a:rect l="0" t="0" r="r" b="b"/>
              <a:pathLst>
                <a:path w="218" h="186">
                  <a:moveTo>
                    <a:pt x="218" y="35"/>
                  </a:moveTo>
                  <a:lnTo>
                    <a:pt x="27" y="186"/>
                  </a:lnTo>
                  <a:lnTo>
                    <a:pt x="0" y="152"/>
                  </a:lnTo>
                  <a:lnTo>
                    <a:pt x="192" y="0"/>
                  </a:lnTo>
                  <a:lnTo>
                    <a:pt x="218"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59" name="Freeform 156">
              <a:extLst>
                <a:ext uri="{FF2B5EF4-FFF2-40B4-BE49-F238E27FC236}">
                  <a16:creationId xmlns:a16="http://schemas.microsoft.com/office/drawing/2014/main" id="{892A86C3-E61C-1048-A01D-923394F09E87}"/>
                </a:ext>
              </a:extLst>
            </p:cNvPr>
            <p:cNvSpPr>
              <a:spLocks/>
            </p:cNvSpPr>
            <p:nvPr/>
          </p:nvSpPr>
          <p:spPr bwMode="auto">
            <a:xfrm>
              <a:off x="7362826" y="2454276"/>
              <a:ext cx="114300" cy="100013"/>
            </a:xfrm>
            <a:custGeom>
              <a:avLst/>
              <a:gdLst>
                <a:gd name="T0" fmla="*/ 216 w 216"/>
                <a:gd name="T1" fmla="*/ 33 h 190"/>
                <a:gd name="T2" fmla="*/ 29 w 216"/>
                <a:gd name="T3" fmla="*/ 190 h 190"/>
                <a:gd name="T4" fmla="*/ 0 w 216"/>
                <a:gd name="T5" fmla="*/ 156 h 190"/>
                <a:gd name="T6" fmla="*/ 189 w 216"/>
                <a:gd name="T7" fmla="*/ 0 h 190"/>
                <a:gd name="T8" fmla="*/ 216 w 216"/>
                <a:gd name="T9" fmla="*/ 33 h 190"/>
              </a:gdLst>
              <a:ahLst/>
              <a:cxnLst>
                <a:cxn ang="0">
                  <a:pos x="T0" y="T1"/>
                </a:cxn>
                <a:cxn ang="0">
                  <a:pos x="T2" y="T3"/>
                </a:cxn>
                <a:cxn ang="0">
                  <a:pos x="T4" y="T5"/>
                </a:cxn>
                <a:cxn ang="0">
                  <a:pos x="T6" y="T7"/>
                </a:cxn>
                <a:cxn ang="0">
                  <a:pos x="T8" y="T9"/>
                </a:cxn>
              </a:cxnLst>
              <a:rect l="0" t="0" r="r" b="b"/>
              <a:pathLst>
                <a:path w="216" h="190">
                  <a:moveTo>
                    <a:pt x="216" y="33"/>
                  </a:moveTo>
                  <a:lnTo>
                    <a:pt x="29" y="190"/>
                  </a:lnTo>
                  <a:lnTo>
                    <a:pt x="0" y="156"/>
                  </a:lnTo>
                  <a:lnTo>
                    <a:pt x="189" y="0"/>
                  </a:lnTo>
                  <a:lnTo>
                    <a:pt x="21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60" name="Freeform 157">
              <a:extLst>
                <a:ext uri="{FF2B5EF4-FFF2-40B4-BE49-F238E27FC236}">
                  <a16:creationId xmlns:a16="http://schemas.microsoft.com/office/drawing/2014/main" id="{05BEC0BC-8590-4643-B780-842772E52F0E}"/>
                </a:ext>
              </a:extLst>
            </p:cNvPr>
            <p:cNvSpPr>
              <a:spLocks/>
            </p:cNvSpPr>
            <p:nvPr/>
          </p:nvSpPr>
          <p:spPr bwMode="auto">
            <a:xfrm>
              <a:off x="7335838" y="2417763"/>
              <a:ext cx="112713" cy="103188"/>
            </a:xfrm>
            <a:custGeom>
              <a:avLst/>
              <a:gdLst>
                <a:gd name="T0" fmla="*/ 213 w 213"/>
                <a:gd name="T1" fmla="*/ 32 h 194"/>
                <a:gd name="T2" fmla="*/ 29 w 213"/>
                <a:gd name="T3" fmla="*/ 194 h 194"/>
                <a:gd name="T4" fmla="*/ 0 w 213"/>
                <a:gd name="T5" fmla="*/ 160 h 194"/>
                <a:gd name="T6" fmla="*/ 185 w 213"/>
                <a:gd name="T7" fmla="*/ 0 h 194"/>
                <a:gd name="T8" fmla="*/ 213 w 213"/>
                <a:gd name="T9" fmla="*/ 32 h 194"/>
              </a:gdLst>
              <a:ahLst/>
              <a:cxnLst>
                <a:cxn ang="0">
                  <a:pos x="T0" y="T1"/>
                </a:cxn>
                <a:cxn ang="0">
                  <a:pos x="T2" y="T3"/>
                </a:cxn>
                <a:cxn ang="0">
                  <a:pos x="T4" y="T5"/>
                </a:cxn>
                <a:cxn ang="0">
                  <a:pos x="T6" y="T7"/>
                </a:cxn>
                <a:cxn ang="0">
                  <a:pos x="T8" y="T9"/>
                </a:cxn>
              </a:cxnLst>
              <a:rect l="0" t="0" r="r" b="b"/>
              <a:pathLst>
                <a:path w="213" h="194">
                  <a:moveTo>
                    <a:pt x="213" y="32"/>
                  </a:moveTo>
                  <a:lnTo>
                    <a:pt x="29" y="194"/>
                  </a:lnTo>
                  <a:lnTo>
                    <a:pt x="0" y="160"/>
                  </a:lnTo>
                  <a:lnTo>
                    <a:pt x="185" y="0"/>
                  </a:lnTo>
                  <a:lnTo>
                    <a:pt x="213"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61" name="Freeform 211">
              <a:extLst>
                <a:ext uri="{FF2B5EF4-FFF2-40B4-BE49-F238E27FC236}">
                  <a16:creationId xmlns:a16="http://schemas.microsoft.com/office/drawing/2014/main" id="{BCA4CFFD-8587-F340-9192-55222F68F063}"/>
                </a:ext>
              </a:extLst>
            </p:cNvPr>
            <p:cNvSpPr>
              <a:spLocks/>
            </p:cNvSpPr>
            <p:nvPr/>
          </p:nvSpPr>
          <p:spPr bwMode="auto">
            <a:xfrm>
              <a:off x="4725988" y="2435225"/>
              <a:ext cx="117475" cy="96838"/>
            </a:xfrm>
            <a:custGeom>
              <a:avLst/>
              <a:gdLst>
                <a:gd name="T0" fmla="*/ 26 w 220"/>
                <a:gd name="T1" fmla="*/ 0 h 183"/>
                <a:gd name="T2" fmla="*/ 220 w 220"/>
                <a:gd name="T3" fmla="*/ 149 h 183"/>
                <a:gd name="T4" fmla="*/ 193 w 220"/>
                <a:gd name="T5" fmla="*/ 183 h 183"/>
                <a:gd name="T6" fmla="*/ 0 w 220"/>
                <a:gd name="T7" fmla="*/ 35 h 183"/>
                <a:gd name="T8" fmla="*/ 26 w 220"/>
                <a:gd name="T9" fmla="*/ 0 h 183"/>
              </a:gdLst>
              <a:ahLst/>
              <a:cxnLst>
                <a:cxn ang="0">
                  <a:pos x="T0" y="T1"/>
                </a:cxn>
                <a:cxn ang="0">
                  <a:pos x="T2" y="T3"/>
                </a:cxn>
                <a:cxn ang="0">
                  <a:pos x="T4" y="T5"/>
                </a:cxn>
                <a:cxn ang="0">
                  <a:pos x="T6" y="T7"/>
                </a:cxn>
                <a:cxn ang="0">
                  <a:pos x="T8" y="T9"/>
                </a:cxn>
              </a:cxnLst>
              <a:rect l="0" t="0" r="r" b="b"/>
              <a:pathLst>
                <a:path w="220" h="183">
                  <a:moveTo>
                    <a:pt x="26" y="0"/>
                  </a:moveTo>
                  <a:lnTo>
                    <a:pt x="220" y="149"/>
                  </a:lnTo>
                  <a:lnTo>
                    <a:pt x="193" y="183"/>
                  </a:lnTo>
                  <a:lnTo>
                    <a:pt x="0" y="35"/>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62" name="Freeform 212">
              <a:extLst>
                <a:ext uri="{FF2B5EF4-FFF2-40B4-BE49-F238E27FC236}">
                  <a16:creationId xmlns:a16="http://schemas.microsoft.com/office/drawing/2014/main" id="{F6A7B4CA-5D98-2A4A-BB42-39A6B853A5D4}"/>
                </a:ext>
              </a:extLst>
            </p:cNvPr>
            <p:cNvSpPr>
              <a:spLocks/>
            </p:cNvSpPr>
            <p:nvPr/>
          </p:nvSpPr>
          <p:spPr bwMode="auto">
            <a:xfrm>
              <a:off x="4699000" y="2471738"/>
              <a:ext cx="117475" cy="95250"/>
            </a:xfrm>
            <a:custGeom>
              <a:avLst/>
              <a:gdLst>
                <a:gd name="T0" fmla="*/ 24 w 222"/>
                <a:gd name="T1" fmla="*/ 0 h 179"/>
                <a:gd name="T2" fmla="*/ 222 w 222"/>
                <a:gd name="T3" fmla="*/ 144 h 179"/>
                <a:gd name="T4" fmla="*/ 196 w 222"/>
                <a:gd name="T5" fmla="*/ 179 h 179"/>
                <a:gd name="T6" fmla="*/ 0 w 222"/>
                <a:gd name="T7" fmla="*/ 35 h 179"/>
                <a:gd name="T8" fmla="*/ 24 w 222"/>
                <a:gd name="T9" fmla="*/ 0 h 179"/>
              </a:gdLst>
              <a:ahLst/>
              <a:cxnLst>
                <a:cxn ang="0">
                  <a:pos x="T0" y="T1"/>
                </a:cxn>
                <a:cxn ang="0">
                  <a:pos x="T2" y="T3"/>
                </a:cxn>
                <a:cxn ang="0">
                  <a:pos x="T4" y="T5"/>
                </a:cxn>
                <a:cxn ang="0">
                  <a:pos x="T6" y="T7"/>
                </a:cxn>
                <a:cxn ang="0">
                  <a:pos x="T8" y="T9"/>
                </a:cxn>
              </a:cxnLst>
              <a:rect l="0" t="0" r="r" b="b"/>
              <a:pathLst>
                <a:path w="222" h="179">
                  <a:moveTo>
                    <a:pt x="24" y="0"/>
                  </a:moveTo>
                  <a:lnTo>
                    <a:pt x="222" y="144"/>
                  </a:lnTo>
                  <a:lnTo>
                    <a:pt x="196" y="179"/>
                  </a:lnTo>
                  <a:lnTo>
                    <a:pt x="0" y="35"/>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63" name="Freeform 213">
              <a:extLst>
                <a:ext uri="{FF2B5EF4-FFF2-40B4-BE49-F238E27FC236}">
                  <a16:creationId xmlns:a16="http://schemas.microsoft.com/office/drawing/2014/main" id="{09B29B7F-D56F-F94A-B968-F0BFD44F08B8}"/>
                </a:ext>
              </a:extLst>
            </p:cNvPr>
            <p:cNvSpPr>
              <a:spLocks/>
            </p:cNvSpPr>
            <p:nvPr/>
          </p:nvSpPr>
          <p:spPr bwMode="auto">
            <a:xfrm>
              <a:off x="4672013" y="2508250"/>
              <a:ext cx="119063" cy="93663"/>
            </a:xfrm>
            <a:custGeom>
              <a:avLst/>
              <a:gdLst>
                <a:gd name="T0" fmla="*/ 24 w 224"/>
                <a:gd name="T1" fmla="*/ 0 h 175"/>
                <a:gd name="T2" fmla="*/ 224 w 224"/>
                <a:gd name="T3" fmla="*/ 139 h 175"/>
                <a:gd name="T4" fmla="*/ 201 w 224"/>
                <a:gd name="T5" fmla="*/ 175 h 175"/>
                <a:gd name="T6" fmla="*/ 0 w 224"/>
                <a:gd name="T7" fmla="*/ 36 h 175"/>
                <a:gd name="T8" fmla="*/ 24 w 224"/>
                <a:gd name="T9" fmla="*/ 0 h 175"/>
              </a:gdLst>
              <a:ahLst/>
              <a:cxnLst>
                <a:cxn ang="0">
                  <a:pos x="T0" y="T1"/>
                </a:cxn>
                <a:cxn ang="0">
                  <a:pos x="T2" y="T3"/>
                </a:cxn>
                <a:cxn ang="0">
                  <a:pos x="T4" y="T5"/>
                </a:cxn>
                <a:cxn ang="0">
                  <a:pos x="T6" y="T7"/>
                </a:cxn>
                <a:cxn ang="0">
                  <a:pos x="T8" y="T9"/>
                </a:cxn>
              </a:cxnLst>
              <a:rect l="0" t="0" r="r" b="b"/>
              <a:pathLst>
                <a:path w="224" h="175">
                  <a:moveTo>
                    <a:pt x="24" y="0"/>
                  </a:moveTo>
                  <a:lnTo>
                    <a:pt x="224" y="139"/>
                  </a:lnTo>
                  <a:lnTo>
                    <a:pt x="201" y="175"/>
                  </a:lnTo>
                  <a:lnTo>
                    <a:pt x="0" y="36"/>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64" name="Freeform 214">
              <a:extLst>
                <a:ext uri="{FF2B5EF4-FFF2-40B4-BE49-F238E27FC236}">
                  <a16:creationId xmlns:a16="http://schemas.microsoft.com/office/drawing/2014/main" id="{9B531BD5-6E65-E54E-BF1C-4AC866297C8E}"/>
                </a:ext>
              </a:extLst>
            </p:cNvPr>
            <p:cNvSpPr>
              <a:spLocks/>
            </p:cNvSpPr>
            <p:nvPr/>
          </p:nvSpPr>
          <p:spPr bwMode="auto">
            <a:xfrm>
              <a:off x="4646613" y="2546350"/>
              <a:ext cx="119063" cy="90488"/>
            </a:xfrm>
            <a:custGeom>
              <a:avLst/>
              <a:gdLst>
                <a:gd name="T0" fmla="*/ 23 w 227"/>
                <a:gd name="T1" fmla="*/ 0 h 171"/>
                <a:gd name="T2" fmla="*/ 227 w 227"/>
                <a:gd name="T3" fmla="*/ 134 h 171"/>
                <a:gd name="T4" fmla="*/ 204 w 227"/>
                <a:gd name="T5" fmla="*/ 171 h 171"/>
                <a:gd name="T6" fmla="*/ 0 w 227"/>
                <a:gd name="T7" fmla="*/ 38 h 171"/>
                <a:gd name="T8" fmla="*/ 23 w 227"/>
                <a:gd name="T9" fmla="*/ 0 h 171"/>
              </a:gdLst>
              <a:ahLst/>
              <a:cxnLst>
                <a:cxn ang="0">
                  <a:pos x="T0" y="T1"/>
                </a:cxn>
                <a:cxn ang="0">
                  <a:pos x="T2" y="T3"/>
                </a:cxn>
                <a:cxn ang="0">
                  <a:pos x="T4" y="T5"/>
                </a:cxn>
                <a:cxn ang="0">
                  <a:pos x="T6" y="T7"/>
                </a:cxn>
                <a:cxn ang="0">
                  <a:pos x="T8" y="T9"/>
                </a:cxn>
              </a:cxnLst>
              <a:rect l="0" t="0" r="r" b="b"/>
              <a:pathLst>
                <a:path w="227" h="171">
                  <a:moveTo>
                    <a:pt x="23" y="0"/>
                  </a:moveTo>
                  <a:lnTo>
                    <a:pt x="227" y="134"/>
                  </a:lnTo>
                  <a:lnTo>
                    <a:pt x="204" y="171"/>
                  </a:lnTo>
                  <a:lnTo>
                    <a:pt x="0" y="38"/>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65" name="Freeform 215">
              <a:extLst>
                <a:ext uri="{FF2B5EF4-FFF2-40B4-BE49-F238E27FC236}">
                  <a16:creationId xmlns:a16="http://schemas.microsoft.com/office/drawing/2014/main" id="{AB80B983-CA52-934D-BD0E-BAD89FC6306B}"/>
                </a:ext>
              </a:extLst>
            </p:cNvPr>
            <p:cNvSpPr>
              <a:spLocks/>
            </p:cNvSpPr>
            <p:nvPr/>
          </p:nvSpPr>
          <p:spPr bwMode="auto">
            <a:xfrm>
              <a:off x="4621213" y="2584450"/>
              <a:ext cx="122238" cy="88900"/>
            </a:xfrm>
            <a:custGeom>
              <a:avLst/>
              <a:gdLst>
                <a:gd name="T0" fmla="*/ 23 w 230"/>
                <a:gd name="T1" fmla="*/ 0 h 166"/>
                <a:gd name="T2" fmla="*/ 230 w 230"/>
                <a:gd name="T3" fmla="*/ 129 h 166"/>
                <a:gd name="T4" fmla="*/ 207 w 230"/>
                <a:gd name="T5" fmla="*/ 166 h 166"/>
                <a:gd name="T6" fmla="*/ 0 w 230"/>
                <a:gd name="T7" fmla="*/ 38 h 166"/>
                <a:gd name="T8" fmla="*/ 23 w 230"/>
                <a:gd name="T9" fmla="*/ 0 h 166"/>
              </a:gdLst>
              <a:ahLst/>
              <a:cxnLst>
                <a:cxn ang="0">
                  <a:pos x="T0" y="T1"/>
                </a:cxn>
                <a:cxn ang="0">
                  <a:pos x="T2" y="T3"/>
                </a:cxn>
                <a:cxn ang="0">
                  <a:pos x="T4" y="T5"/>
                </a:cxn>
                <a:cxn ang="0">
                  <a:pos x="T6" y="T7"/>
                </a:cxn>
                <a:cxn ang="0">
                  <a:pos x="T8" y="T9"/>
                </a:cxn>
              </a:cxnLst>
              <a:rect l="0" t="0" r="r" b="b"/>
              <a:pathLst>
                <a:path w="230" h="166">
                  <a:moveTo>
                    <a:pt x="23" y="0"/>
                  </a:moveTo>
                  <a:lnTo>
                    <a:pt x="230" y="129"/>
                  </a:lnTo>
                  <a:lnTo>
                    <a:pt x="207" y="166"/>
                  </a:lnTo>
                  <a:lnTo>
                    <a:pt x="0" y="38"/>
                  </a:lnTo>
                  <a:lnTo>
                    <a:pt x="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66" name="Freeform 216">
              <a:extLst>
                <a:ext uri="{FF2B5EF4-FFF2-40B4-BE49-F238E27FC236}">
                  <a16:creationId xmlns:a16="http://schemas.microsoft.com/office/drawing/2014/main" id="{713F424B-CE91-A549-948F-9369532329FF}"/>
                </a:ext>
              </a:extLst>
            </p:cNvPr>
            <p:cNvSpPr>
              <a:spLocks/>
            </p:cNvSpPr>
            <p:nvPr/>
          </p:nvSpPr>
          <p:spPr bwMode="auto">
            <a:xfrm>
              <a:off x="4597400" y="2624138"/>
              <a:ext cx="122238" cy="85725"/>
            </a:xfrm>
            <a:custGeom>
              <a:avLst/>
              <a:gdLst>
                <a:gd name="T0" fmla="*/ 22 w 232"/>
                <a:gd name="T1" fmla="*/ 0 h 160"/>
                <a:gd name="T2" fmla="*/ 232 w 232"/>
                <a:gd name="T3" fmla="*/ 122 h 160"/>
                <a:gd name="T4" fmla="*/ 211 w 232"/>
                <a:gd name="T5" fmla="*/ 160 h 160"/>
                <a:gd name="T6" fmla="*/ 0 w 232"/>
                <a:gd name="T7" fmla="*/ 37 h 160"/>
                <a:gd name="T8" fmla="*/ 22 w 232"/>
                <a:gd name="T9" fmla="*/ 0 h 160"/>
              </a:gdLst>
              <a:ahLst/>
              <a:cxnLst>
                <a:cxn ang="0">
                  <a:pos x="T0" y="T1"/>
                </a:cxn>
                <a:cxn ang="0">
                  <a:pos x="T2" y="T3"/>
                </a:cxn>
                <a:cxn ang="0">
                  <a:pos x="T4" y="T5"/>
                </a:cxn>
                <a:cxn ang="0">
                  <a:pos x="T6" y="T7"/>
                </a:cxn>
                <a:cxn ang="0">
                  <a:pos x="T8" y="T9"/>
                </a:cxn>
              </a:cxnLst>
              <a:rect l="0" t="0" r="r" b="b"/>
              <a:pathLst>
                <a:path w="232" h="160">
                  <a:moveTo>
                    <a:pt x="22" y="0"/>
                  </a:moveTo>
                  <a:lnTo>
                    <a:pt x="232" y="122"/>
                  </a:lnTo>
                  <a:lnTo>
                    <a:pt x="211" y="160"/>
                  </a:lnTo>
                  <a:lnTo>
                    <a:pt x="0" y="37"/>
                  </a:lnTo>
                  <a:lnTo>
                    <a:pt x="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67" name="Freeform 217">
              <a:extLst>
                <a:ext uri="{FF2B5EF4-FFF2-40B4-BE49-F238E27FC236}">
                  <a16:creationId xmlns:a16="http://schemas.microsoft.com/office/drawing/2014/main" id="{C21E27D4-BDA2-6346-9E33-8BF5F6EE20BA}"/>
                </a:ext>
              </a:extLst>
            </p:cNvPr>
            <p:cNvSpPr>
              <a:spLocks/>
            </p:cNvSpPr>
            <p:nvPr/>
          </p:nvSpPr>
          <p:spPr bwMode="auto">
            <a:xfrm>
              <a:off x="4575175" y="2663825"/>
              <a:ext cx="123825" cy="82550"/>
            </a:xfrm>
            <a:custGeom>
              <a:avLst/>
              <a:gdLst>
                <a:gd name="T0" fmla="*/ 20 w 234"/>
                <a:gd name="T1" fmla="*/ 0 h 155"/>
                <a:gd name="T2" fmla="*/ 234 w 234"/>
                <a:gd name="T3" fmla="*/ 117 h 155"/>
                <a:gd name="T4" fmla="*/ 213 w 234"/>
                <a:gd name="T5" fmla="*/ 155 h 155"/>
                <a:gd name="T6" fmla="*/ 0 w 234"/>
                <a:gd name="T7" fmla="*/ 39 h 155"/>
                <a:gd name="T8" fmla="*/ 20 w 234"/>
                <a:gd name="T9" fmla="*/ 0 h 155"/>
              </a:gdLst>
              <a:ahLst/>
              <a:cxnLst>
                <a:cxn ang="0">
                  <a:pos x="T0" y="T1"/>
                </a:cxn>
                <a:cxn ang="0">
                  <a:pos x="T2" y="T3"/>
                </a:cxn>
                <a:cxn ang="0">
                  <a:pos x="T4" y="T5"/>
                </a:cxn>
                <a:cxn ang="0">
                  <a:pos x="T6" y="T7"/>
                </a:cxn>
                <a:cxn ang="0">
                  <a:pos x="T8" y="T9"/>
                </a:cxn>
              </a:cxnLst>
              <a:rect l="0" t="0" r="r" b="b"/>
              <a:pathLst>
                <a:path w="234" h="155">
                  <a:moveTo>
                    <a:pt x="20" y="0"/>
                  </a:moveTo>
                  <a:lnTo>
                    <a:pt x="234" y="117"/>
                  </a:lnTo>
                  <a:lnTo>
                    <a:pt x="213" y="155"/>
                  </a:lnTo>
                  <a:lnTo>
                    <a:pt x="0" y="39"/>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68" name="Freeform 218">
              <a:extLst>
                <a:ext uri="{FF2B5EF4-FFF2-40B4-BE49-F238E27FC236}">
                  <a16:creationId xmlns:a16="http://schemas.microsoft.com/office/drawing/2014/main" id="{709365A9-6694-1240-989E-F53F4BB37DC4}"/>
                </a:ext>
              </a:extLst>
            </p:cNvPr>
            <p:cNvSpPr>
              <a:spLocks/>
            </p:cNvSpPr>
            <p:nvPr/>
          </p:nvSpPr>
          <p:spPr bwMode="auto">
            <a:xfrm>
              <a:off x="4552950" y="2705100"/>
              <a:ext cx="125413" cy="79375"/>
            </a:xfrm>
            <a:custGeom>
              <a:avLst/>
              <a:gdLst>
                <a:gd name="T0" fmla="*/ 20 w 236"/>
                <a:gd name="T1" fmla="*/ 0 h 150"/>
                <a:gd name="T2" fmla="*/ 236 w 236"/>
                <a:gd name="T3" fmla="*/ 112 h 150"/>
                <a:gd name="T4" fmla="*/ 217 w 236"/>
                <a:gd name="T5" fmla="*/ 150 h 150"/>
                <a:gd name="T6" fmla="*/ 0 w 236"/>
                <a:gd name="T7" fmla="*/ 40 h 150"/>
                <a:gd name="T8" fmla="*/ 20 w 236"/>
                <a:gd name="T9" fmla="*/ 0 h 150"/>
              </a:gdLst>
              <a:ahLst/>
              <a:cxnLst>
                <a:cxn ang="0">
                  <a:pos x="T0" y="T1"/>
                </a:cxn>
                <a:cxn ang="0">
                  <a:pos x="T2" y="T3"/>
                </a:cxn>
                <a:cxn ang="0">
                  <a:pos x="T4" y="T5"/>
                </a:cxn>
                <a:cxn ang="0">
                  <a:pos x="T6" y="T7"/>
                </a:cxn>
                <a:cxn ang="0">
                  <a:pos x="T8" y="T9"/>
                </a:cxn>
              </a:cxnLst>
              <a:rect l="0" t="0" r="r" b="b"/>
              <a:pathLst>
                <a:path w="236" h="150">
                  <a:moveTo>
                    <a:pt x="20" y="0"/>
                  </a:moveTo>
                  <a:lnTo>
                    <a:pt x="236" y="112"/>
                  </a:lnTo>
                  <a:lnTo>
                    <a:pt x="217" y="150"/>
                  </a:lnTo>
                  <a:lnTo>
                    <a:pt x="0" y="40"/>
                  </a:lnTo>
                  <a:lnTo>
                    <a:pt x="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69" name="Freeform 219">
              <a:extLst>
                <a:ext uri="{FF2B5EF4-FFF2-40B4-BE49-F238E27FC236}">
                  <a16:creationId xmlns:a16="http://schemas.microsoft.com/office/drawing/2014/main" id="{6AD868C8-4CD7-4242-A784-A0C94B7AFFB2}"/>
                </a:ext>
              </a:extLst>
            </p:cNvPr>
            <p:cNvSpPr>
              <a:spLocks/>
            </p:cNvSpPr>
            <p:nvPr/>
          </p:nvSpPr>
          <p:spPr bwMode="auto">
            <a:xfrm>
              <a:off x="4532313" y="2746375"/>
              <a:ext cx="125413" cy="76200"/>
            </a:xfrm>
            <a:custGeom>
              <a:avLst/>
              <a:gdLst>
                <a:gd name="T0" fmla="*/ 18 w 237"/>
                <a:gd name="T1" fmla="*/ 0 h 145"/>
                <a:gd name="T2" fmla="*/ 237 w 237"/>
                <a:gd name="T3" fmla="*/ 105 h 145"/>
                <a:gd name="T4" fmla="*/ 219 w 237"/>
                <a:gd name="T5" fmla="*/ 145 h 145"/>
                <a:gd name="T6" fmla="*/ 0 w 237"/>
                <a:gd name="T7" fmla="*/ 40 h 145"/>
                <a:gd name="T8" fmla="*/ 18 w 237"/>
                <a:gd name="T9" fmla="*/ 0 h 145"/>
              </a:gdLst>
              <a:ahLst/>
              <a:cxnLst>
                <a:cxn ang="0">
                  <a:pos x="T0" y="T1"/>
                </a:cxn>
                <a:cxn ang="0">
                  <a:pos x="T2" y="T3"/>
                </a:cxn>
                <a:cxn ang="0">
                  <a:pos x="T4" y="T5"/>
                </a:cxn>
                <a:cxn ang="0">
                  <a:pos x="T6" y="T7"/>
                </a:cxn>
                <a:cxn ang="0">
                  <a:pos x="T8" y="T9"/>
                </a:cxn>
              </a:cxnLst>
              <a:rect l="0" t="0" r="r" b="b"/>
              <a:pathLst>
                <a:path w="237" h="145">
                  <a:moveTo>
                    <a:pt x="18" y="0"/>
                  </a:moveTo>
                  <a:lnTo>
                    <a:pt x="237" y="105"/>
                  </a:lnTo>
                  <a:lnTo>
                    <a:pt x="219" y="145"/>
                  </a:lnTo>
                  <a:lnTo>
                    <a:pt x="0" y="40"/>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70" name="Freeform 220">
              <a:extLst>
                <a:ext uri="{FF2B5EF4-FFF2-40B4-BE49-F238E27FC236}">
                  <a16:creationId xmlns:a16="http://schemas.microsoft.com/office/drawing/2014/main" id="{31F3036C-6779-DE4C-8FF1-9A733162FDA4}"/>
                </a:ext>
              </a:extLst>
            </p:cNvPr>
            <p:cNvSpPr>
              <a:spLocks/>
            </p:cNvSpPr>
            <p:nvPr/>
          </p:nvSpPr>
          <p:spPr bwMode="auto">
            <a:xfrm>
              <a:off x="4513263" y="2787650"/>
              <a:ext cx="125413" cy="73025"/>
            </a:xfrm>
            <a:custGeom>
              <a:avLst/>
              <a:gdLst>
                <a:gd name="T0" fmla="*/ 16 w 239"/>
                <a:gd name="T1" fmla="*/ 0 h 140"/>
                <a:gd name="T2" fmla="*/ 239 w 239"/>
                <a:gd name="T3" fmla="*/ 100 h 140"/>
                <a:gd name="T4" fmla="*/ 221 w 239"/>
                <a:gd name="T5" fmla="*/ 140 h 140"/>
                <a:gd name="T6" fmla="*/ 0 w 239"/>
                <a:gd name="T7" fmla="*/ 40 h 140"/>
                <a:gd name="T8" fmla="*/ 16 w 239"/>
                <a:gd name="T9" fmla="*/ 0 h 140"/>
              </a:gdLst>
              <a:ahLst/>
              <a:cxnLst>
                <a:cxn ang="0">
                  <a:pos x="T0" y="T1"/>
                </a:cxn>
                <a:cxn ang="0">
                  <a:pos x="T2" y="T3"/>
                </a:cxn>
                <a:cxn ang="0">
                  <a:pos x="T4" y="T5"/>
                </a:cxn>
                <a:cxn ang="0">
                  <a:pos x="T6" y="T7"/>
                </a:cxn>
                <a:cxn ang="0">
                  <a:pos x="T8" y="T9"/>
                </a:cxn>
              </a:cxnLst>
              <a:rect l="0" t="0" r="r" b="b"/>
              <a:pathLst>
                <a:path w="239" h="140">
                  <a:moveTo>
                    <a:pt x="16" y="0"/>
                  </a:moveTo>
                  <a:lnTo>
                    <a:pt x="239" y="100"/>
                  </a:lnTo>
                  <a:lnTo>
                    <a:pt x="221" y="140"/>
                  </a:lnTo>
                  <a:lnTo>
                    <a:pt x="0" y="4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71" name="Freeform 221">
              <a:extLst>
                <a:ext uri="{FF2B5EF4-FFF2-40B4-BE49-F238E27FC236}">
                  <a16:creationId xmlns:a16="http://schemas.microsoft.com/office/drawing/2014/main" id="{E726E476-E24E-C848-A05A-D5CD8D0576AE}"/>
                </a:ext>
              </a:extLst>
            </p:cNvPr>
            <p:cNvSpPr>
              <a:spLocks/>
            </p:cNvSpPr>
            <p:nvPr/>
          </p:nvSpPr>
          <p:spPr bwMode="auto">
            <a:xfrm>
              <a:off x="4494213" y="2828925"/>
              <a:ext cx="127000" cy="71438"/>
            </a:xfrm>
            <a:custGeom>
              <a:avLst/>
              <a:gdLst>
                <a:gd name="T0" fmla="*/ 15 w 240"/>
                <a:gd name="T1" fmla="*/ 0 h 134"/>
                <a:gd name="T2" fmla="*/ 240 w 240"/>
                <a:gd name="T3" fmla="*/ 93 h 134"/>
                <a:gd name="T4" fmla="*/ 224 w 240"/>
                <a:gd name="T5" fmla="*/ 134 h 134"/>
                <a:gd name="T6" fmla="*/ 0 w 240"/>
                <a:gd name="T7" fmla="*/ 41 h 134"/>
                <a:gd name="T8" fmla="*/ 15 w 240"/>
                <a:gd name="T9" fmla="*/ 0 h 134"/>
              </a:gdLst>
              <a:ahLst/>
              <a:cxnLst>
                <a:cxn ang="0">
                  <a:pos x="T0" y="T1"/>
                </a:cxn>
                <a:cxn ang="0">
                  <a:pos x="T2" y="T3"/>
                </a:cxn>
                <a:cxn ang="0">
                  <a:pos x="T4" y="T5"/>
                </a:cxn>
                <a:cxn ang="0">
                  <a:pos x="T6" y="T7"/>
                </a:cxn>
                <a:cxn ang="0">
                  <a:pos x="T8" y="T9"/>
                </a:cxn>
              </a:cxnLst>
              <a:rect l="0" t="0" r="r" b="b"/>
              <a:pathLst>
                <a:path w="240" h="134">
                  <a:moveTo>
                    <a:pt x="15" y="0"/>
                  </a:moveTo>
                  <a:lnTo>
                    <a:pt x="240" y="93"/>
                  </a:lnTo>
                  <a:lnTo>
                    <a:pt x="224" y="134"/>
                  </a:lnTo>
                  <a:lnTo>
                    <a:pt x="0" y="41"/>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72" name="Freeform 222">
              <a:extLst>
                <a:ext uri="{FF2B5EF4-FFF2-40B4-BE49-F238E27FC236}">
                  <a16:creationId xmlns:a16="http://schemas.microsoft.com/office/drawing/2014/main" id="{A11E7517-1260-5440-98F8-2063C9899BD2}"/>
                </a:ext>
              </a:extLst>
            </p:cNvPr>
            <p:cNvSpPr>
              <a:spLocks/>
            </p:cNvSpPr>
            <p:nvPr/>
          </p:nvSpPr>
          <p:spPr bwMode="auto">
            <a:xfrm>
              <a:off x="4476750" y="2871788"/>
              <a:ext cx="128588" cy="68263"/>
            </a:xfrm>
            <a:custGeom>
              <a:avLst/>
              <a:gdLst>
                <a:gd name="T0" fmla="*/ 15 w 242"/>
                <a:gd name="T1" fmla="*/ 0 h 128"/>
                <a:gd name="T2" fmla="*/ 242 w 242"/>
                <a:gd name="T3" fmla="*/ 87 h 128"/>
                <a:gd name="T4" fmla="*/ 226 w 242"/>
                <a:gd name="T5" fmla="*/ 128 h 128"/>
                <a:gd name="T6" fmla="*/ 0 w 242"/>
                <a:gd name="T7" fmla="*/ 41 h 128"/>
                <a:gd name="T8" fmla="*/ 15 w 242"/>
                <a:gd name="T9" fmla="*/ 0 h 128"/>
              </a:gdLst>
              <a:ahLst/>
              <a:cxnLst>
                <a:cxn ang="0">
                  <a:pos x="T0" y="T1"/>
                </a:cxn>
                <a:cxn ang="0">
                  <a:pos x="T2" y="T3"/>
                </a:cxn>
                <a:cxn ang="0">
                  <a:pos x="T4" y="T5"/>
                </a:cxn>
                <a:cxn ang="0">
                  <a:pos x="T6" y="T7"/>
                </a:cxn>
                <a:cxn ang="0">
                  <a:pos x="T8" y="T9"/>
                </a:cxn>
              </a:cxnLst>
              <a:rect l="0" t="0" r="r" b="b"/>
              <a:pathLst>
                <a:path w="242" h="128">
                  <a:moveTo>
                    <a:pt x="15" y="0"/>
                  </a:moveTo>
                  <a:lnTo>
                    <a:pt x="242" y="87"/>
                  </a:lnTo>
                  <a:lnTo>
                    <a:pt x="226" y="128"/>
                  </a:lnTo>
                  <a:lnTo>
                    <a:pt x="0" y="41"/>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73" name="Freeform 223">
              <a:extLst>
                <a:ext uri="{FF2B5EF4-FFF2-40B4-BE49-F238E27FC236}">
                  <a16:creationId xmlns:a16="http://schemas.microsoft.com/office/drawing/2014/main" id="{82DE54D0-FB64-4245-937E-D46163E6DEAF}"/>
                </a:ext>
              </a:extLst>
            </p:cNvPr>
            <p:cNvSpPr>
              <a:spLocks/>
            </p:cNvSpPr>
            <p:nvPr/>
          </p:nvSpPr>
          <p:spPr bwMode="auto">
            <a:xfrm>
              <a:off x="4460875" y="2916238"/>
              <a:ext cx="127000" cy="63500"/>
            </a:xfrm>
            <a:custGeom>
              <a:avLst/>
              <a:gdLst>
                <a:gd name="T0" fmla="*/ 14 w 242"/>
                <a:gd name="T1" fmla="*/ 0 h 121"/>
                <a:gd name="T2" fmla="*/ 242 w 242"/>
                <a:gd name="T3" fmla="*/ 80 h 121"/>
                <a:gd name="T4" fmla="*/ 228 w 242"/>
                <a:gd name="T5" fmla="*/ 121 h 121"/>
                <a:gd name="T6" fmla="*/ 0 w 242"/>
                <a:gd name="T7" fmla="*/ 41 h 121"/>
                <a:gd name="T8" fmla="*/ 14 w 242"/>
                <a:gd name="T9" fmla="*/ 0 h 121"/>
              </a:gdLst>
              <a:ahLst/>
              <a:cxnLst>
                <a:cxn ang="0">
                  <a:pos x="T0" y="T1"/>
                </a:cxn>
                <a:cxn ang="0">
                  <a:pos x="T2" y="T3"/>
                </a:cxn>
                <a:cxn ang="0">
                  <a:pos x="T4" y="T5"/>
                </a:cxn>
                <a:cxn ang="0">
                  <a:pos x="T6" y="T7"/>
                </a:cxn>
                <a:cxn ang="0">
                  <a:pos x="T8" y="T9"/>
                </a:cxn>
              </a:cxnLst>
              <a:rect l="0" t="0" r="r" b="b"/>
              <a:pathLst>
                <a:path w="242" h="121">
                  <a:moveTo>
                    <a:pt x="14" y="0"/>
                  </a:moveTo>
                  <a:lnTo>
                    <a:pt x="242" y="80"/>
                  </a:lnTo>
                  <a:lnTo>
                    <a:pt x="228" y="121"/>
                  </a:lnTo>
                  <a:lnTo>
                    <a:pt x="0" y="41"/>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74" name="Freeform 224">
              <a:extLst>
                <a:ext uri="{FF2B5EF4-FFF2-40B4-BE49-F238E27FC236}">
                  <a16:creationId xmlns:a16="http://schemas.microsoft.com/office/drawing/2014/main" id="{FA33F685-73E5-D841-BDB2-72225D850B42}"/>
                </a:ext>
              </a:extLst>
            </p:cNvPr>
            <p:cNvSpPr>
              <a:spLocks/>
            </p:cNvSpPr>
            <p:nvPr/>
          </p:nvSpPr>
          <p:spPr bwMode="auto">
            <a:xfrm>
              <a:off x="4445000" y="2959100"/>
              <a:ext cx="128588" cy="61913"/>
            </a:xfrm>
            <a:custGeom>
              <a:avLst/>
              <a:gdLst>
                <a:gd name="T0" fmla="*/ 13 w 245"/>
                <a:gd name="T1" fmla="*/ 0 h 116"/>
                <a:gd name="T2" fmla="*/ 245 w 245"/>
                <a:gd name="T3" fmla="*/ 75 h 116"/>
                <a:gd name="T4" fmla="*/ 232 w 245"/>
                <a:gd name="T5" fmla="*/ 116 h 116"/>
                <a:gd name="T6" fmla="*/ 0 w 245"/>
                <a:gd name="T7" fmla="*/ 41 h 116"/>
                <a:gd name="T8" fmla="*/ 13 w 245"/>
                <a:gd name="T9" fmla="*/ 0 h 116"/>
              </a:gdLst>
              <a:ahLst/>
              <a:cxnLst>
                <a:cxn ang="0">
                  <a:pos x="T0" y="T1"/>
                </a:cxn>
                <a:cxn ang="0">
                  <a:pos x="T2" y="T3"/>
                </a:cxn>
                <a:cxn ang="0">
                  <a:pos x="T4" y="T5"/>
                </a:cxn>
                <a:cxn ang="0">
                  <a:pos x="T6" y="T7"/>
                </a:cxn>
                <a:cxn ang="0">
                  <a:pos x="T8" y="T9"/>
                </a:cxn>
              </a:cxnLst>
              <a:rect l="0" t="0" r="r" b="b"/>
              <a:pathLst>
                <a:path w="245" h="116">
                  <a:moveTo>
                    <a:pt x="13" y="0"/>
                  </a:moveTo>
                  <a:lnTo>
                    <a:pt x="245" y="75"/>
                  </a:lnTo>
                  <a:lnTo>
                    <a:pt x="232" y="116"/>
                  </a:lnTo>
                  <a:lnTo>
                    <a:pt x="0" y="41"/>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75" name="Freeform 225">
              <a:extLst>
                <a:ext uri="{FF2B5EF4-FFF2-40B4-BE49-F238E27FC236}">
                  <a16:creationId xmlns:a16="http://schemas.microsoft.com/office/drawing/2014/main" id="{A07563C3-5F33-EA4B-AD0C-67E8148FBB76}"/>
                </a:ext>
              </a:extLst>
            </p:cNvPr>
            <p:cNvSpPr>
              <a:spLocks/>
            </p:cNvSpPr>
            <p:nvPr/>
          </p:nvSpPr>
          <p:spPr bwMode="auto">
            <a:xfrm>
              <a:off x="4430713" y="3003550"/>
              <a:ext cx="130175" cy="57150"/>
            </a:xfrm>
            <a:custGeom>
              <a:avLst/>
              <a:gdLst>
                <a:gd name="T0" fmla="*/ 12 w 246"/>
                <a:gd name="T1" fmla="*/ 0 h 110"/>
                <a:gd name="T2" fmla="*/ 246 w 246"/>
                <a:gd name="T3" fmla="*/ 69 h 110"/>
                <a:gd name="T4" fmla="*/ 233 w 246"/>
                <a:gd name="T5" fmla="*/ 110 h 110"/>
                <a:gd name="T6" fmla="*/ 0 w 246"/>
                <a:gd name="T7" fmla="*/ 41 h 110"/>
                <a:gd name="T8" fmla="*/ 12 w 246"/>
                <a:gd name="T9" fmla="*/ 0 h 110"/>
              </a:gdLst>
              <a:ahLst/>
              <a:cxnLst>
                <a:cxn ang="0">
                  <a:pos x="T0" y="T1"/>
                </a:cxn>
                <a:cxn ang="0">
                  <a:pos x="T2" y="T3"/>
                </a:cxn>
                <a:cxn ang="0">
                  <a:pos x="T4" y="T5"/>
                </a:cxn>
                <a:cxn ang="0">
                  <a:pos x="T6" y="T7"/>
                </a:cxn>
                <a:cxn ang="0">
                  <a:pos x="T8" y="T9"/>
                </a:cxn>
              </a:cxnLst>
              <a:rect l="0" t="0" r="r" b="b"/>
              <a:pathLst>
                <a:path w="246" h="110">
                  <a:moveTo>
                    <a:pt x="12" y="0"/>
                  </a:moveTo>
                  <a:lnTo>
                    <a:pt x="246" y="69"/>
                  </a:lnTo>
                  <a:lnTo>
                    <a:pt x="233" y="110"/>
                  </a:lnTo>
                  <a:lnTo>
                    <a:pt x="0" y="4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76" name="Freeform 226">
              <a:extLst>
                <a:ext uri="{FF2B5EF4-FFF2-40B4-BE49-F238E27FC236}">
                  <a16:creationId xmlns:a16="http://schemas.microsoft.com/office/drawing/2014/main" id="{6795A594-9824-A644-99F9-BE85E084E5BB}"/>
                </a:ext>
              </a:extLst>
            </p:cNvPr>
            <p:cNvSpPr>
              <a:spLocks/>
            </p:cNvSpPr>
            <p:nvPr/>
          </p:nvSpPr>
          <p:spPr bwMode="auto">
            <a:xfrm>
              <a:off x="4418013" y="3046413"/>
              <a:ext cx="130175" cy="55563"/>
            </a:xfrm>
            <a:custGeom>
              <a:avLst/>
              <a:gdLst>
                <a:gd name="T0" fmla="*/ 12 w 246"/>
                <a:gd name="T1" fmla="*/ 0 h 105"/>
                <a:gd name="T2" fmla="*/ 246 w 246"/>
                <a:gd name="T3" fmla="*/ 63 h 105"/>
                <a:gd name="T4" fmla="*/ 235 w 246"/>
                <a:gd name="T5" fmla="*/ 105 h 105"/>
                <a:gd name="T6" fmla="*/ 0 w 246"/>
                <a:gd name="T7" fmla="*/ 43 h 105"/>
                <a:gd name="T8" fmla="*/ 12 w 246"/>
                <a:gd name="T9" fmla="*/ 0 h 105"/>
              </a:gdLst>
              <a:ahLst/>
              <a:cxnLst>
                <a:cxn ang="0">
                  <a:pos x="T0" y="T1"/>
                </a:cxn>
                <a:cxn ang="0">
                  <a:pos x="T2" y="T3"/>
                </a:cxn>
                <a:cxn ang="0">
                  <a:pos x="T4" y="T5"/>
                </a:cxn>
                <a:cxn ang="0">
                  <a:pos x="T6" y="T7"/>
                </a:cxn>
                <a:cxn ang="0">
                  <a:pos x="T8" y="T9"/>
                </a:cxn>
              </a:cxnLst>
              <a:rect l="0" t="0" r="r" b="b"/>
              <a:pathLst>
                <a:path w="246" h="105">
                  <a:moveTo>
                    <a:pt x="12" y="0"/>
                  </a:moveTo>
                  <a:lnTo>
                    <a:pt x="246" y="63"/>
                  </a:lnTo>
                  <a:lnTo>
                    <a:pt x="235" y="105"/>
                  </a:lnTo>
                  <a:lnTo>
                    <a:pt x="0" y="43"/>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77" name="Freeform 227">
              <a:extLst>
                <a:ext uri="{FF2B5EF4-FFF2-40B4-BE49-F238E27FC236}">
                  <a16:creationId xmlns:a16="http://schemas.microsoft.com/office/drawing/2014/main" id="{CE34B5FF-55D9-E342-82B9-A36958E5EF16}"/>
                </a:ext>
              </a:extLst>
            </p:cNvPr>
            <p:cNvSpPr>
              <a:spLocks/>
            </p:cNvSpPr>
            <p:nvPr/>
          </p:nvSpPr>
          <p:spPr bwMode="auto">
            <a:xfrm>
              <a:off x="4405313" y="3092450"/>
              <a:ext cx="130175" cy="52388"/>
            </a:xfrm>
            <a:custGeom>
              <a:avLst/>
              <a:gdLst>
                <a:gd name="T0" fmla="*/ 11 w 246"/>
                <a:gd name="T1" fmla="*/ 0 h 99"/>
                <a:gd name="T2" fmla="*/ 246 w 246"/>
                <a:gd name="T3" fmla="*/ 56 h 99"/>
                <a:gd name="T4" fmla="*/ 236 w 246"/>
                <a:gd name="T5" fmla="*/ 99 h 99"/>
                <a:gd name="T6" fmla="*/ 0 w 246"/>
                <a:gd name="T7" fmla="*/ 42 h 99"/>
                <a:gd name="T8" fmla="*/ 11 w 246"/>
                <a:gd name="T9" fmla="*/ 0 h 99"/>
              </a:gdLst>
              <a:ahLst/>
              <a:cxnLst>
                <a:cxn ang="0">
                  <a:pos x="T0" y="T1"/>
                </a:cxn>
                <a:cxn ang="0">
                  <a:pos x="T2" y="T3"/>
                </a:cxn>
                <a:cxn ang="0">
                  <a:pos x="T4" y="T5"/>
                </a:cxn>
                <a:cxn ang="0">
                  <a:pos x="T6" y="T7"/>
                </a:cxn>
                <a:cxn ang="0">
                  <a:pos x="T8" y="T9"/>
                </a:cxn>
              </a:cxnLst>
              <a:rect l="0" t="0" r="r" b="b"/>
              <a:pathLst>
                <a:path w="246" h="99">
                  <a:moveTo>
                    <a:pt x="11" y="0"/>
                  </a:moveTo>
                  <a:lnTo>
                    <a:pt x="246" y="56"/>
                  </a:lnTo>
                  <a:lnTo>
                    <a:pt x="236" y="99"/>
                  </a:lnTo>
                  <a:lnTo>
                    <a:pt x="0" y="42"/>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78" name="Freeform 228">
              <a:extLst>
                <a:ext uri="{FF2B5EF4-FFF2-40B4-BE49-F238E27FC236}">
                  <a16:creationId xmlns:a16="http://schemas.microsoft.com/office/drawing/2014/main" id="{4733F379-858F-5142-BECB-7B041877714E}"/>
                </a:ext>
              </a:extLst>
            </p:cNvPr>
            <p:cNvSpPr>
              <a:spLocks/>
            </p:cNvSpPr>
            <p:nvPr/>
          </p:nvSpPr>
          <p:spPr bwMode="auto">
            <a:xfrm>
              <a:off x="4395788" y="3136900"/>
              <a:ext cx="130175" cy="49213"/>
            </a:xfrm>
            <a:custGeom>
              <a:avLst/>
              <a:gdLst>
                <a:gd name="T0" fmla="*/ 9 w 246"/>
                <a:gd name="T1" fmla="*/ 0 h 94"/>
                <a:gd name="T2" fmla="*/ 246 w 246"/>
                <a:gd name="T3" fmla="*/ 50 h 94"/>
                <a:gd name="T4" fmla="*/ 238 w 246"/>
                <a:gd name="T5" fmla="*/ 94 h 94"/>
                <a:gd name="T6" fmla="*/ 0 w 246"/>
                <a:gd name="T7" fmla="*/ 43 h 94"/>
                <a:gd name="T8" fmla="*/ 9 w 246"/>
                <a:gd name="T9" fmla="*/ 0 h 94"/>
              </a:gdLst>
              <a:ahLst/>
              <a:cxnLst>
                <a:cxn ang="0">
                  <a:pos x="T0" y="T1"/>
                </a:cxn>
                <a:cxn ang="0">
                  <a:pos x="T2" y="T3"/>
                </a:cxn>
                <a:cxn ang="0">
                  <a:pos x="T4" y="T5"/>
                </a:cxn>
                <a:cxn ang="0">
                  <a:pos x="T6" y="T7"/>
                </a:cxn>
                <a:cxn ang="0">
                  <a:pos x="T8" y="T9"/>
                </a:cxn>
              </a:cxnLst>
              <a:rect l="0" t="0" r="r" b="b"/>
              <a:pathLst>
                <a:path w="246" h="94">
                  <a:moveTo>
                    <a:pt x="9" y="0"/>
                  </a:moveTo>
                  <a:lnTo>
                    <a:pt x="246" y="50"/>
                  </a:lnTo>
                  <a:lnTo>
                    <a:pt x="238" y="94"/>
                  </a:lnTo>
                  <a:lnTo>
                    <a:pt x="0" y="4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79" name="Freeform 229">
              <a:extLst>
                <a:ext uri="{FF2B5EF4-FFF2-40B4-BE49-F238E27FC236}">
                  <a16:creationId xmlns:a16="http://schemas.microsoft.com/office/drawing/2014/main" id="{7445308F-2581-D747-8279-B973FF2EC38F}"/>
                </a:ext>
              </a:extLst>
            </p:cNvPr>
            <p:cNvSpPr>
              <a:spLocks/>
            </p:cNvSpPr>
            <p:nvPr/>
          </p:nvSpPr>
          <p:spPr bwMode="auto">
            <a:xfrm>
              <a:off x="4386263" y="3181350"/>
              <a:ext cx="130175" cy="46038"/>
            </a:xfrm>
            <a:custGeom>
              <a:avLst/>
              <a:gdLst>
                <a:gd name="T0" fmla="*/ 8 w 246"/>
                <a:gd name="T1" fmla="*/ 0 h 86"/>
                <a:gd name="T2" fmla="*/ 246 w 246"/>
                <a:gd name="T3" fmla="*/ 44 h 86"/>
                <a:gd name="T4" fmla="*/ 240 w 246"/>
                <a:gd name="T5" fmla="*/ 86 h 86"/>
                <a:gd name="T6" fmla="*/ 0 w 246"/>
                <a:gd name="T7" fmla="*/ 43 h 86"/>
                <a:gd name="T8" fmla="*/ 8 w 246"/>
                <a:gd name="T9" fmla="*/ 0 h 86"/>
              </a:gdLst>
              <a:ahLst/>
              <a:cxnLst>
                <a:cxn ang="0">
                  <a:pos x="T0" y="T1"/>
                </a:cxn>
                <a:cxn ang="0">
                  <a:pos x="T2" y="T3"/>
                </a:cxn>
                <a:cxn ang="0">
                  <a:pos x="T4" y="T5"/>
                </a:cxn>
                <a:cxn ang="0">
                  <a:pos x="T6" y="T7"/>
                </a:cxn>
                <a:cxn ang="0">
                  <a:pos x="T8" y="T9"/>
                </a:cxn>
              </a:cxnLst>
              <a:rect l="0" t="0" r="r" b="b"/>
              <a:pathLst>
                <a:path w="246" h="86">
                  <a:moveTo>
                    <a:pt x="8" y="0"/>
                  </a:moveTo>
                  <a:lnTo>
                    <a:pt x="246" y="44"/>
                  </a:lnTo>
                  <a:lnTo>
                    <a:pt x="240" y="86"/>
                  </a:lnTo>
                  <a:lnTo>
                    <a:pt x="0" y="43"/>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80" name="Freeform 230">
              <a:extLst>
                <a:ext uri="{FF2B5EF4-FFF2-40B4-BE49-F238E27FC236}">
                  <a16:creationId xmlns:a16="http://schemas.microsoft.com/office/drawing/2014/main" id="{0C4CFA2B-256F-074D-99CA-C31E5A57CDCB}"/>
                </a:ext>
              </a:extLst>
            </p:cNvPr>
            <p:cNvSpPr>
              <a:spLocks/>
            </p:cNvSpPr>
            <p:nvPr/>
          </p:nvSpPr>
          <p:spPr bwMode="auto">
            <a:xfrm>
              <a:off x="4378325" y="3227388"/>
              <a:ext cx="130175" cy="42863"/>
            </a:xfrm>
            <a:custGeom>
              <a:avLst/>
              <a:gdLst>
                <a:gd name="T0" fmla="*/ 6 w 246"/>
                <a:gd name="T1" fmla="*/ 0 h 81"/>
                <a:gd name="T2" fmla="*/ 246 w 246"/>
                <a:gd name="T3" fmla="*/ 37 h 81"/>
                <a:gd name="T4" fmla="*/ 239 w 246"/>
                <a:gd name="T5" fmla="*/ 81 h 81"/>
                <a:gd name="T6" fmla="*/ 0 w 246"/>
                <a:gd name="T7" fmla="*/ 44 h 81"/>
                <a:gd name="T8" fmla="*/ 6 w 246"/>
                <a:gd name="T9" fmla="*/ 0 h 81"/>
              </a:gdLst>
              <a:ahLst/>
              <a:cxnLst>
                <a:cxn ang="0">
                  <a:pos x="T0" y="T1"/>
                </a:cxn>
                <a:cxn ang="0">
                  <a:pos x="T2" y="T3"/>
                </a:cxn>
                <a:cxn ang="0">
                  <a:pos x="T4" y="T5"/>
                </a:cxn>
                <a:cxn ang="0">
                  <a:pos x="T6" y="T7"/>
                </a:cxn>
                <a:cxn ang="0">
                  <a:pos x="T8" y="T9"/>
                </a:cxn>
              </a:cxnLst>
              <a:rect l="0" t="0" r="r" b="b"/>
              <a:pathLst>
                <a:path w="246" h="81">
                  <a:moveTo>
                    <a:pt x="6" y="0"/>
                  </a:moveTo>
                  <a:lnTo>
                    <a:pt x="246" y="37"/>
                  </a:lnTo>
                  <a:lnTo>
                    <a:pt x="239" y="81"/>
                  </a:lnTo>
                  <a:lnTo>
                    <a:pt x="0" y="44"/>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81" name="Freeform 231">
              <a:extLst>
                <a:ext uri="{FF2B5EF4-FFF2-40B4-BE49-F238E27FC236}">
                  <a16:creationId xmlns:a16="http://schemas.microsoft.com/office/drawing/2014/main" id="{1C94086E-BE31-A947-A5F5-2C8A37ED31C4}"/>
                </a:ext>
              </a:extLst>
            </p:cNvPr>
            <p:cNvSpPr>
              <a:spLocks/>
            </p:cNvSpPr>
            <p:nvPr/>
          </p:nvSpPr>
          <p:spPr bwMode="auto">
            <a:xfrm>
              <a:off x="4370388" y="3273425"/>
              <a:ext cx="130175" cy="38100"/>
            </a:xfrm>
            <a:custGeom>
              <a:avLst/>
              <a:gdLst>
                <a:gd name="T0" fmla="*/ 7 w 246"/>
                <a:gd name="T1" fmla="*/ 0 h 74"/>
                <a:gd name="T2" fmla="*/ 246 w 246"/>
                <a:gd name="T3" fmla="*/ 32 h 74"/>
                <a:gd name="T4" fmla="*/ 241 w 246"/>
                <a:gd name="T5" fmla="*/ 74 h 74"/>
                <a:gd name="T6" fmla="*/ 0 w 246"/>
                <a:gd name="T7" fmla="*/ 44 h 74"/>
                <a:gd name="T8" fmla="*/ 7 w 246"/>
                <a:gd name="T9" fmla="*/ 0 h 74"/>
              </a:gdLst>
              <a:ahLst/>
              <a:cxnLst>
                <a:cxn ang="0">
                  <a:pos x="T0" y="T1"/>
                </a:cxn>
                <a:cxn ang="0">
                  <a:pos x="T2" y="T3"/>
                </a:cxn>
                <a:cxn ang="0">
                  <a:pos x="T4" y="T5"/>
                </a:cxn>
                <a:cxn ang="0">
                  <a:pos x="T6" y="T7"/>
                </a:cxn>
                <a:cxn ang="0">
                  <a:pos x="T8" y="T9"/>
                </a:cxn>
              </a:cxnLst>
              <a:rect l="0" t="0" r="r" b="b"/>
              <a:pathLst>
                <a:path w="246" h="74">
                  <a:moveTo>
                    <a:pt x="7" y="0"/>
                  </a:moveTo>
                  <a:lnTo>
                    <a:pt x="246" y="32"/>
                  </a:lnTo>
                  <a:lnTo>
                    <a:pt x="241" y="74"/>
                  </a:lnTo>
                  <a:lnTo>
                    <a:pt x="0" y="44"/>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82" name="Freeform 232">
              <a:extLst>
                <a:ext uri="{FF2B5EF4-FFF2-40B4-BE49-F238E27FC236}">
                  <a16:creationId xmlns:a16="http://schemas.microsoft.com/office/drawing/2014/main" id="{5ECBD2D2-97DB-1441-896F-BE21BC844CDE}"/>
                </a:ext>
              </a:extLst>
            </p:cNvPr>
            <p:cNvSpPr>
              <a:spLocks/>
            </p:cNvSpPr>
            <p:nvPr/>
          </p:nvSpPr>
          <p:spPr bwMode="auto">
            <a:xfrm>
              <a:off x="4364038" y="3319463"/>
              <a:ext cx="130175" cy="34925"/>
            </a:xfrm>
            <a:custGeom>
              <a:avLst/>
              <a:gdLst>
                <a:gd name="T0" fmla="*/ 4 w 245"/>
                <a:gd name="T1" fmla="*/ 0 h 68"/>
                <a:gd name="T2" fmla="*/ 245 w 245"/>
                <a:gd name="T3" fmla="*/ 25 h 68"/>
                <a:gd name="T4" fmla="*/ 241 w 245"/>
                <a:gd name="T5" fmla="*/ 68 h 68"/>
                <a:gd name="T6" fmla="*/ 0 w 245"/>
                <a:gd name="T7" fmla="*/ 44 h 68"/>
                <a:gd name="T8" fmla="*/ 4 w 245"/>
                <a:gd name="T9" fmla="*/ 0 h 68"/>
              </a:gdLst>
              <a:ahLst/>
              <a:cxnLst>
                <a:cxn ang="0">
                  <a:pos x="T0" y="T1"/>
                </a:cxn>
                <a:cxn ang="0">
                  <a:pos x="T2" y="T3"/>
                </a:cxn>
                <a:cxn ang="0">
                  <a:pos x="T4" y="T5"/>
                </a:cxn>
                <a:cxn ang="0">
                  <a:pos x="T6" y="T7"/>
                </a:cxn>
                <a:cxn ang="0">
                  <a:pos x="T8" y="T9"/>
                </a:cxn>
              </a:cxnLst>
              <a:rect l="0" t="0" r="r" b="b"/>
              <a:pathLst>
                <a:path w="245" h="68">
                  <a:moveTo>
                    <a:pt x="4" y="0"/>
                  </a:moveTo>
                  <a:lnTo>
                    <a:pt x="245" y="25"/>
                  </a:lnTo>
                  <a:lnTo>
                    <a:pt x="241" y="68"/>
                  </a:lnTo>
                  <a:lnTo>
                    <a:pt x="0" y="44"/>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83" name="Freeform 233">
              <a:extLst>
                <a:ext uri="{FF2B5EF4-FFF2-40B4-BE49-F238E27FC236}">
                  <a16:creationId xmlns:a16="http://schemas.microsoft.com/office/drawing/2014/main" id="{EA33C9E1-0DBA-AE4A-AA01-B8355401BC18}"/>
                </a:ext>
              </a:extLst>
            </p:cNvPr>
            <p:cNvSpPr>
              <a:spLocks/>
            </p:cNvSpPr>
            <p:nvPr/>
          </p:nvSpPr>
          <p:spPr bwMode="auto">
            <a:xfrm>
              <a:off x="4359275" y="3365500"/>
              <a:ext cx="130175" cy="31750"/>
            </a:xfrm>
            <a:custGeom>
              <a:avLst/>
              <a:gdLst>
                <a:gd name="T0" fmla="*/ 3 w 245"/>
                <a:gd name="T1" fmla="*/ 0 h 62"/>
                <a:gd name="T2" fmla="*/ 245 w 245"/>
                <a:gd name="T3" fmla="*/ 18 h 62"/>
                <a:gd name="T4" fmla="*/ 241 w 245"/>
                <a:gd name="T5" fmla="*/ 62 h 62"/>
                <a:gd name="T6" fmla="*/ 0 w 245"/>
                <a:gd name="T7" fmla="*/ 44 h 62"/>
                <a:gd name="T8" fmla="*/ 3 w 245"/>
                <a:gd name="T9" fmla="*/ 0 h 62"/>
              </a:gdLst>
              <a:ahLst/>
              <a:cxnLst>
                <a:cxn ang="0">
                  <a:pos x="T0" y="T1"/>
                </a:cxn>
                <a:cxn ang="0">
                  <a:pos x="T2" y="T3"/>
                </a:cxn>
                <a:cxn ang="0">
                  <a:pos x="T4" y="T5"/>
                </a:cxn>
                <a:cxn ang="0">
                  <a:pos x="T6" y="T7"/>
                </a:cxn>
                <a:cxn ang="0">
                  <a:pos x="T8" y="T9"/>
                </a:cxn>
              </a:cxnLst>
              <a:rect l="0" t="0" r="r" b="b"/>
              <a:pathLst>
                <a:path w="245" h="62">
                  <a:moveTo>
                    <a:pt x="3" y="0"/>
                  </a:moveTo>
                  <a:lnTo>
                    <a:pt x="245" y="18"/>
                  </a:lnTo>
                  <a:lnTo>
                    <a:pt x="241" y="62"/>
                  </a:lnTo>
                  <a:lnTo>
                    <a:pt x="0" y="44"/>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84" name="Freeform 234">
              <a:extLst>
                <a:ext uri="{FF2B5EF4-FFF2-40B4-BE49-F238E27FC236}">
                  <a16:creationId xmlns:a16="http://schemas.microsoft.com/office/drawing/2014/main" id="{3A4278CB-E78A-CE44-8558-F2E5F8A31422}"/>
                </a:ext>
              </a:extLst>
            </p:cNvPr>
            <p:cNvSpPr>
              <a:spLocks/>
            </p:cNvSpPr>
            <p:nvPr/>
          </p:nvSpPr>
          <p:spPr bwMode="auto">
            <a:xfrm>
              <a:off x="4356100" y="3411538"/>
              <a:ext cx="128588" cy="28575"/>
            </a:xfrm>
            <a:custGeom>
              <a:avLst/>
              <a:gdLst>
                <a:gd name="T0" fmla="*/ 2 w 244"/>
                <a:gd name="T1" fmla="*/ 0 h 55"/>
                <a:gd name="T2" fmla="*/ 244 w 244"/>
                <a:gd name="T3" fmla="*/ 11 h 55"/>
                <a:gd name="T4" fmla="*/ 242 w 244"/>
                <a:gd name="T5" fmla="*/ 55 h 55"/>
                <a:gd name="T6" fmla="*/ 0 w 244"/>
                <a:gd name="T7" fmla="*/ 43 h 55"/>
                <a:gd name="T8" fmla="*/ 2 w 244"/>
                <a:gd name="T9" fmla="*/ 0 h 55"/>
              </a:gdLst>
              <a:ahLst/>
              <a:cxnLst>
                <a:cxn ang="0">
                  <a:pos x="T0" y="T1"/>
                </a:cxn>
                <a:cxn ang="0">
                  <a:pos x="T2" y="T3"/>
                </a:cxn>
                <a:cxn ang="0">
                  <a:pos x="T4" y="T5"/>
                </a:cxn>
                <a:cxn ang="0">
                  <a:pos x="T6" y="T7"/>
                </a:cxn>
                <a:cxn ang="0">
                  <a:pos x="T8" y="T9"/>
                </a:cxn>
              </a:cxnLst>
              <a:rect l="0" t="0" r="r" b="b"/>
              <a:pathLst>
                <a:path w="244" h="55">
                  <a:moveTo>
                    <a:pt x="2" y="0"/>
                  </a:moveTo>
                  <a:lnTo>
                    <a:pt x="244" y="11"/>
                  </a:lnTo>
                  <a:lnTo>
                    <a:pt x="242" y="55"/>
                  </a:lnTo>
                  <a:lnTo>
                    <a:pt x="0" y="4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85" name="Freeform 235">
              <a:extLst>
                <a:ext uri="{FF2B5EF4-FFF2-40B4-BE49-F238E27FC236}">
                  <a16:creationId xmlns:a16="http://schemas.microsoft.com/office/drawing/2014/main" id="{680CB751-5261-8340-9C4F-F208207DF805}"/>
                </a:ext>
              </a:extLst>
            </p:cNvPr>
            <p:cNvSpPr>
              <a:spLocks/>
            </p:cNvSpPr>
            <p:nvPr/>
          </p:nvSpPr>
          <p:spPr bwMode="auto">
            <a:xfrm>
              <a:off x="4354513" y="3457575"/>
              <a:ext cx="128588" cy="25400"/>
            </a:xfrm>
            <a:custGeom>
              <a:avLst/>
              <a:gdLst>
                <a:gd name="T0" fmla="*/ 0 w 243"/>
                <a:gd name="T1" fmla="*/ 0 h 48"/>
                <a:gd name="T2" fmla="*/ 243 w 243"/>
                <a:gd name="T3" fmla="*/ 6 h 48"/>
                <a:gd name="T4" fmla="*/ 242 w 243"/>
                <a:gd name="T5" fmla="*/ 48 h 48"/>
                <a:gd name="T6" fmla="*/ 0 w 243"/>
                <a:gd name="T7" fmla="*/ 43 h 48"/>
                <a:gd name="T8" fmla="*/ 0 w 243"/>
                <a:gd name="T9" fmla="*/ 0 h 48"/>
              </a:gdLst>
              <a:ahLst/>
              <a:cxnLst>
                <a:cxn ang="0">
                  <a:pos x="T0" y="T1"/>
                </a:cxn>
                <a:cxn ang="0">
                  <a:pos x="T2" y="T3"/>
                </a:cxn>
                <a:cxn ang="0">
                  <a:pos x="T4" y="T5"/>
                </a:cxn>
                <a:cxn ang="0">
                  <a:pos x="T6" y="T7"/>
                </a:cxn>
                <a:cxn ang="0">
                  <a:pos x="T8" y="T9"/>
                </a:cxn>
              </a:cxnLst>
              <a:rect l="0" t="0" r="r" b="b"/>
              <a:pathLst>
                <a:path w="243" h="48">
                  <a:moveTo>
                    <a:pt x="0" y="0"/>
                  </a:moveTo>
                  <a:lnTo>
                    <a:pt x="243" y="6"/>
                  </a:lnTo>
                  <a:lnTo>
                    <a:pt x="242" y="48"/>
                  </a:lnTo>
                  <a:lnTo>
                    <a:pt x="0" y="4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86" name="Freeform 236">
              <a:extLst>
                <a:ext uri="{FF2B5EF4-FFF2-40B4-BE49-F238E27FC236}">
                  <a16:creationId xmlns:a16="http://schemas.microsoft.com/office/drawing/2014/main" id="{B9D1AD73-6E5C-AC45-8F4D-6DD517AA2792}"/>
                </a:ext>
              </a:extLst>
            </p:cNvPr>
            <p:cNvSpPr>
              <a:spLocks/>
            </p:cNvSpPr>
            <p:nvPr/>
          </p:nvSpPr>
          <p:spPr bwMode="auto">
            <a:xfrm>
              <a:off x="4352925" y="3503613"/>
              <a:ext cx="127000" cy="23813"/>
            </a:xfrm>
            <a:custGeom>
              <a:avLst/>
              <a:gdLst>
                <a:gd name="T0" fmla="*/ 0 w 242"/>
                <a:gd name="T1" fmla="*/ 1 h 45"/>
                <a:gd name="T2" fmla="*/ 242 w 242"/>
                <a:gd name="T3" fmla="*/ 0 h 45"/>
                <a:gd name="T4" fmla="*/ 242 w 242"/>
                <a:gd name="T5" fmla="*/ 43 h 45"/>
                <a:gd name="T6" fmla="*/ 0 w 242"/>
                <a:gd name="T7" fmla="*/ 45 h 45"/>
                <a:gd name="T8" fmla="*/ 0 w 242"/>
                <a:gd name="T9" fmla="*/ 1 h 45"/>
              </a:gdLst>
              <a:ahLst/>
              <a:cxnLst>
                <a:cxn ang="0">
                  <a:pos x="T0" y="T1"/>
                </a:cxn>
                <a:cxn ang="0">
                  <a:pos x="T2" y="T3"/>
                </a:cxn>
                <a:cxn ang="0">
                  <a:pos x="T4" y="T5"/>
                </a:cxn>
                <a:cxn ang="0">
                  <a:pos x="T6" y="T7"/>
                </a:cxn>
                <a:cxn ang="0">
                  <a:pos x="T8" y="T9"/>
                </a:cxn>
              </a:cxnLst>
              <a:rect l="0" t="0" r="r" b="b"/>
              <a:pathLst>
                <a:path w="242" h="45">
                  <a:moveTo>
                    <a:pt x="0" y="1"/>
                  </a:moveTo>
                  <a:lnTo>
                    <a:pt x="242" y="0"/>
                  </a:lnTo>
                  <a:lnTo>
                    <a:pt x="242" y="43"/>
                  </a:lnTo>
                  <a:lnTo>
                    <a:pt x="0" y="45"/>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87" name="Freeform 237">
              <a:extLst>
                <a:ext uri="{FF2B5EF4-FFF2-40B4-BE49-F238E27FC236}">
                  <a16:creationId xmlns:a16="http://schemas.microsoft.com/office/drawing/2014/main" id="{A86E481F-218A-644E-A3EB-089FC0D40001}"/>
                </a:ext>
              </a:extLst>
            </p:cNvPr>
            <p:cNvSpPr>
              <a:spLocks/>
            </p:cNvSpPr>
            <p:nvPr/>
          </p:nvSpPr>
          <p:spPr bwMode="auto">
            <a:xfrm>
              <a:off x="4351338" y="3546475"/>
              <a:ext cx="128588" cy="26988"/>
            </a:xfrm>
            <a:custGeom>
              <a:avLst/>
              <a:gdLst>
                <a:gd name="T0" fmla="*/ 0 w 243"/>
                <a:gd name="T1" fmla="*/ 7 h 51"/>
                <a:gd name="T2" fmla="*/ 242 w 243"/>
                <a:gd name="T3" fmla="*/ 0 h 51"/>
                <a:gd name="T4" fmla="*/ 243 w 243"/>
                <a:gd name="T5" fmla="*/ 43 h 51"/>
                <a:gd name="T6" fmla="*/ 1 w 243"/>
                <a:gd name="T7" fmla="*/ 51 h 51"/>
                <a:gd name="T8" fmla="*/ 0 w 243"/>
                <a:gd name="T9" fmla="*/ 7 h 51"/>
              </a:gdLst>
              <a:ahLst/>
              <a:cxnLst>
                <a:cxn ang="0">
                  <a:pos x="T0" y="T1"/>
                </a:cxn>
                <a:cxn ang="0">
                  <a:pos x="T2" y="T3"/>
                </a:cxn>
                <a:cxn ang="0">
                  <a:pos x="T4" y="T5"/>
                </a:cxn>
                <a:cxn ang="0">
                  <a:pos x="T6" y="T7"/>
                </a:cxn>
                <a:cxn ang="0">
                  <a:pos x="T8" y="T9"/>
                </a:cxn>
              </a:cxnLst>
              <a:rect l="0" t="0" r="r" b="b"/>
              <a:pathLst>
                <a:path w="243" h="51">
                  <a:moveTo>
                    <a:pt x="0" y="7"/>
                  </a:moveTo>
                  <a:lnTo>
                    <a:pt x="242" y="0"/>
                  </a:lnTo>
                  <a:lnTo>
                    <a:pt x="243" y="43"/>
                  </a:lnTo>
                  <a:lnTo>
                    <a:pt x="1" y="51"/>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88" name="Freeform 238">
              <a:extLst>
                <a:ext uri="{FF2B5EF4-FFF2-40B4-BE49-F238E27FC236}">
                  <a16:creationId xmlns:a16="http://schemas.microsoft.com/office/drawing/2014/main" id="{907234E6-3216-3747-A782-607A2B25A8BE}"/>
                </a:ext>
              </a:extLst>
            </p:cNvPr>
            <p:cNvSpPr>
              <a:spLocks/>
            </p:cNvSpPr>
            <p:nvPr/>
          </p:nvSpPr>
          <p:spPr bwMode="auto">
            <a:xfrm>
              <a:off x="4352925" y="3589338"/>
              <a:ext cx="128588" cy="30163"/>
            </a:xfrm>
            <a:custGeom>
              <a:avLst/>
              <a:gdLst>
                <a:gd name="T0" fmla="*/ 0 w 245"/>
                <a:gd name="T1" fmla="*/ 14 h 56"/>
                <a:gd name="T2" fmla="*/ 242 w 245"/>
                <a:gd name="T3" fmla="*/ 0 h 56"/>
                <a:gd name="T4" fmla="*/ 245 w 245"/>
                <a:gd name="T5" fmla="*/ 42 h 56"/>
                <a:gd name="T6" fmla="*/ 3 w 245"/>
                <a:gd name="T7" fmla="*/ 56 h 56"/>
                <a:gd name="T8" fmla="*/ 0 w 245"/>
                <a:gd name="T9" fmla="*/ 14 h 56"/>
              </a:gdLst>
              <a:ahLst/>
              <a:cxnLst>
                <a:cxn ang="0">
                  <a:pos x="T0" y="T1"/>
                </a:cxn>
                <a:cxn ang="0">
                  <a:pos x="T2" y="T3"/>
                </a:cxn>
                <a:cxn ang="0">
                  <a:pos x="T4" y="T5"/>
                </a:cxn>
                <a:cxn ang="0">
                  <a:pos x="T6" y="T7"/>
                </a:cxn>
                <a:cxn ang="0">
                  <a:pos x="T8" y="T9"/>
                </a:cxn>
              </a:cxnLst>
              <a:rect l="0" t="0" r="r" b="b"/>
              <a:pathLst>
                <a:path w="245" h="56">
                  <a:moveTo>
                    <a:pt x="0" y="14"/>
                  </a:moveTo>
                  <a:lnTo>
                    <a:pt x="242" y="0"/>
                  </a:lnTo>
                  <a:lnTo>
                    <a:pt x="245" y="42"/>
                  </a:lnTo>
                  <a:lnTo>
                    <a:pt x="3" y="56"/>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89" name="Freeform 239">
              <a:extLst>
                <a:ext uri="{FF2B5EF4-FFF2-40B4-BE49-F238E27FC236}">
                  <a16:creationId xmlns:a16="http://schemas.microsoft.com/office/drawing/2014/main" id="{AF5776A4-FF66-FB46-B24A-38CD01EA02A5}"/>
                </a:ext>
              </a:extLst>
            </p:cNvPr>
            <p:cNvSpPr>
              <a:spLocks/>
            </p:cNvSpPr>
            <p:nvPr/>
          </p:nvSpPr>
          <p:spPr bwMode="auto">
            <a:xfrm>
              <a:off x="4354513" y="3632200"/>
              <a:ext cx="130175" cy="33338"/>
            </a:xfrm>
            <a:custGeom>
              <a:avLst/>
              <a:gdLst>
                <a:gd name="T0" fmla="*/ 0 w 246"/>
                <a:gd name="T1" fmla="*/ 21 h 64"/>
                <a:gd name="T2" fmla="*/ 242 w 246"/>
                <a:gd name="T3" fmla="*/ 0 h 64"/>
                <a:gd name="T4" fmla="*/ 246 w 246"/>
                <a:gd name="T5" fmla="*/ 44 h 64"/>
                <a:gd name="T6" fmla="*/ 4 w 246"/>
                <a:gd name="T7" fmla="*/ 64 h 64"/>
                <a:gd name="T8" fmla="*/ 0 w 246"/>
                <a:gd name="T9" fmla="*/ 21 h 64"/>
              </a:gdLst>
              <a:ahLst/>
              <a:cxnLst>
                <a:cxn ang="0">
                  <a:pos x="T0" y="T1"/>
                </a:cxn>
                <a:cxn ang="0">
                  <a:pos x="T2" y="T3"/>
                </a:cxn>
                <a:cxn ang="0">
                  <a:pos x="T4" y="T5"/>
                </a:cxn>
                <a:cxn ang="0">
                  <a:pos x="T6" y="T7"/>
                </a:cxn>
                <a:cxn ang="0">
                  <a:pos x="T8" y="T9"/>
                </a:cxn>
              </a:cxnLst>
              <a:rect l="0" t="0" r="r" b="b"/>
              <a:pathLst>
                <a:path w="246" h="64">
                  <a:moveTo>
                    <a:pt x="0" y="21"/>
                  </a:moveTo>
                  <a:lnTo>
                    <a:pt x="242" y="0"/>
                  </a:lnTo>
                  <a:lnTo>
                    <a:pt x="246" y="44"/>
                  </a:lnTo>
                  <a:lnTo>
                    <a:pt x="4" y="64"/>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90" name="Freeform 240">
              <a:extLst>
                <a:ext uri="{FF2B5EF4-FFF2-40B4-BE49-F238E27FC236}">
                  <a16:creationId xmlns:a16="http://schemas.microsoft.com/office/drawing/2014/main" id="{666C896A-0C93-114F-858F-4EC41D4E544E}"/>
                </a:ext>
              </a:extLst>
            </p:cNvPr>
            <p:cNvSpPr>
              <a:spLocks/>
            </p:cNvSpPr>
            <p:nvPr/>
          </p:nvSpPr>
          <p:spPr bwMode="auto">
            <a:xfrm>
              <a:off x="4357688" y="3675063"/>
              <a:ext cx="130175" cy="38100"/>
            </a:xfrm>
            <a:custGeom>
              <a:avLst/>
              <a:gdLst>
                <a:gd name="T0" fmla="*/ 0 w 246"/>
                <a:gd name="T1" fmla="*/ 27 h 71"/>
                <a:gd name="T2" fmla="*/ 241 w 246"/>
                <a:gd name="T3" fmla="*/ 0 h 71"/>
                <a:gd name="T4" fmla="*/ 246 w 246"/>
                <a:gd name="T5" fmla="*/ 44 h 71"/>
                <a:gd name="T6" fmla="*/ 4 w 246"/>
                <a:gd name="T7" fmla="*/ 71 h 71"/>
                <a:gd name="T8" fmla="*/ 0 w 246"/>
                <a:gd name="T9" fmla="*/ 27 h 71"/>
              </a:gdLst>
              <a:ahLst/>
              <a:cxnLst>
                <a:cxn ang="0">
                  <a:pos x="T0" y="T1"/>
                </a:cxn>
                <a:cxn ang="0">
                  <a:pos x="T2" y="T3"/>
                </a:cxn>
                <a:cxn ang="0">
                  <a:pos x="T4" y="T5"/>
                </a:cxn>
                <a:cxn ang="0">
                  <a:pos x="T6" y="T7"/>
                </a:cxn>
                <a:cxn ang="0">
                  <a:pos x="T8" y="T9"/>
                </a:cxn>
              </a:cxnLst>
              <a:rect l="0" t="0" r="r" b="b"/>
              <a:pathLst>
                <a:path w="246" h="71">
                  <a:moveTo>
                    <a:pt x="0" y="27"/>
                  </a:moveTo>
                  <a:lnTo>
                    <a:pt x="241" y="0"/>
                  </a:lnTo>
                  <a:lnTo>
                    <a:pt x="246" y="44"/>
                  </a:lnTo>
                  <a:lnTo>
                    <a:pt x="4" y="71"/>
                  </a:lnTo>
                  <a:lnTo>
                    <a:pt x="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91" name="Freeform 241">
              <a:extLst>
                <a:ext uri="{FF2B5EF4-FFF2-40B4-BE49-F238E27FC236}">
                  <a16:creationId xmlns:a16="http://schemas.microsoft.com/office/drawing/2014/main" id="{098EB58E-692E-384C-BEA5-9A712E09EEE8}"/>
                </a:ext>
              </a:extLst>
            </p:cNvPr>
            <p:cNvSpPr>
              <a:spLocks/>
            </p:cNvSpPr>
            <p:nvPr/>
          </p:nvSpPr>
          <p:spPr bwMode="auto">
            <a:xfrm>
              <a:off x="4360863" y="3717925"/>
              <a:ext cx="130175" cy="41275"/>
            </a:xfrm>
            <a:custGeom>
              <a:avLst/>
              <a:gdLst>
                <a:gd name="T0" fmla="*/ 0 w 246"/>
                <a:gd name="T1" fmla="*/ 33 h 77"/>
                <a:gd name="T2" fmla="*/ 241 w 246"/>
                <a:gd name="T3" fmla="*/ 0 h 77"/>
                <a:gd name="T4" fmla="*/ 246 w 246"/>
                <a:gd name="T5" fmla="*/ 43 h 77"/>
                <a:gd name="T6" fmla="*/ 5 w 246"/>
                <a:gd name="T7" fmla="*/ 77 h 77"/>
                <a:gd name="T8" fmla="*/ 0 w 246"/>
                <a:gd name="T9" fmla="*/ 33 h 77"/>
              </a:gdLst>
              <a:ahLst/>
              <a:cxnLst>
                <a:cxn ang="0">
                  <a:pos x="T0" y="T1"/>
                </a:cxn>
                <a:cxn ang="0">
                  <a:pos x="T2" y="T3"/>
                </a:cxn>
                <a:cxn ang="0">
                  <a:pos x="T4" y="T5"/>
                </a:cxn>
                <a:cxn ang="0">
                  <a:pos x="T6" y="T7"/>
                </a:cxn>
                <a:cxn ang="0">
                  <a:pos x="T8" y="T9"/>
                </a:cxn>
              </a:cxnLst>
              <a:rect l="0" t="0" r="r" b="b"/>
              <a:pathLst>
                <a:path w="246" h="77">
                  <a:moveTo>
                    <a:pt x="0" y="33"/>
                  </a:moveTo>
                  <a:lnTo>
                    <a:pt x="241" y="0"/>
                  </a:lnTo>
                  <a:lnTo>
                    <a:pt x="246" y="43"/>
                  </a:lnTo>
                  <a:lnTo>
                    <a:pt x="5" y="77"/>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92" name="Freeform 242">
              <a:extLst>
                <a:ext uri="{FF2B5EF4-FFF2-40B4-BE49-F238E27FC236}">
                  <a16:creationId xmlns:a16="http://schemas.microsoft.com/office/drawing/2014/main" id="{C105F511-9386-824E-992E-D7FC498897E9}"/>
                </a:ext>
              </a:extLst>
            </p:cNvPr>
            <p:cNvSpPr>
              <a:spLocks/>
            </p:cNvSpPr>
            <p:nvPr/>
          </p:nvSpPr>
          <p:spPr bwMode="auto">
            <a:xfrm>
              <a:off x="4367213" y="3760788"/>
              <a:ext cx="130175" cy="44450"/>
            </a:xfrm>
            <a:custGeom>
              <a:avLst/>
              <a:gdLst>
                <a:gd name="T0" fmla="*/ 0 w 246"/>
                <a:gd name="T1" fmla="*/ 39 h 83"/>
                <a:gd name="T2" fmla="*/ 240 w 246"/>
                <a:gd name="T3" fmla="*/ 0 h 83"/>
                <a:gd name="T4" fmla="*/ 246 w 246"/>
                <a:gd name="T5" fmla="*/ 43 h 83"/>
                <a:gd name="T6" fmla="*/ 6 w 246"/>
                <a:gd name="T7" fmla="*/ 83 h 83"/>
                <a:gd name="T8" fmla="*/ 0 w 246"/>
                <a:gd name="T9" fmla="*/ 39 h 83"/>
              </a:gdLst>
              <a:ahLst/>
              <a:cxnLst>
                <a:cxn ang="0">
                  <a:pos x="T0" y="T1"/>
                </a:cxn>
                <a:cxn ang="0">
                  <a:pos x="T2" y="T3"/>
                </a:cxn>
                <a:cxn ang="0">
                  <a:pos x="T4" y="T5"/>
                </a:cxn>
                <a:cxn ang="0">
                  <a:pos x="T6" y="T7"/>
                </a:cxn>
                <a:cxn ang="0">
                  <a:pos x="T8" y="T9"/>
                </a:cxn>
              </a:cxnLst>
              <a:rect l="0" t="0" r="r" b="b"/>
              <a:pathLst>
                <a:path w="246" h="83">
                  <a:moveTo>
                    <a:pt x="0" y="39"/>
                  </a:moveTo>
                  <a:lnTo>
                    <a:pt x="240" y="0"/>
                  </a:lnTo>
                  <a:lnTo>
                    <a:pt x="246" y="43"/>
                  </a:lnTo>
                  <a:lnTo>
                    <a:pt x="6" y="83"/>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93" name="Freeform 243">
              <a:extLst>
                <a:ext uri="{FF2B5EF4-FFF2-40B4-BE49-F238E27FC236}">
                  <a16:creationId xmlns:a16="http://schemas.microsoft.com/office/drawing/2014/main" id="{9BA3A01D-EA4E-2641-A74B-68A862CBB5C9}"/>
                </a:ext>
              </a:extLst>
            </p:cNvPr>
            <p:cNvSpPr>
              <a:spLocks/>
            </p:cNvSpPr>
            <p:nvPr/>
          </p:nvSpPr>
          <p:spPr bwMode="auto">
            <a:xfrm>
              <a:off x="4373563" y="3803650"/>
              <a:ext cx="130175" cy="46038"/>
            </a:xfrm>
            <a:custGeom>
              <a:avLst/>
              <a:gdLst>
                <a:gd name="T0" fmla="*/ 0 w 246"/>
                <a:gd name="T1" fmla="*/ 46 h 89"/>
                <a:gd name="T2" fmla="*/ 237 w 246"/>
                <a:gd name="T3" fmla="*/ 0 h 89"/>
                <a:gd name="T4" fmla="*/ 246 w 246"/>
                <a:gd name="T5" fmla="*/ 43 h 89"/>
                <a:gd name="T6" fmla="*/ 8 w 246"/>
                <a:gd name="T7" fmla="*/ 89 h 89"/>
                <a:gd name="T8" fmla="*/ 0 w 246"/>
                <a:gd name="T9" fmla="*/ 46 h 89"/>
              </a:gdLst>
              <a:ahLst/>
              <a:cxnLst>
                <a:cxn ang="0">
                  <a:pos x="T0" y="T1"/>
                </a:cxn>
                <a:cxn ang="0">
                  <a:pos x="T2" y="T3"/>
                </a:cxn>
                <a:cxn ang="0">
                  <a:pos x="T4" y="T5"/>
                </a:cxn>
                <a:cxn ang="0">
                  <a:pos x="T6" y="T7"/>
                </a:cxn>
                <a:cxn ang="0">
                  <a:pos x="T8" y="T9"/>
                </a:cxn>
              </a:cxnLst>
              <a:rect l="0" t="0" r="r" b="b"/>
              <a:pathLst>
                <a:path w="246" h="89">
                  <a:moveTo>
                    <a:pt x="0" y="46"/>
                  </a:moveTo>
                  <a:lnTo>
                    <a:pt x="237" y="0"/>
                  </a:lnTo>
                  <a:lnTo>
                    <a:pt x="246" y="43"/>
                  </a:lnTo>
                  <a:lnTo>
                    <a:pt x="8" y="89"/>
                  </a:lnTo>
                  <a:lnTo>
                    <a:pt x="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94" name="Freeform 244">
              <a:extLst>
                <a:ext uri="{FF2B5EF4-FFF2-40B4-BE49-F238E27FC236}">
                  <a16:creationId xmlns:a16="http://schemas.microsoft.com/office/drawing/2014/main" id="{1CF10525-E00C-CD41-ABDE-58A7D375B2DE}"/>
                </a:ext>
              </a:extLst>
            </p:cNvPr>
            <p:cNvSpPr>
              <a:spLocks/>
            </p:cNvSpPr>
            <p:nvPr/>
          </p:nvSpPr>
          <p:spPr bwMode="auto">
            <a:xfrm>
              <a:off x="4381500" y="3844925"/>
              <a:ext cx="130175" cy="50800"/>
            </a:xfrm>
            <a:custGeom>
              <a:avLst/>
              <a:gdLst>
                <a:gd name="T0" fmla="*/ 0 w 246"/>
                <a:gd name="T1" fmla="*/ 52 h 96"/>
                <a:gd name="T2" fmla="*/ 237 w 246"/>
                <a:gd name="T3" fmla="*/ 0 h 96"/>
                <a:gd name="T4" fmla="*/ 246 w 246"/>
                <a:gd name="T5" fmla="*/ 43 h 96"/>
                <a:gd name="T6" fmla="*/ 9 w 246"/>
                <a:gd name="T7" fmla="*/ 96 h 96"/>
                <a:gd name="T8" fmla="*/ 0 w 246"/>
                <a:gd name="T9" fmla="*/ 52 h 96"/>
              </a:gdLst>
              <a:ahLst/>
              <a:cxnLst>
                <a:cxn ang="0">
                  <a:pos x="T0" y="T1"/>
                </a:cxn>
                <a:cxn ang="0">
                  <a:pos x="T2" y="T3"/>
                </a:cxn>
                <a:cxn ang="0">
                  <a:pos x="T4" y="T5"/>
                </a:cxn>
                <a:cxn ang="0">
                  <a:pos x="T6" y="T7"/>
                </a:cxn>
                <a:cxn ang="0">
                  <a:pos x="T8" y="T9"/>
                </a:cxn>
              </a:cxnLst>
              <a:rect l="0" t="0" r="r" b="b"/>
              <a:pathLst>
                <a:path w="246" h="96">
                  <a:moveTo>
                    <a:pt x="0" y="52"/>
                  </a:moveTo>
                  <a:lnTo>
                    <a:pt x="237" y="0"/>
                  </a:lnTo>
                  <a:lnTo>
                    <a:pt x="246" y="43"/>
                  </a:lnTo>
                  <a:lnTo>
                    <a:pt x="9" y="96"/>
                  </a:lnTo>
                  <a:lnTo>
                    <a:pt x="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95" name="Freeform 245">
              <a:extLst>
                <a:ext uri="{FF2B5EF4-FFF2-40B4-BE49-F238E27FC236}">
                  <a16:creationId xmlns:a16="http://schemas.microsoft.com/office/drawing/2014/main" id="{A2622CCA-068C-0A44-B516-A7DD31B0D31A}"/>
                </a:ext>
              </a:extLst>
            </p:cNvPr>
            <p:cNvSpPr>
              <a:spLocks/>
            </p:cNvSpPr>
            <p:nvPr/>
          </p:nvSpPr>
          <p:spPr bwMode="auto">
            <a:xfrm>
              <a:off x="4389438" y="3887788"/>
              <a:ext cx="130175" cy="53975"/>
            </a:xfrm>
            <a:custGeom>
              <a:avLst/>
              <a:gdLst>
                <a:gd name="T0" fmla="*/ 0 w 246"/>
                <a:gd name="T1" fmla="*/ 57 h 100"/>
                <a:gd name="T2" fmla="*/ 235 w 246"/>
                <a:gd name="T3" fmla="*/ 0 h 100"/>
                <a:gd name="T4" fmla="*/ 246 w 246"/>
                <a:gd name="T5" fmla="*/ 42 h 100"/>
                <a:gd name="T6" fmla="*/ 10 w 246"/>
                <a:gd name="T7" fmla="*/ 100 h 100"/>
                <a:gd name="T8" fmla="*/ 0 w 246"/>
                <a:gd name="T9" fmla="*/ 57 h 100"/>
              </a:gdLst>
              <a:ahLst/>
              <a:cxnLst>
                <a:cxn ang="0">
                  <a:pos x="T0" y="T1"/>
                </a:cxn>
                <a:cxn ang="0">
                  <a:pos x="T2" y="T3"/>
                </a:cxn>
                <a:cxn ang="0">
                  <a:pos x="T4" y="T5"/>
                </a:cxn>
                <a:cxn ang="0">
                  <a:pos x="T6" y="T7"/>
                </a:cxn>
                <a:cxn ang="0">
                  <a:pos x="T8" y="T9"/>
                </a:cxn>
              </a:cxnLst>
              <a:rect l="0" t="0" r="r" b="b"/>
              <a:pathLst>
                <a:path w="246" h="100">
                  <a:moveTo>
                    <a:pt x="0" y="57"/>
                  </a:moveTo>
                  <a:lnTo>
                    <a:pt x="235" y="0"/>
                  </a:lnTo>
                  <a:lnTo>
                    <a:pt x="246" y="42"/>
                  </a:lnTo>
                  <a:lnTo>
                    <a:pt x="10" y="100"/>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96" name="Freeform 246">
              <a:extLst>
                <a:ext uri="{FF2B5EF4-FFF2-40B4-BE49-F238E27FC236}">
                  <a16:creationId xmlns:a16="http://schemas.microsoft.com/office/drawing/2014/main" id="{4683E1F7-9A68-2544-A5C1-4CE2567F3BED}"/>
                </a:ext>
              </a:extLst>
            </p:cNvPr>
            <p:cNvSpPr>
              <a:spLocks/>
            </p:cNvSpPr>
            <p:nvPr/>
          </p:nvSpPr>
          <p:spPr bwMode="auto">
            <a:xfrm>
              <a:off x="4400550" y="3930650"/>
              <a:ext cx="128588" cy="55563"/>
            </a:xfrm>
            <a:custGeom>
              <a:avLst/>
              <a:gdLst>
                <a:gd name="T0" fmla="*/ 0 w 245"/>
                <a:gd name="T1" fmla="*/ 64 h 106"/>
                <a:gd name="T2" fmla="*/ 233 w 245"/>
                <a:gd name="T3" fmla="*/ 0 h 106"/>
                <a:gd name="T4" fmla="*/ 245 w 245"/>
                <a:gd name="T5" fmla="*/ 41 h 106"/>
                <a:gd name="T6" fmla="*/ 11 w 245"/>
                <a:gd name="T7" fmla="*/ 106 h 106"/>
                <a:gd name="T8" fmla="*/ 0 w 245"/>
                <a:gd name="T9" fmla="*/ 64 h 106"/>
              </a:gdLst>
              <a:ahLst/>
              <a:cxnLst>
                <a:cxn ang="0">
                  <a:pos x="T0" y="T1"/>
                </a:cxn>
                <a:cxn ang="0">
                  <a:pos x="T2" y="T3"/>
                </a:cxn>
                <a:cxn ang="0">
                  <a:pos x="T4" y="T5"/>
                </a:cxn>
                <a:cxn ang="0">
                  <a:pos x="T6" y="T7"/>
                </a:cxn>
                <a:cxn ang="0">
                  <a:pos x="T8" y="T9"/>
                </a:cxn>
              </a:cxnLst>
              <a:rect l="0" t="0" r="r" b="b"/>
              <a:pathLst>
                <a:path w="245" h="106">
                  <a:moveTo>
                    <a:pt x="0" y="64"/>
                  </a:moveTo>
                  <a:lnTo>
                    <a:pt x="233" y="0"/>
                  </a:lnTo>
                  <a:lnTo>
                    <a:pt x="245" y="41"/>
                  </a:lnTo>
                  <a:lnTo>
                    <a:pt x="11" y="106"/>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97" name="Freeform 247">
              <a:extLst>
                <a:ext uri="{FF2B5EF4-FFF2-40B4-BE49-F238E27FC236}">
                  <a16:creationId xmlns:a16="http://schemas.microsoft.com/office/drawing/2014/main" id="{23B38452-F471-8548-9779-13F8F660F0AD}"/>
                </a:ext>
              </a:extLst>
            </p:cNvPr>
            <p:cNvSpPr>
              <a:spLocks/>
            </p:cNvSpPr>
            <p:nvPr/>
          </p:nvSpPr>
          <p:spPr bwMode="auto">
            <a:xfrm>
              <a:off x="4410075" y="3971925"/>
              <a:ext cx="130175" cy="58738"/>
            </a:xfrm>
            <a:custGeom>
              <a:avLst/>
              <a:gdLst>
                <a:gd name="T0" fmla="*/ 0 w 245"/>
                <a:gd name="T1" fmla="*/ 71 h 113"/>
                <a:gd name="T2" fmla="*/ 234 w 245"/>
                <a:gd name="T3" fmla="*/ 0 h 113"/>
                <a:gd name="T4" fmla="*/ 245 w 245"/>
                <a:gd name="T5" fmla="*/ 41 h 113"/>
                <a:gd name="T6" fmla="*/ 13 w 245"/>
                <a:gd name="T7" fmla="*/ 113 h 113"/>
                <a:gd name="T8" fmla="*/ 0 w 245"/>
                <a:gd name="T9" fmla="*/ 71 h 113"/>
              </a:gdLst>
              <a:ahLst/>
              <a:cxnLst>
                <a:cxn ang="0">
                  <a:pos x="T0" y="T1"/>
                </a:cxn>
                <a:cxn ang="0">
                  <a:pos x="T2" y="T3"/>
                </a:cxn>
                <a:cxn ang="0">
                  <a:pos x="T4" y="T5"/>
                </a:cxn>
                <a:cxn ang="0">
                  <a:pos x="T6" y="T7"/>
                </a:cxn>
                <a:cxn ang="0">
                  <a:pos x="T8" y="T9"/>
                </a:cxn>
              </a:cxnLst>
              <a:rect l="0" t="0" r="r" b="b"/>
              <a:pathLst>
                <a:path w="245" h="113">
                  <a:moveTo>
                    <a:pt x="0" y="71"/>
                  </a:moveTo>
                  <a:lnTo>
                    <a:pt x="234" y="0"/>
                  </a:lnTo>
                  <a:lnTo>
                    <a:pt x="245" y="41"/>
                  </a:lnTo>
                  <a:lnTo>
                    <a:pt x="13" y="113"/>
                  </a:lnTo>
                  <a:lnTo>
                    <a:pt x="0"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98" name="Freeform 248">
              <a:extLst>
                <a:ext uri="{FF2B5EF4-FFF2-40B4-BE49-F238E27FC236}">
                  <a16:creationId xmlns:a16="http://schemas.microsoft.com/office/drawing/2014/main" id="{E4A4FD35-352F-CC4A-80B8-E23501CF00CA}"/>
                </a:ext>
              </a:extLst>
            </p:cNvPr>
            <p:cNvSpPr>
              <a:spLocks/>
            </p:cNvSpPr>
            <p:nvPr/>
          </p:nvSpPr>
          <p:spPr bwMode="auto">
            <a:xfrm>
              <a:off x="4424363" y="4013200"/>
              <a:ext cx="128588" cy="63500"/>
            </a:xfrm>
            <a:custGeom>
              <a:avLst/>
              <a:gdLst>
                <a:gd name="T0" fmla="*/ 0 w 243"/>
                <a:gd name="T1" fmla="*/ 77 h 120"/>
                <a:gd name="T2" fmla="*/ 229 w 243"/>
                <a:gd name="T3" fmla="*/ 0 h 120"/>
                <a:gd name="T4" fmla="*/ 243 w 243"/>
                <a:gd name="T5" fmla="*/ 41 h 120"/>
                <a:gd name="T6" fmla="*/ 13 w 243"/>
                <a:gd name="T7" fmla="*/ 120 h 120"/>
                <a:gd name="T8" fmla="*/ 0 w 243"/>
                <a:gd name="T9" fmla="*/ 77 h 120"/>
              </a:gdLst>
              <a:ahLst/>
              <a:cxnLst>
                <a:cxn ang="0">
                  <a:pos x="T0" y="T1"/>
                </a:cxn>
                <a:cxn ang="0">
                  <a:pos x="T2" y="T3"/>
                </a:cxn>
                <a:cxn ang="0">
                  <a:pos x="T4" y="T5"/>
                </a:cxn>
                <a:cxn ang="0">
                  <a:pos x="T6" y="T7"/>
                </a:cxn>
                <a:cxn ang="0">
                  <a:pos x="T8" y="T9"/>
                </a:cxn>
              </a:cxnLst>
              <a:rect l="0" t="0" r="r" b="b"/>
              <a:pathLst>
                <a:path w="243" h="120">
                  <a:moveTo>
                    <a:pt x="0" y="77"/>
                  </a:moveTo>
                  <a:lnTo>
                    <a:pt x="229" y="0"/>
                  </a:lnTo>
                  <a:lnTo>
                    <a:pt x="243" y="41"/>
                  </a:lnTo>
                  <a:lnTo>
                    <a:pt x="13" y="120"/>
                  </a:lnTo>
                  <a:lnTo>
                    <a:pt x="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499" name="Freeform 249">
              <a:extLst>
                <a:ext uri="{FF2B5EF4-FFF2-40B4-BE49-F238E27FC236}">
                  <a16:creationId xmlns:a16="http://schemas.microsoft.com/office/drawing/2014/main" id="{F8AD9B19-DD99-7145-AD54-1D94B222A381}"/>
                </a:ext>
              </a:extLst>
            </p:cNvPr>
            <p:cNvSpPr>
              <a:spLocks/>
            </p:cNvSpPr>
            <p:nvPr/>
          </p:nvSpPr>
          <p:spPr bwMode="auto">
            <a:xfrm>
              <a:off x="4437063" y="4054475"/>
              <a:ext cx="128588" cy="65088"/>
            </a:xfrm>
            <a:custGeom>
              <a:avLst/>
              <a:gdLst>
                <a:gd name="T0" fmla="*/ 0 w 242"/>
                <a:gd name="T1" fmla="*/ 83 h 124"/>
                <a:gd name="T2" fmla="*/ 228 w 242"/>
                <a:gd name="T3" fmla="*/ 0 h 124"/>
                <a:gd name="T4" fmla="*/ 242 w 242"/>
                <a:gd name="T5" fmla="*/ 39 h 124"/>
                <a:gd name="T6" fmla="*/ 14 w 242"/>
                <a:gd name="T7" fmla="*/ 124 h 124"/>
                <a:gd name="T8" fmla="*/ 0 w 242"/>
                <a:gd name="T9" fmla="*/ 83 h 124"/>
              </a:gdLst>
              <a:ahLst/>
              <a:cxnLst>
                <a:cxn ang="0">
                  <a:pos x="T0" y="T1"/>
                </a:cxn>
                <a:cxn ang="0">
                  <a:pos x="T2" y="T3"/>
                </a:cxn>
                <a:cxn ang="0">
                  <a:pos x="T4" y="T5"/>
                </a:cxn>
                <a:cxn ang="0">
                  <a:pos x="T6" y="T7"/>
                </a:cxn>
                <a:cxn ang="0">
                  <a:pos x="T8" y="T9"/>
                </a:cxn>
              </a:cxnLst>
              <a:rect l="0" t="0" r="r" b="b"/>
              <a:pathLst>
                <a:path w="242" h="124">
                  <a:moveTo>
                    <a:pt x="0" y="83"/>
                  </a:moveTo>
                  <a:lnTo>
                    <a:pt x="228" y="0"/>
                  </a:lnTo>
                  <a:lnTo>
                    <a:pt x="242" y="39"/>
                  </a:lnTo>
                  <a:lnTo>
                    <a:pt x="14" y="124"/>
                  </a:ln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00" name="Freeform 250">
              <a:extLst>
                <a:ext uri="{FF2B5EF4-FFF2-40B4-BE49-F238E27FC236}">
                  <a16:creationId xmlns:a16="http://schemas.microsoft.com/office/drawing/2014/main" id="{CE567E4A-1F12-F247-9A7C-961FDB92E5B8}"/>
                </a:ext>
              </a:extLst>
            </p:cNvPr>
            <p:cNvSpPr>
              <a:spLocks/>
            </p:cNvSpPr>
            <p:nvPr/>
          </p:nvSpPr>
          <p:spPr bwMode="auto">
            <a:xfrm>
              <a:off x="4451350" y="4094163"/>
              <a:ext cx="128588" cy="69850"/>
            </a:xfrm>
            <a:custGeom>
              <a:avLst/>
              <a:gdLst>
                <a:gd name="T0" fmla="*/ 0 w 242"/>
                <a:gd name="T1" fmla="*/ 89 h 130"/>
                <a:gd name="T2" fmla="*/ 227 w 242"/>
                <a:gd name="T3" fmla="*/ 0 h 130"/>
                <a:gd name="T4" fmla="*/ 242 w 242"/>
                <a:gd name="T5" fmla="*/ 40 h 130"/>
                <a:gd name="T6" fmla="*/ 16 w 242"/>
                <a:gd name="T7" fmla="*/ 130 h 130"/>
                <a:gd name="T8" fmla="*/ 0 w 242"/>
                <a:gd name="T9" fmla="*/ 89 h 130"/>
              </a:gdLst>
              <a:ahLst/>
              <a:cxnLst>
                <a:cxn ang="0">
                  <a:pos x="T0" y="T1"/>
                </a:cxn>
                <a:cxn ang="0">
                  <a:pos x="T2" y="T3"/>
                </a:cxn>
                <a:cxn ang="0">
                  <a:pos x="T4" y="T5"/>
                </a:cxn>
                <a:cxn ang="0">
                  <a:pos x="T6" y="T7"/>
                </a:cxn>
                <a:cxn ang="0">
                  <a:pos x="T8" y="T9"/>
                </a:cxn>
              </a:cxnLst>
              <a:rect l="0" t="0" r="r" b="b"/>
              <a:pathLst>
                <a:path w="242" h="130">
                  <a:moveTo>
                    <a:pt x="0" y="89"/>
                  </a:moveTo>
                  <a:lnTo>
                    <a:pt x="227" y="0"/>
                  </a:lnTo>
                  <a:lnTo>
                    <a:pt x="242" y="40"/>
                  </a:lnTo>
                  <a:lnTo>
                    <a:pt x="16" y="130"/>
                  </a:lnTo>
                  <a:lnTo>
                    <a:pt x="0"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01" name="Freeform 251">
              <a:extLst>
                <a:ext uri="{FF2B5EF4-FFF2-40B4-BE49-F238E27FC236}">
                  <a16:creationId xmlns:a16="http://schemas.microsoft.com/office/drawing/2014/main" id="{6FC7537A-0C0B-6E4F-9DEC-C8531847D0E6}"/>
                </a:ext>
              </a:extLst>
            </p:cNvPr>
            <p:cNvSpPr>
              <a:spLocks/>
            </p:cNvSpPr>
            <p:nvPr/>
          </p:nvSpPr>
          <p:spPr bwMode="auto">
            <a:xfrm>
              <a:off x="4467225" y="4135438"/>
              <a:ext cx="127000" cy="71438"/>
            </a:xfrm>
            <a:custGeom>
              <a:avLst/>
              <a:gdLst>
                <a:gd name="T0" fmla="*/ 0 w 241"/>
                <a:gd name="T1" fmla="*/ 96 h 136"/>
                <a:gd name="T2" fmla="*/ 224 w 241"/>
                <a:gd name="T3" fmla="*/ 0 h 136"/>
                <a:gd name="T4" fmla="*/ 241 w 241"/>
                <a:gd name="T5" fmla="*/ 40 h 136"/>
                <a:gd name="T6" fmla="*/ 16 w 241"/>
                <a:gd name="T7" fmla="*/ 136 h 136"/>
                <a:gd name="T8" fmla="*/ 0 w 241"/>
                <a:gd name="T9" fmla="*/ 96 h 136"/>
              </a:gdLst>
              <a:ahLst/>
              <a:cxnLst>
                <a:cxn ang="0">
                  <a:pos x="T0" y="T1"/>
                </a:cxn>
                <a:cxn ang="0">
                  <a:pos x="T2" y="T3"/>
                </a:cxn>
                <a:cxn ang="0">
                  <a:pos x="T4" y="T5"/>
                </a:cxn>
                <a:cxn ang="0">
                  <a:pos x="T6" y="T7"/>
                </a:cxn>
                <a:cxn ang="0">
                  <a:pos x="T8" y="T9"/>
                </a:cxn>
              </a:cxnLst>
              <a:rect l="0" t="0" r="r" b="b"/>
              <a:pathLst>
                <a:path w="241" h="136">
                  <a:moveTo>
                    <a:pt x="0" y="96"/>
                  </a:moveTo>
                  <a:lnTo>
                    <a:pt x="224" y="0"/>
                  </a:lnTo>
                  <a:lnTo>
                    <a:pt x="241" y="40"/>
                  </a:lnTo>
                  <a:lnTo>
                    <a:pt x="16" y="136"/>
                  </a:lnTo>
                  <a:lnTo>
                    <a:pt x="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02" name="Freeform 252">
              <a:extLst>
                <a:ext uri="{FF2B5EF4-FFF2-40B4-BE49-F238E27FC236}">
                  <a16:creationId xmlns:a16="http://schemas.microsoft.com/office/drawing/2014/main" id="{1064BE55-BBB1-7F4D-8454-EC72B63FB30A}"/>
                </a:ext>
              </a:extLst>
            </p:cNvPr>
            <p:cNvSpPr>
              <a:spLocks/>
            </p:cNvSpPr>
            <p:nvPr/>
          </p:nvSpPr>
          <p:spPr bwMode="auto">
            <a:xfrm>
              <a:off x="4484688" y="4175125"/>
              <a:ext cx="125413" cy="74613"/>
            </a:xfrm>
            <a:custGeom>
              <a:avLst/>
              <a:gdLst>
                <a:gd name="T0" fmla="*/ 0 w 239"/>
                <a:gd name="T1" fmla="*/ 101 h 141"/>
                <a:gd name="T2" fmla="*/ 221 w 239"/>
                <a:gd name="T3" fmla="*/ 0 h 141"/>
                <a:gd name="T4" fmla="*/ 239 w 239"/>
                <a:gd name="T5" fmla="*/ 39 h 141"/>
                <a:gd name="T6" fmla="*/ 18 w 239"/>
                <a:gd name="T7" fmla="*/ 141 h 141"/>
                <a:gd name="T8" fmla="*/ 0 w 239"/>
                <a:gd name="T9" fmla="*/ 101 h 141"/>
              </a:gdLst>
              <a:ahLst/>
              <a:cxnLst>
                <a:cxn ang="0">
                  <a:pos x="T0" y="T1"/>
                </a:cxn>
                <a:cxn ang="0">
                  <a:pos x="T2" y="T3"/>
                </a:cxn>
                <a:cxn ang="0">
                  <a:pos x="T4" y="T5"/>
                </a:cxn>
                <a:cxn ang="0">
                  <a:pos x="T6" y="T7"/>
                </a:cxn>
                <a:cxn ang="0">
                  <a:pos x="T8" y="T9"/>
                </a:cxn>
              </a:cxnLst>
              <a:rect l="0" t="0" r="r" b="b"/>
              <a:pathLst>
                <a:path w="239" h="141">
                  <a:moveTo>
                    <a:pt x="0" y="101"/>
                  </a:moveTo>
                  <a:lnTo>
                    <a:pt x="221" y="0"/>
                  </a:lnTo>
                  <a:lnTo>
                    <a:pt x="239" y="39"/>
                  </a:lnTo>
                  <a:lnTo>
                    <a:pt x="18" y="141"/>
                  </a:lnTo>
                  <a:lnTo>
                    <a:pt x="0"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03" name="Freeform 253">
              <a:extLst>
                <a:ext uri="{FF2B5EF4-FFF2-40B4-BE49-F238E27FC236}">
                  <a16:creationId xmlns:a16="http://schemas.microsoft.com/office/drawing/2014/main" id="{D6B39ECC-A4E3-1C4F-B20C-2025EE8B730A}"/>
                </a:ext>
              </a:extLst>
            </p:cNvPr>
            <p:cNvSpPr>
              <a:spLocks/>
            </p:cNvSpPr>
            <p:nvPr/>
          </p:nvSpPr>
          <p:spPr bwMode="auto">
            <a:xfrm>
              <a:off x="4502150" y="4214813"/>
              <a:ext cx="125413" cy="77788"/>
            </a:xfrm>
            <a:custGeom>
              <a:avLst/>
              <a:gdLst>
                <a:gd name="T0" fmla="*/ 0 w 237"/>
                <a:gd name="T1" fmla="*/ 108 h 147"/>
                <a:gd name="T2" fmla="*/ 218 w 237"/>
                <a:gd name="T3" fmla="*/ 0 h 147"/>
                <a:gd name="T4" fmla="*/ 237 w 237"/>
                <a:gd name="T5" fmla="*/ 40 h 147"/>
                <a:gd name="T6" fmla="*/ 18 w 237"/>
                <a:gd name="T7" fmla="*/ 147 h 147"/>
                <a:gd name="T8" fmla="*/ 0 w 237"/>
                <a:gd name="T9" fmla="*/ 108 h 147"/>
              </a:gdLst>
              <a:ahLst/>
              <a:cxnLst>
                <a:cxn ang="0">
                  <a:pos x="T0" y="T1"/>
                </a:cxn>
                <a:cxn ang="0">
                  <a:pos x="T2" y="T3"/>
                </a:cxn>
                <a:cxn ang="0">
                  <a:pos x="T4" y="T5"/>
                </a:cxn>
                <a:cxn ang="0">
                  <a:pos x="T6" y="T7"/>
                </a:cxn>
                <a:cxn ang="0">
                  <a:pos x="T8" y="T9"/>
                </a:cxn>
              </a:cxnLst>
              <a:rect l="0" t="0" r="r" b="b"/>
              <a:pathLst>
                <a:path w="237" h="147">
                  <a:moveTo>
                    <a:pt x="0" y="108"/>
                  </a:moveTo>
                  <a:lnTo>
                    <a:pt x="218" y="0"/>
                  </a:lnTo>
                  <a:lnTo>
                    <a:pt x="237" y="40"/>
                  </a:lnTo>
                  <a:lnTo>
                    <a:pt x="18" y="147"/>
                  </a:lnTo>
                  <a:lnTo>
                    <a:pt x="0"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04" name="Freeform 254">
              <a:extLst>
                <a:ext uri="{FF2B5EF4-FFF2-40B4-BE49-F238E27FC236}">
                  <a16:creationId xmlns:a16="http://schemas.microsoft.com/office/drawing/2014/main" id="{1888EAAC-29B2-3D47-8C94-78EC9AAC6859}"/>
                </a:ext>
              </a:extLst>
            </p:cNvPr>
            <p:cNvSpPr>
              <a:spLocks/>
            </p:cNvSpPr>
            <p:nvPr/>
          </p:nvSpPr>
          <p:spPr bwMode="auto">
            <a:xfrm>
              <a:off x="4521200" y="4252913"/>
              <a:ext cx="125413" cy="80963"/>
            </a:xfrm>
            <a:custGeom>
              <a:avLst/>
              <a:gdLst>
                <a:gd name="T0" fmla="*/ 0 w 236"/>
                <a:gd name="T1" fmla="*/ 113 h 152"/>
                <a:gd name="T2" fmla="*/ 215 w 236"/>
                <a:gd name="T3" fmla="*/ 0 h 152"/>
                <a:gd name="T4" fmla="*/ 236 w 236"/>
                <a:gd name="T5" fmla="*/ 39 h 152"/>
                <a:gd name="T6" fmla="*/ 19 w 236"/>
                <a:gd name="T7" fmla="*/ 152 h 152"/>
                <a:gd name="T8" fmla="*/ 0 w 236"/>
                <a:gd name="T9" fmla="*/ 113 h 152"/>
              </a:gdLst>
              <a:ahLst/>
              <a:cxnLst>
                <a:cxn ang="0">
                  <a:pos x="T0" y="T1"/>
                </a:cxn>
                <a:cxn ang="0">
                  <a:pos x="T2" y="T3"/>
                </a:cxn>
                <a:cxn ang="0">
                  <a:pos x="T4" y="T5"/>
                </a:cxn>
                <a:cxn ang="0">
                  <a:pos x="T6" y="T7"/>
                </a:cxn>
                <a:cxn ang="0">
                  <a:pos x="T8" y="T9"/>
                </a:cxn>
              </a:cxnLst>
              <a:rect l="0" t="0" r="r" b="b"/>
              <a:pathLst>
                <a:path w="236" h="152">
                  <a:moveTo>
                    <a:pt x="0" y="113"/>
                  </a:moveTo>
                  <a:lnTo>
                    <a:pt x="215" y="0"/>
                  </a:lnTo>
                  <a:lnTo>
                    <a:pt x="236" y="39"/>
                  </a:lnTo>
                  <a:lnTo>
                    <a:pt x="19" y="152"/>
                  </a:lnTo>
                  <a:lnTo>
                    <a:pt x="0"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05" name="Freeform 255">
              <a:extLst>
                <a:ext uri="{FF2B5EF4-FFF2-40B4-BE49-F238E27FC236}">
                  <a16:creationId xmlns:a16="http://schemas.microsoft.com/office/drawing/2014/main" id="{BF87A138-C2E0-8B4F-B07F-0CACE0E4893B}"/>
                </a:ext>
              </a:extLst>
            </p:cNvPr>
            <p:cNvSpPr>
              <a:spLocks/>
            </p:cNvSpPr>
            <p:nvPr/>
          </p:nvSpPr>
          <p:spPr bwMode="auto">
            <a:xfrm>
              <a:off x="4541838" y="4292600"/>
              <a:ext cx="123825" cy="82550"/>
            </a:xfrm>
            <a:custGeom>
              <a:avLst/>
              <a:gdLst>
                <a:gd name="T0" fmla="*/ 0 w 233"/>
                <a:gd name="T1" fmla="*/ 120 h 157"/>
                <a:gd name="T2" fmla="*/ 212 w 233"/>
                <a:gd name="T3" fmla="*/ 0 h 157"/>
                <a:gd name="T4" fmla="*/ 233 w 233"/>
                <a:gd name="T5" fmla="*/ 39 h 157"/>
                <a:gd name="T6" fmla="*/ 20 w 233"/>
                <a:gd name="T7" fmla="*/ 157 h 157"/>
                <a:gd name="T8" fmla="*/ 0 w 233"/>
                <a:gd name="T9" fmla="*/ 120 h 157"/>
              </a:gdLst>
              <a:ahLst/>
              <a:cxnLst>
                <a:cxn ang="0">
                  <a:pos x="T0" y="T1"/>
                </a:cxn>
                <a:cxn ang="0">
                  <a:pos x="T2" y="T3"/>
                </a:cxn>
                <a:cxn ang="0">
                  <a:pos x="T4" y="T5"/>
                </a:cxn>
                <a:cxn ang="0">
                  <a:pos x="T6" y="T7"/>
                </a:cxn>
                <a:cxn ang="0">
                  <a:pos x="T8" y="T9"/>
                </a:cxn>
              </a:cxnLst>
              <a:rect l="0" t="0" r="r" b="b"/>
              <a:pathLst>
                <a:path w="233" h="157">
                  <a:moveTo>
                    <a:pt x="0" y="120"/>
                  </a:moveTo>
                  <a:lnTo>
                    <a:pt x="212" y="0"/>
                  </a:lnTo>
                  <a:lnTo>
                    <a:pt x="233" y="39"/>
                  </a:lnTo>
                  <a:lnTo>
                    <a:pt x="20" y="157"/>
                  </a:lnTo>
                  <a:lnTo>
                    <a:pt x="0"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06" name="Freeform 256">
              <a:extLst>
                <a:ext uri="{FF2B5EF4-FFF2-40B4-BE49-F238E27FC236}">
                  <a16:creationId xmlns:a16="http://schemas.microsoft.com/office/drawing/2014/main" id="{2F0F9019-429A-004F-B3F2-D5E791C45465}"/>
                </a:ext>
              </a:extLst>
            </p:cNvPr>
            <p:cNvSpPr>
              <a:spLocks/>
            </p:cNvSpPr>
            <p:nvPr/>
          </p:nvSpPr>
          <p:spPr bwMode="auto">
            <a:xfrm>
              <a:off x="4562475" y="4330700"/>
              <a:ext cx="122238" cy="85725"/>
            </a:xfrm>
            <a:custGeom>
              <a:avLst/>
              <a:gdLst>
                <a:gd name="T0" fmla="*/ 0 w 231"/>
                <a:gd name="T1" fmla="*/ 125 h 162"/>
                <a:gd name="T2" fmla="*/ 211 w 231"/>
                <a:gd name="T3" fmla="*/ 0 h 162"/>
                <a:gd name="T4" fmla="*/ 231 w 231"/>
                <a:gd name="T5" fmla="*/ 37 h 162"/>
                <a:gd name="T6" fmla="*/ 22 w 231"/>
                <a:gd name="T7" fmla="*/ 162 h 162"/>
                <a:gd name="T8" fmla="*/ 0 w 231"/>
                <a:gd name="T9" fmla="*/ 125 h 162"/>
              </a:gdLst>
              <a:ahLst/>
              <a:cxnLst>
                <a:cxn ang="0">
                  <a:pos x="T0" y="T1"/>
                </a:cxn>
                <a:cxn ang="0">
                  <a:pos x="T2" y="T3"/>
                </a:cxn>
                <a:cxn ang="0">
                  <a:pos x="T4" y="T5"/>
                </a:cxn>
                <a:cxn ang="0">
                  <a:pos x="T6" y="T7"/>
                </a:cxn>
                <a:cxn ang="0">
                  <a:pos x="T8" y="T9"/>
                </a:cxn>
              </a:cxnLst>
              <a:rect l="0" t="0" r="r" b="b"/>
              <a:pathLst>
                <a:path w="231" h="162">
                  <a:moveTo>
                    <a:pt x="0" y="125"/>
                  </a:moveTo>
                  <a:lnTo>
                    <a:pt x="211" y="0"/>
                  </a:lnTo>
                  <a:lnTo>
                    <a:pt x="231" y="37"/>
                  </a:lnTo>
                  <a:lnTo>
                    <a:pt x="22" y="162"/>
                  </a:lnTo>
                  <a:lnTo>
                    <a:pt x="0"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07" name="Freeform 257">
              <a:extLst>
                <a:ext uri="{FF2B5EF4-FFF2-40B4-BE49-F238E27FC236}">
                  <a16:creationId xmlns:a16="http://schemas.microsoft.com/office/drawing/2014/main" id="{2251179A-E8F5-E649-937C-3C5FE6BEBBA3}"/>
                </a:ext>
              </a:extLst>
            </p:cNvPr>
            <p:cNvSpPr>
              <a:spLocks/>
            </p:cNvSpPr>
            <p:nvPr/>
          </p:nvSpPr>
          <p:spPr bwMode="auto">
            <a:xfrm>
              <a:off x="4584700" y="4367213"/>
              <a:ext cx="120650" cy="88900"/>
            </a:xfrm>
            <a:custGeom>
              <a:avLst/>
              <a:gdLst>
                <a:gd name="T0" fmla="*/ 0 w 228"/>
                <a:gd name="T1" fmla="*/ 130 h 168"/>
                <a:gd name="T2" fmla="*/ 206 w 228"/>
                <a:gd name="T3" fmla="*/ 0 h 168"/>
                <a:gd name="T4" fmla="*/ 228 w 228"/>
                <a:gd name="T5" fmla="*/ 37 h 168"/>
                <a:gd name="T6" fmla="*/ 23 w 228"/>
                <a:gd name="T7" fmla="*/ 168 h 168"/>
                <a:gd name="T8" fmla="*/ 0 w 228"/>
                <a:gd name="T9" fmla="*/ 130 h 168"/>
              </a:gdLst>
              <a:ahLst/>
              <a:cxnLst>
                <a:cxn ang="0">
                  <a:pos x="T0" y="T1"/>
                </a:cxn>
                <a:cxn ang="0">
                  <a:pos x="T2" y="T3"/>
                </a:cxn>
                <a:cxn ang="0">
                  <a:pos x="T4" y="T5"/>
                </a:cxn>
                <a:cxn ang="0">
                  <a:pos x="T6" y="T7"/>
                </a:cxn>
                <a:cxn ang="0">
                  <a:pos x="T8" y="T9"/>
                </a:cxn>
              </a:cxnLst>
              <a:rect l="0" t="0" r="r" b="b"/>
              <a:pathLst>
                <a:path w="228" h="168">
                  <a:moveTo>
                    <a:pt x="0" y="130"/>
                  </a:moveTo>
                  <a:lnTo>
                    <a:pt x="206" y="0"/>
                  </a:lnTo>
                  <a:lnTo>
                    <a:pt x="228" y="37"/>
                  </a:lnTo>
                  <a:lnTo>
                    <a:pt x="23" y="168"/>
                  </a:lnTo>
                  <a:lnTo>
                    <a:pt x="0"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08" name="Freeform 258">
              <a:extLst>
                <a:ext uri="{FF2B5EF4-FFF2-40B4-BE49-F238E27FC236}">
                  <a16:creationId xmlns:a16="http://schemas.microsoft.com/office/drawing/2014/main" id="{FCD605D5-C6D0-414D-9072-513E2887705F}"/>
                </a:ext>
              </a:extLst>
            </p:cNvPr>
            <p:cNvSpPr>
              <a:spLocks/>
            </p:cNvSpPr>
            <p:nvPr/>
          </p:nvSpPr>
          <p:spPr bwMode="auto">
            <a:xfrm>
              <a:off x="4608513" y="4405313"/>
              <a:ext cx="119063" cy="90488"/>
            </a:xfrm>
            <a:custGeom>
              <a:avLst/>
              <a:gdLst>
                <a:gd name="T0" fmla="*/ 0 w 227"/>
                <a:gd name="T1" fmla="*/ 136 h 172"/>
                <a:gd name="T2" fmla="*/ 204 w 227"/>
                <a:gd name="T3" fmla="*/ 0 h 172"/>
                <a:gd name="T4" fmla="*/ 227 w 227"/>
                <a:gd name="T5" fmla="*/ 36 h 172"/>
                <a:gd name="T6" fmla="*/ 25 w 227"/>
                <a:gd name="T7" fmla="*/ 172 h 172"/>
                <a:gd name="T8" fmla="*/ 0 w 227"/>
                <a:gd name="T9" fmla="*/ 136 h 172"/>
              </a:gdLst>
              <a:ahLst/>
              <a:cxnLst>
                <a:cxn ang="0">
                  <a:pos x="T0" y="T1"/>
                </a:cxn>
                <a:cxn ang="0">
                  <a:pos x="T2" y="T3"/>
                </a:cxn>
                <a:cxn ang="0">
                  <a:pos x="T4" y="T5"/>
                </a:cxn>
                <a:cxn ang="0">
                  <a:pos x="T6" y="T7"/>
                </a:cxn>
                <a:cxn ang="0">
                  <a:pos x="T8" y="T9"/>
                </a:cxn>
              </a:cxnLst>
              <a:rect l="0" t="0" r="r" b="b"/>
              <a:pathLst>
                <a:path w="227" h="172">
                  <a:moveTo>
                    <a:pt x="0" y="136"/>
                  </a:moveTo>
                  <a:lnTo>
                    <a:pt x="204" y="0"/>
                  </a:lnTo>
                  <a:lnTo>
                    <a:pt x="227" y="36"/>
                  </a:lnTo>
                  <a:lnTo>
                    <a:pt x="25" y="172"/>
                  </a:lnTo>
                  <a:lnTo>
                    <a:pt x="0"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09" name="Freeform 259">
              <a:extLst>
                <a:ext uri="{FF2B5EF4-FFF2-40B4-BE49-F238E27FC236}">
                  <a16:creationId xmlns:a16="http://schemas.microsoft.com/office/drawing/2014/main" id="{D0AA0EC0-A03B-EA43-9574-03D398578FEC}"/>
                </a:ext>
              </a:extLst>
            </p:cNvPr>
            <p:cNvSpPr>
              <a:spLocks/>
            </p:cNvSpPr>
            <p:nvPr/>
          </p:nvSpPr>
          <p:spPr bwMode="auto">
            <a:xfrm>
              <a:off x="4632325" y="4441825"/>
              <a:ext cx="119063" cy="92075"/>
            </a:xfrm>
            <a:custGeom>
              <a:avLst/>
              <a:gdLst>
                <a:gd name="T0" fmla="*/ 0 w 225"/>
                <a:gd name="T1" fmla="*/ 140 h 176"/>
                <a:gd name="T2" fmla="*/ 200 w 225"/>
                <a:gd name="T3" fmla="*/ 0 h 176"/>
                <a:gd name="T4" fmla="*/ 225 w 225"/>
                <a:gd name="T5" fmla="*/ 36 h 176"/>
                <a:gd name="T6" fmla="*/ 25 w 225"/>
                <a:gd name="T7" fmla="*/ 176 h 176"/>
                <a:gd name="T8" fmla="*/ 0 w 225"/>
                <a:gd name="T9" fmla="*/ 140 h 176"/>
              </a:gdLst>
              <a:ahLst/>
              <a:cxnLst>
                <a:cxn ang="0">
                  <a:pos x="T0" y="T1"/>
                </a:cxn>
                <a:cxn ang="0">
                  <a:pos x="T2" y="T3"/>
                </a:cxn>
                <a:cxn ang="0">
                  <a:pos x="T4" y="T5"/>
                </a:cxn>
                <a:cxn ang="0">
                  <a:pos x="T6" y="T7"/>
                </a:cxn>
                <a:cxn ang="0">
                  <a:pos x="T8" y="T9"/>
                </a:cxn>
              </a:cxnLst>
              <a:rect l="0" t="0" r="r" b="b"/>
              <a:pathLst>
                <a:path w="225" h="176">
                  <a:moveTo>
                    <a:pt x="0" y="140"/>
                  </a:moveTo>
                  <a:lnTo>
                    <a:pt x="200" y="0"/>
                  </a:lnTo>
                  <a:lnTo>
                    <a:pt x="225" y="36"/>
                  </a:lnTo>
                  <a:lnTo>
                    <a:pt x="25" y="176"/>
                  </a:lnTo>
                  <a:lnTo>
                    <a:pt x="0"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10" name="Freeform 260">
              <a:extLst>
                <a:ext uri="{FF2B5EF4-FFF2-40B4-BE49-F238E27FC236}">
                  <a16:creationId xmlns:a16="http://schemas.microsoft.com/office/drawing/2014/main" id="{C65ED049-B0B8-1249-91F2-FF92538FA800}"/>
                </a:ext>
              </a:extLst>
            </p:cNvPr>
            <p:cNvSpPr>
              <a:spLocks/>
            </p:cNvSpPr>
            <p:nvPr/>
          </p:nvSpPr>
          <p:spPr bwMode="auto">
            <a:xfrm>
              <a:off x="4657725" y="4476750"/>
              <a:ext cx="117475" cy="96838"/>
            </a:xfrm>
            <a:custGeom>
              <a:avLst/>
              <a:gdLst>
                <a:gd name="T0" fmla="*/ 0 w 220"/>
                <a:gd name="T1" fmla="*/ 146 h 182"/>
                <a:gd name="T2" fmla="*/ 195 w 220"/>
                <a:gd name="T3" fmla="*/ 0 h 182"/>
                <a:gd name="T4" fmla="*/ 220 w 220"/>
                <a:gd name="T5" fmla="*/ 36 h 182"/>
                <a:gd name="T6" fmla="*/ 24 w 220"/>
                <a:gd name="T7" fmla="*/ 182 h 182"/>
                <a:gd name="T8" fmla="*/ 0 w 220"/>
                <a:gd name="T9" fmla="*/ 146 h 182"/>
              </a:gdLst>
              <a:ahLst/>
              <a:cxnLst>
                <a:cxn ang="0">
                  <a:pos x="T0" y="T1"/>
                </a:cxn>
                <a:cxn ang="0">
                  <a:pos x="T2" y="T3"/>
                </a:cxn>
                <a:cxn ang="0">
                  <a:pos x="T4" y="T5"/>
                </a:cxn>
                <a:cxn ang="0">
                  <a:pos x="T6" y="T7"/>
                </a:cxn>
                <a:cxn ang="0">
                  <a:pos x="T8" y="T9"/>
                </a:cxn>
              </a:cxnLst>
              <a:rect l="0" t="0" r="r" b="b"/>
              <a:pathLst>
                <a:path w="220" h="182">
                  <a:moveTo>
                    <a:pt x="0" y="146"/>
                  </a:moveTo>
                  <a:lnTo>
                    <a:pt x="195" y="0"/>
                  </a:lnTo>
                  <a:lnTo>
                    <a:pt x="220" y="36"/>
                  </a:lnTo>
                  <a:lnTo>
                    <a:pt x="24" y="182"/>
                  </a:lnTo>
                  <a:lnTo>
                    <a:pt x="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11" name="Freeform 261">
              <a:extLst>
                <a:ext uri="{FF2B5EF4-FFF2-40B4-BE49-F238E27FC236}">
                  <a16:creationId xmlns:a16="http://schemas.microsoft.com/office/drawing/2014/main" id="{88B20B58-7A67-4A4A-A40E-69A2FA4CDD13}"/>
                </a:ext>
              </a:extLst>
            </p:cNvPr>
            <p:cNvSpPr>
              <a:spLocks/>
            </p:cNvSpPr>
            <p:nvPr/>
          </p:nvSpPr>
          <p:spPr bwMode="auto">
            <a:xfrm>
              <a:off x="4684713" y="4511675"/>
              <a:ext cx="115888" cy="98425"/>
            </a:xfrm>
            <a:custGeom>
              <a:avLst/>
              <a:gdLst>
                <a:gd name="T0" fmla="*/ 0 w 218"/>
                <a:gd name="T1" fmla="*/ 151 h 186"/>
                <a:gd name="T2" fmla="*/ 191 w 218"/>
                <a:gd name="T3" fmla="*/ 0 h 186"/>
                <a:gd name="T4" fmla="*/ 218 w 218"/>
                <a:gd name="T5" fmla="*/ 34 h 186"/>
                <a:gd name="T6" fmla="*/ 26 w 218"/>
                <a:gd name="T7" fmla="*/ 186 h 186"/>
                <a:gd name="T8" fmla="*/ 0 w 218"/>
                <a:gd name="T9" fmla="*/ 151 h 186"/>
              </a:gdLst>
              <a:ahLst/>
              <a:cxnLst>
                <a:cxn ang="0">
                  <a:pos x="T0" y="T1"/>
                </a:cxn>
                <a:cxn ang="0">
                  <a:pos x="T2" y="T3"/>
                </a:cxn>
                <a:cxn ang="0">
                  <a:pos x="T4" y="T5"/>
                </a:cxn>
                <a:cxn ang="0">
                  <a:pos x="T6" y="T7"/>
                </a:cxn>
                <a:cxn ang="0">
                  <a:pos x="T8" y="T9"/>
                </a:cxn>
              </a:cxnLst>
              <a:rect l="0" t="0" r="r" b="b"/>
              <a:pathLst>
                <a:path w="218" h="186">
                  <a:moveTo>
                    <a:pt x="0" y="151"/>
                  </a:moveTo>
                  <a:lnTo>
                    <a:pt x="191" y="0"/>
                  </a:lnTo>
                  <a:lnTo>
                    <a:pt x="218" y="34"/>
                  </a:lnTo>
                  <a:lnTo>
                    <a:pt x="26" y="186"/>
                  </a:lnTo>
                  <a:lnTo>
                    <a:pt x="0"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12" name="Freeform 262">
              <a:extLst>
                <a:ext uri="{FF2B5EF4-FFF2-40B4-BE49-F238E27FC236}">
                  <a16:creationId xmlns:a16="http://schemas.microsoft.com/office/drawing/2014/main" id="{E1873A92-55E8-2A47-B045-E92FE8E7C11D}"/>
                </a:ext>
              </a:extLst>
            </p:cNvPr>
            <p:cNvSpPr>
              <a:spLocks/>
            </p:cNvSpPr>
            <p:nvPr/>
          </p:nvSpPr>
          <p:spPr bwMode="auto">
            <a:xfrm>
              <a:off x="4711700" y="4546600"/>
              <a:ext cx="112713" cy="100013"/>
            </a:xfrm>
            <a:custGeom>
              <a:avLst/>
              <a:gdLst>
                <a:gd name="T0" fmla="*/ 0 w 214"/>
                <a:gd name="T1" fmla="*/ 156 h 190"/>
                <a:gd name="T2" fmla="*/ 187 w 214"/>
                <a:gd name="T3" fmla="*/ 0 h 190"/>
                <a:gd name="T4" fmla="*/ 214 w 214"/>
                <a:gd name="T5" fmla="*/ 33 h 190"/>
                <a:gd name="T6" fmla="*/ 27 w 214"/>
                <a:gd name="T7" fmla="*/ 190 h 190"/>
                <a:gd name="T8" fmla="*/ 0 w 214"/>
                <a:gd name="T9" fmla="*/ 156 h 190"/>
              </a:gdLst>
              <a:ahLst/>
              <a:cxnLst>
                <a:cxn ang="0">
                  <a:pos x="T0" y="T1"/>
                </a:cxn>
                <a:cxn ang="0">
                  <a:pos x="T2" y="T3"/>
                </a:cxn>
                <a:cxn ang="0">
                  <a:pos x="T4" y="T5"/>
                </a:cxn>
                <a:cxn ang="0">
                  <a:pos x="T6" y="T7"/>
                </a:cxn>
                <a:cxn ang="0">
                  <a:pos x="T8" y="T9"/>
                </a:cxn>
              </a:cxnLst>
              <a:rect l="0" t="0" r="r" b="b"/>
              <a:pathLst>
                <a:path w="214" h="190">
                  <a:moveTo>
                    <a:pt x="0" y="156"/>
                  </a:moveTo>
                  <a:lnTo>
                    <a:pt x="187" y="0"/>
                  </a:lnTo>
                  <a:lnTo>
                    <a:pt x="214" y="33"/>
                  </a:lnTo>
                  <a:lnTo>
                    <a:pt x="27" y="190"/>
                  </a:lnTo>
                  <a:lnTo>
                    <a:pt x="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13" name="Freeform 69">
              <a:extLst>
                <a:ext uri="{FF2B5EF4-FFF2-40B4-BE49-F238E27FC236}">
                  <a16:creationId xmlns:a16="http://schemas.microsoft.com/office/drawing/2014/main" id="{D1D00792-AAF1-864F-BBDC-7D1DBFC42E6B}"/>
                </a:ext>
              </a:extLst>
            </p:cNvPr>
            <p:cNvSpPr>
              <a:spLocks/>
            </p:cNvSpPr>
            <p:nvPr/>
          </p:nvSpPr>
          <p:spPr bwMode="auto">
            <a:xfrm>
              <a:off x="5303838" y="5011738"/>
              <a:ext cx="74613" cy="127000"/>
            </a:xfrm>
            <a:custGeom>
              <a:avLst/>
              <a:gdLst>
                <a:gd name="T0" fmla="*/ 0 w 142"/>
                <a:gd name="T1" fmla="*/ 223 h 241"/>
                <a:gd name="T2" fmla="*/ 103 w 142"/>
                <a:gd name="T3" fmla="*/ 0 h 241"/>
                <a:gd name="T4" fmla="*/ 142 w 142"/>
                <a:gd name="T5" fmla="*/ 18 h 241"/>
                <a:gd name="T6" fmla="*/ 38 w 142"/>
                <a:gd name="T7" fmla="*/ 241 h 241"/>
                <a:gd name="T8" fmla="*/ 0 w 142"/>
                <a:gd name="T9" fmla="*/ 223 h 241"/>
              </a:gdLst>
              <a:ahLst/>
              <a:cxnLst>
                <a:cxn ang="0">
                  <a:pos x="T0" y="T1"/>
                </a:cxn>
                <a:cxn ang="0">
                  <a:pos x="T2" y="T3"/>
                </a:cxn>
                <a:cxn ang="0">
                  <a:pos x="T4" y="T5"/>
                </a:cxn>
                <a:cxn ang="0">
                  <a:pos x="T6" y="T7"/>
                </a:cxn>
                <a:cxn ang="0">
                  <a:pos x="T8" y="T9"/>
                </a:cxn>
              </a:cxnLst>
              <a:rect l="0" t="0" r="r" b="b"/>
              <a:pathLst>
                <a:path w="142" h="241">
                  <a:moveTo>
                    <a:pt x="0" y="223"/>
                  </a:moveTo>
                  <a:lnTo>
                    <a:pt x="103" y="0"/>
                  </a:lnTo>
                  <a:lnTo>
                    <a:pt x="142" y="18"/>
                  </a:lnTo>
                  <a:lnTo>
                    <a:pt x="38" y="241"/>
                  </a:lnTo>
                  <a:lnTo>
                    <a:pt x="0"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14" name="Freeform 70">
              <a:extLst>
                <a:ext uri="{FF2B5EF4-FFF2-40B4-BE49-F238E27FC236}">
                  <a16:creationId xmlns:a16="http://schemas.microsoft.com/office/drawing/2014/main" id="{4729D6EC-AB9C-9B46-A4B2-5E6E689C0CED}"/>
                </a:ext>
              </a:extLst>
            </p:cNvPr>
            <p:cNvSpPr>
              <a:spLocks/>
            </p:cNvSpPr>
            <p:nvPr/>
          </p:nvSpPr>
          <p:spPr bwMode="auto">
            <a:xfrm>
              <a:off x="5343526" y="5030788"/>
              <a:ext cx="73025" cy="128588"/>
            </a:xfrm>
            <a:custGeom>
              <a:avLst/>
              <a:gdLst>
                <a:gd name="T0" fmla="*/ 0 w 137"/>
                <a:gd name="T1" fmla="*/ 226 h 244"/>
                <a:gd name="T2" fmla="*/ 97 w 137"/>
                <a:gd name="T3" fmla="*/ 0 h 244"/>
                <a:gd name="T4" fmla="*/ 137 w 137"/>
                <a:gd name="T5" fmla="*/ 17 h 244"/>
                <a:gd name="T6" fmla="*/ 39 w 137"/>
                <a:gd name="T7" fmla="*/ 244 h 244"/>
                <a:gd name="T8" fmla="*/ 0 w 137"/>
                <a:gd name="T9" fmla="*/ 226 h 244"/>
              </a:gdLst>
              <a:ahLst/>
              <a:cxnLst>
                <a:cxn ang="0">
                  <a:pos x="T0" y="T1"/>
                </a:cxn>
                <a:cxn ang="0">
                  <a:pos x="T2" y="T3"/>
                </a:cxn>
                <a:cxn ang="0">
                  <a:pos x="T4" y="T5"/>
                </a:cxn>
                <a:cxn ang="0">
                  <a:pos x="T6" y="T7"/>
                </a:cxn>
                <a:cxn ang="0">
                  <a:pos x="T8" y="T9"/>
                </a:cxn>
              </a:cxnLst>
              <a:rect l="0" t="0" r="r" b="b"/>
              <a:pathLst>
                <a:path w="137" h="244">
                  <a:moveTo>
                    <a:pt x="0" y="226"/>
                  </a:moveTo>
                  <a:lnTo>
                    <a:pt x="97" y="0"/>
                  </a:lnTo>
                  <a:lnTo>
                    <a:pt x="137" y="17"/>
                  </a:lnTo>
                  <a:lnTo>
                    <a:pt x="39" y="244"/>
                  </a:lnTo>
                  <a:lnTo>
                    <a:pt x="0"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15" name="Freeform 71">
              <a:extLst>
                <a:ext uri="{FF2B5EF4-FFF2-40B4-BE49-F238E27FC236}">
                  <a16:creationId xmlns:a16="http://schemas.microsoft.com/office/drawing/2014/main" id="{3D12E069-10EF-3B43-A249-C6E47EE3C7E8}"/>
                </a:ext>
              </a:extLst>
            </p:cNvPr>
            <p:cNvSpPr>
              <a:spLocks/>
            </p:cNvSpPr>
            <p:nvPr/>
          </p:nvSpPr>
          <p:spPr bwMode="auto">
            <a:xfrm>
              <a:off x="5384801" y="5048251"/>
              <a:ext cx="69850" cy="130175"/>
            </a:xfrm>
            <a:custGeom>
              <a:avLst/>
              <a:gdLst>
                <a:gd name="T0" fmla="*/ 0 w 132"/>
                <a:gd name="T1" fmla="*/ 230 h 245"/>
                <a:gd name="T2" fmla="*/ 92 w 132"/>
                <a:gd name="T3" fmla="*/ 0 h 245"/>
                <a:gd name="T4" fmla="*/ 132 w 132"/>
                <a:gd name="T5" fmla="*/ 17 h 245"/>
                <a:gd name="T6" fmla="*/ 39 w 132"/>
                <a:gd name="T7" fmla="*/ 245 h 245"/>
                <a:gd name="T8" fmla="*/ 0 w 132"/>
                <a:gd name="T9" fmla="*/ 230 h 245"/>
              </a:gdLst>
              <a:ahLst/>
              <a:cxnLst>
                <a:cxn ang="0">
                  <a:pos x="T0" y="T1"/>
                </a:cxn>
                <a:cxn ang="0">
                  <a:pos x="T2" y="T3"/>
                </a:cxn>
                <a:cxn ang="0">
                  <a:pos x="T4" y="T5"/>
                </a:cxn>
                <a:cxn ang="0">
                  <a:pos x="T6" y="T7"/>
                </a:cxn>
                <a:cxn ang="0">
                  <a:pos x="T8" y="T9"/>
                </a:cxn>
              </a:cxnLst>
              <a:rect l="0" t="0" r="r" b="b"/>
              <a:pathLst>
                <a:path w="132" h="245">
                  <a:moveTo>
                    <a:pt x="0" y="230"/>
                  </a:moveTo>
                  <a:lnTo>
                    <a:pt x="92" y="0"/>
                  </a:lnTo>
                  <a:lnTo>
                    <a:pt x="132" y="17"/>
                  </a:lnTo>
                  <a:lnTo>
                    <a:pt x="39" y="245"/>
                  </a:lnTo>
                  <a:lnTo>
                    <a:pt x="0"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16" name="Freeform 72">
              <a:extLst>
                <a:ext uri="{FF2B5EF4-FFF2-40B4-BE49-F238E27FC236}">
                  <a16:creationId xmlns:a16="http://schemas.microsoft.com/office/drawing/2014/main" id="{22C5D467-6B6C-9341-9A87-B12B3D1BA987}"/>
                </a:ext>
              </a:extLst>
            </p:cNvPr>
            <p:cNvSpPr>
              <a:spLocks/>
            </p:cNvSpPr>
            <p:nvPr/>
          </p:nvSpPr>
          <p:spPr bwMode="auto">
            <a:xfrm>
              <a:off x="5427663" y="5065713"/>
              <a:ext cx="66675" cy="130175"/>
            </a:xfrm>
            <a:custGeom>
              <a:avLst/>
              <a:gdLst>
                <a:gd name="T0" fmla="*/ 0 w 126"/>
                <a:gd name="T1" fmla="*/ 230 h 246"/>
                <a:gd name="T2" fmla="*/ 86 w 126"/>
                <a:gd name="T3" fmla="*/ 0 h 246"/>
                <a:gd name="T4" fmla="*/ 126 w 126"/>
                <a:gd name="T5" fmla="*/ 15 h 246"/>
                <a:gd name="T6" fmla="*/ 40 w 126"/>
                <a:gd name="T7" fmla="*/ 246 h 246"/>
                <a:gd name="T8" fmla="*/ 0 w 126"/>
                <a:gd name="T9" fmla="*/ 230 h 246"/>
              </a:gdLst>
              <a:ahLst/>
              <a:cxnLst>
                <a:cxn ang="0">
                  <a:pos x="T0" y="T1"/>
                </a:cxn>
                <a:cxn ang="0">
                  <a:pos x="T2" y="T3"/>
                </a:cxn>
                <a:cxn ang="0">
                  <a:pos x="T4" y="T5"/>
                </a:cxn>
                <a:cxn ang="0">
                  <a:pos x="T6" y="T7"/>
                </a:cxn>
                <a:cxn ang="0">
                  <a:pos x="T8" y="T9"/>
                </a:cxn>
              </a:cxnLst>
              <a:rect l="0" t="0" r="r" b="b"/>
              <a:pathLst>
                <a:path w="126" h="246">
                  <a:moveTo>
                    <a:pt x="0" y="230"/>
                  </a:moveTo>
                  <a:lnTo>
                    <a:pt x="86" y="0"/>
                  </a:lnTo>
                  <a:lnTo>
                    <a:pt x="126" y="15"/>
                  </a:lnTo>
                  <a:lnTo>
                    <a:pt x="40" y="246"/>
                  </a:lnTo>
                  <a:lnTo>
                    <a:pt x="0"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17" name="Freeform 73">
              <a:extLst>
                <a:ext uri="{FF2B5EF4-FFF2-40B4-BE49-F238E27FC236}">
                  <a16:creationId xmlns:a16="http://schemas.microsoft.com/office/drawing/2014/main" id="{96727FB7-62DB-8149-A64F-7FA4A5AA25F7}"/>
                </a:ext>
              </a:extLst>
            </p:cNvPr>
            <p:cNvSpPr>
              <a:spLocks/>
            </p:cNvSpPr>
            <p:nvPr/>
          </p:nvSpPr>
          <p:spPr bwMode="auto">
            <a:xfrm>
              <a:off x="5470526" y="5081588"/>
              <a:ext cx="61913" cy="131763"/>
            </a:xfrm>
            <a:custGeom>
              <a:avLst/>
              <a:gdLst>
                <a:gd name="T0" fmla="*/ 0 w 119"/>
                <a:gd name="T1" fmla="*/ 234 h 248"/>
                <a:gd name="T2" fmla="*/ 79 w 119"/>
                <a:gd name="T3" fmla="*/ 0 h 248"/>
                <a:gd name="T4" fmla="*/ 119 w 119"/>
                <a:gd name="T5" fmla="*/ 14 h 248"/>
                <a:gd name="T6" fmla="*/ 40 w 119"/>
                <a:gd name="T7" fmla="*/ 248 h 248"/>
                <a:gd name="T8" fmla="*/ 0 w 119"/>
                <a:gd name="T9" fmla="*/ 234 h 248"/>
              </a:gdLst>
              <a:ahLst/>
              <a:cxnLst>
                <a:cxn ang="0">
                  <a:pos x="T0" y="T1"/>
                </a:cxn>
                <a:cxn ang="0">
                  <a:pos x="T2" y="T3"/>
                </a:cxn>
                <a:cxn ang="0">
                  <a:pos x="T4" y="T5"/>
                </a:cxn>
                <a:cxn ang="0">
                  <a:pos x="T6" y="T7"/>
                </a:cxn>
                <a:cxn ang="0">
                  <a:pos x="T8" y="T9"/>
                </a:cxn>
              </a:cxnLst>
              <a:rect l="0" t="0" r="r" b="b"/>
              <a:pathLst>
                <a:path w="119" h="248">
                  <a:moveTo>
                    <a:pt x="0" y="234"/>
                  </a:moveTo>
                  <a:lnTo>
                    <a:pt x="79" y="0"/>
                  </a:lnTo>
                  <a:lnTo>
                    <a:pt x="119" y="14"/>
                  </a:lnTo>
                  <a:lnTo>
                    <a:pt x="40" y="248"/>
                  </a:lnTo>
                  <a:lnTo>
                    <a:pt x="0"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18" name="Freeform 74">
              <a:extLst>
                <a:ext uri="{FF2B5EF4-FFF2-40B4-BE49-F238E27FC236}">
                  <a16:creationId xmlns:a16="http://schemas.microsoft.com/office/drawing/2014/main" id="{66C4A0A7-C45D-A04E-899F-57279AAA413D}"/>
                </a:ext>
              </a:extLst>
            </p:cNvPr>
            <p:cNvSpPr>
              <a:spLocks/>
            </p:cNvSpPr>
            <p:nvPr/>
          </p:nvSpPr>
          <p:spPr bwMode="auto">
            <a:xfrm>
              <a:off x="5513388" y="5095876"/>
              <a:ext cx="60325" cy="131763"/>
            </a:xfrm>
            <a:custGeom>
              <a:avLst/>
              <a:gdLst>
                <a:gd name="T0" fmla="*/ 0 w 114"/>
                <a:gd name="T1" fmla="*/ 236 h 249"/>
                <a:gd name="T2" fmla="*/ 73 w 114"/>
                <a:gd name="T3" fmla="*/ 0 h 249"/>
                <a:gd name="T4" fmla="*/ 114 w 114"/>
                <a:gd name="T5" fmla="*/ 15 h 249"/>
                <a:gd name="T6" fmla="*/ 39 w 114"/>
                <a:gd name="T7" fmla="*/ 249 h 249"/>
                <a:gd name="T8" fmla="*/ 0 w 114"/>
                <a:gd name="T9" fmla="*/ 236 h 249"/>
              </a:gdLst>
              <a:ahLst/>
              <a:cxnLst>
                <a:cxn ang="0">
                  <a:pos x="T0" y="T1"/>
                </a:cxn>
                <a:cxn ang="0">
                  <a:pos x="T2" y="T3"/>
                </a:cxn>
                <a:cxn ang="0">
                  <a:pos x="T4" y="T5"/>
                </a:cxn>
                <a:cxn ang="0">
                  <a:pos x="T6" y="T7"/>
                </a:cxn>
                <a:cxn ang="0">
                  <a:pos x="T8" y="T9"/>
                </a:cxn>
              </a:cxnLst>
              <a:rect l="0" t="0" r="r" b="b"/>
              <a:pathLst>
                <a:path w="114" h="249">
                  <a:moveTo>
                    <a:pt x="0" y="236"/>
                  </a:moveTo>
                  <a:lnTo>
                    <a:pt x="73" y="0"/>
                  </a:lnTo>
                  <a:lnTo>
                    <a:pt x="114" y="15"/>
                  </a:lnTo>
                  <a:lnTo>
                    <a:pt x="39" y="249"/>
                  </a:lnTo>
                  <a:lnTo>
                    <a:pt x="0"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19" name="Freeform 75">
              <a:extLst>
                <a:ext uri="{FF2B5EF4-FFF2-40B4-BE49-F238E27FC236}">
                  <a16:creationId xmlns:a16="http://schemas.microsoft.com/office/drawing/2014/main" id="{0B7ED213-FA13-1843-AF3C-5BA7B4A9695E}"/>
                </a:ext>
              </a:extLst>
            </p:cNvPr>
            <p:cNvSpPr>
              <a:spLocks/>
            </p:cNvSpPr>
            <p:nvPr/>
          </p:nvSpPr>
          <p:spPr bwMode="auto">
            <a:xfrm>
              <a:off x="5554663" y="5110163"/>
              <a:ext cx="58738" cy="131763"/>
            </a:xfrm>
            <a:custGeom>
              <a:avLst/>
              <a:gdLst>
                <a:gd name="T0" fmla="*/ 0 w 109"/>
                <a:gd name="T1" fmla="*/ 237 h 249"/>
                <a:gd name="T2" fmla="*/ 68 w 109"/>
                <a:gd name="T3" fmla="*/ 0 h 249"/>
                <a:gd name="T4" fmla="*/ 109 w 109"/>
                <a:gd name="T5" fmla="*/ 12 h 249"/>
                <a:gd name="T6" fmla="*/ 41 w 109"/>
                <a:gd name="T7" fmla="*/ 249 h 249"/>
                <a:gd name="T8" fmla="*/ 0 w 109"/>
                <a:gd name="T9" fmla="*/ 237 h 249"/>
              </a:gdLst>
              <a:ahLst/>
              <a:cxnLst>
                <a:cxn ang="0">
                  <a:pos x="T0" y="T1"/>
                </a:cxn>
                <a:cxn ang="0">
                  <a:pos x="T2" y="T3"/>
                </a:cxn>
                <a:cxn ang="0">
                  <a:pos x="T4" y="T5"/>
                </a:cxn>
                <a:cxn ang="0">
                  <a:pos x="T6" y="T7"/>
                </a:cxn>
                <a:cxn ang="0">
                  <a:pos x="T8" y="T9"/>
                </a:cxn>
              </a:cxnLst>
              <a:rect l="0" t="0" r="r" b="b"/>
              <a:pathLst>
                <a:path w="109" h="249">
                  <a:moveTo>
                    <a:pt x="0" y="237"/>
                  </a:moveTo>
                  <a:lnTo>
                    <a:pt x="68" y="0"/>
                  </a:lnTo>
                  <a:lnTo>
                    <a:pt x="109" y="12"/>
                  </a:lnTo>
                  <a:lnTo>
                    <a:pt x="41" y="249"/>
                  </a:lnTo>
                  <a:lnTo>
                    <a:pt x="0" y="2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20" name="Freeform 76">
              <a:extLst>
                <a:ext uri="{FF2B5EF4-FFF2-40B4-BE49-F238E27FC236}">
                  <a16:creationId xmlns:a16="http://schemas.microsoft.com/office/drawing/2014/main" id="{400D0E98-36CA-6D40-A73C-4F14500617A9}"/>
                </a:ext>
              </a:extLst>
            </p:cNvPr>
            <p:cNvSpPr>
              <a:spLocks/>
            </p:cNvSpPr>
            <p:nvPr/>
          </p:nvSpPr>
          <p:spPr bwMode="auto">
            <a:xfrm>
              <a:off x="5599113" y="5124451"/>
              <a:ext cx="53975" cy="131763"/>
            </a:xfrm>
            <a:custGeom>
              <a:avLst/>
              <a:gdLst>
                <a:gd name="T0" fmla="*/ 0 w 102"/>
                <a:gd name="T1" fmla="*/ 238 h 250"/>
                <a:gd name="T2" fmla="*/ 61 w 102"/>
                <a:gd name="T3" fmla="*/ 0 h 250"/>
                <a:gd name="T4" fmla="*/ 102 w 102"/>
                <a:gd name="T5" fmla="*/ 10 h 250"/>
                <a:gd name="T6" fmla="*/ 41 w 102"/>
                <a:gd name="T7" fmla="*/ 250 h 250"/>
                <a:gd name="T8" fmla="*/ 0 w 102"/>
                <a:gd name="T9" fmla="*/ 238 h 250"/>
              </a:gdLst>
              <a:ahLst/>
              <a:cxnLst>
                <a:cxn ang="0">
                  <a:pos x="T0" y="T1"/>
                </a:cxn>
                <a:cxn ang="0">
                  <a:pos x="T2" y="T3"/>
                </a:cxn>
                <a:cxn ang="0">
                  <a:pos x="T4" y="T5"/>
                </a:cxn>
                <a:cxn ang="0">
                  <a:pos x="T6" y="T7"/>
                </a:cxn>
                <a:cxn ang="0">
                  <a:pos x="T8" y="T9"/>
                </a:cxn>
              </a:cxnLst>
              <a:rect l="0" t="0" r="r" b="b"/>
              <a:pathLst>
                <a:path w="102" h="250">
                  <a:moveTo>
                    <a:pt x="0" y="238"/>
                  </a:moveTo>
                  <a:lnTo>
                    <a:pt x="61" y="0"/>
                  </a:lnTo>
                  <a:lnTo>
                    <a:pt x="102" y="10"/>
                  </a:lnTo>
                  <a:lnTo>
                    <a:pt x="41" y="250"/>
                  </a:lnTo>
                  <a:lnTo>
                    <a:pt x="0" y="2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21" name="Freeform 77">
              <a:extLst>
                <a:ext uri="{FF2B5EF4-FFF2-40B4-BE49-F238E27FC236}">
                  <a16:creationId xmlns:a16="http://schemas.microsoft.com/office/drawing/2014/main" id="{8A62D409-108E-CA4C-B004-C617637C8AA4}"/>
                </a:ext>
              </a:extLst>
            </p:cNvPr>
            <p:cNvSpPr>
              <a:spLocks/>
            </p:cNvSpPr>
            <p:nvPr/>
          </p:nvSpPr>
          <p:spPr bwMode="auto">
            <a:xfrm>
              <a:off x="5643563" y="5135563"/>
              <a:ext cx="50800" cy="131763"/>
            </a:xfrm>
            <a:custGeom>
              <a:avLst/>
              <a:gdLst>
                <a:gd name="T0" fmla="*/ 0 w 97"/>
                <a:gd name="T1" fmla="*/ 239 h 249"/>
                <a:gd name="T2" fmla="*/ 56 w 97"/>
                <a:gd name="T3" fmla="*/ 0 h 249"/>
                <a:gd name="T4" fmla="*/ 97 w 97"/>
                <a:gd name="T5" fmla="*/ 10 h 249"/>
                <a:gd name="T6" fmla="*/ 42 w 97"/>
                <a:gd name="T7" fmla="*/ 249 h 249"/>
                <a:gd name="T8" fmla="*/ 0 w 97"/>
                <a:gd name="T9" fmla="*/ 239 h 249"/>
              </a:gdLst>
              <a:ahLst/>
              <a:cxnLst>
                <a:cxn ang="0">
                  <a:pos x="T0" y="T1"/>
                </a:cxn>
                <a:cxn ang="0">
                  <a:pos x="T2" y="T3"/>
                </a:cxn>
                <a:cxn ang="0">
                  <a:pos x="T4" y="T5"/>
                </a:cxn>
                <a:cxn ang="0">
                  <a:pos x="T6" y="T7"/>
                </a:cxn>
                <a:cxn ang="0">
                  <a:pos x="T8" y="T9"/>
                </a:cxn>
              </a:cxnLst>
              <a:rect l="0" t="0" r="r" b="b"/>
              <a:pathLst>
                <a:path w="97" h="249">
                  <a:moveTo>
                    <a:pt x="0" y="239"/>
                  </a:moveTo>
                  <a:lnTo>
                    <a:pt x="56" y="0"/>
                  </a:lnTo>
                  <a:lnTo>
                    <a:pt x="97" y="10"/>
                  </a:lnTo>
                  <a:lnTo>
                    <a:pt x="42" y="249"/>
                  </a:lnTo>
                  <a:lnTo>
                    <a:pt x="0"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22" name="Freeform 78">
              <a:extLst>
                <a:ext uri="{FF2B5EF4-FFF2-40B4-BE49-F238E27FC236}">
                  <a16:creationId xmlns:a16="http://schemas.microsoft.com/office/drawing/2014/main" id="{BB8C3F08-3395-EB49-A1E0-9FAD541F4793}"/>
                </a:ext>
              </a:extLst>
            </p:cNvPr>
            <p:cNvSpPr>
              <a:spLocks/>
            </p:cNvSpPr>
            <p:nvPr/>
          </p:nvSpPr>
          <p:spPr bwMode="auto">
            <a:xfrm>
              <a:off x="5688013" y="5146676"/>
              <a:ext cx="47625" cy="131763"/>
            </a:xfrm>
            <a:custGeom>
              <a:avLst/>
              <a:gdLst>
                <a:gd name="T0" fmla="*/ 0 w 91"/>
                <a:gd name="T1" fmla="*/ 241 h 250"/>
                <a:gd name="T2" fmla="*/ 49 w 91"/>
                <a:gd name="T3" fmla="*/ 0 h 250"/>
                <a:gd name="T4" fmla="*/ 91 w 91"/>
                <a:gd name="T5" fmla="*/ 9 h 250"/>
                <a:gd name="T6" fmla="*/ 41 w 91"/>
                <a:gd name="T7" fmla="*/ 250 h 250"/>
                <a:gd name="T8" fmla="*/ 0 w 91"/>
                <a:gd name="T9" fmla="*/ 241 h 250"/>
              </a:gdLst>
              <a:ahLst/>
              <a:cxnLst>
                <a:cxn ang="0">
                  <a:pos x="T0" y="T1"/>
                </a:cxn>
                <a:cxn ang="0">
                  <a:pos x="T2" y="T3"/>
                </a:cxn>
                <a:cxn ang="0">
                  <a:pos x="T4" y="T5"/>
                </a:cxn>
                <a:cxn ang="0">
                  <a:pos x="T6" y="T7"/>
                </a:cxn>
                <a:cxn ang="0">
                  <a:pos x="T8" y="T9"/>
                </a:cxn>
              </a:cxnLst>
              <a:rect l="0" t="0" r="r" b="b"/>
              <a:pathLst>
                <a:path w="91" h="250">
                  <a:moveTo>
                    <a:pt x="0" y="241"/>
                  </a:moveTo>
                  <a:lnTo>
                    <a:pt x="49" y="0"/>
                  </a:lnTo>
                  <a:lnTo>
                    <a:pt x="91" y="9"/>
                  </a:lnTo>
                  <a:lnTo>
                    <a:pt x="41" y="250"/>
                  </a:lnTo>
                  <a:lnTo>
                    <a:pt x="0"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23" name="Freeform 79">
              <a:extLst>
                <a:ext uri="{FF2B5EF4-FFF2-40B4-BE49-F238E27FC236}">
                  <a16:creationId xmlns:a16="http://schemas.microsoft.com/office/drawing/2014/main" id="{25A8669D-9550-7C41-BDBD-BB151FB0C822}"/>
                </a:ext>
              </a:extLst>
            </p:cNvPr>
            <p:cNvSpPr>
              <a:spLocks/>
            </p:cNvSpPr>
            <p:nvPr/>
          </p:nvSpPr>
          <p:spPr bwMode="auto">
            <a:xfrm>
              <a:off x="5730876" y="5156201"/>
              <a:ext cx="46038" cy="131763"/>
            </a:xfrm>
            <a:custGeom>
              <a:avLst/>
              <a:gdLst>
                <a:gd name="T0" fmla="*/ 0 w 86"/>
                <a:gd name="T1" fmla="*/ 242 h 250"/>
                <a:gd name="T2" fmla="*/ 44 w 86"/>
                <a:gd name="T3" fmla="*/ 0 h 250"/>
                <a:gd name="T4" fmla="*/ 86 w 86"/>
                <a:gd name="T5" fmla="*/ 8 h 250"/>
                <a:gd name="T6" fmla="*/ 43 w 86"/>
                <a:gd name="T7" fmla="*/ 250 h 250"/>
                <a:gd name="T8" fmla="*/ 0 w 86"/>
                <a:gd name="T9" fmla="*/ 242 h 250"/>
              </a:gdLst>
              <a:ahLst/>
              <a:cxnLst>
                <a:cxn ang="0">
                  <a:pos x="T0" y="T1"/>
                </a:cxn>
                <a:cxn ang="0">
                  <a:pos x="T2" y="T3"/>
                </a:cxn>
                <a:cxn ang="0">
                  <a:pos x="T4" y="T5"/>
                </a:cxn>
                <a:cxn ang="0">
                  <a:pos x="T6" y="T7"/>
                </a:cxn>
                <a:cxn ang="0">
                  <a:pos x="T8" y="T9"/>
                </a:cxn>
              </a:cxnLst>
              <a:rect l="0" t="0" r="r" b="b"/>
              <a:pathLst>
                <a:path w="86" h="250">
                  <a:moveTo>
                    <a:pt x="0" y="242"/>
                  </a:moveTo>
                  <a:lnTo>
                    <a:pt x="44" y="0"/>
                  </a:lnTo>
                  <a:lnTo>
                    <a:pt x="86" y="8"/>
                  </a:lnTo>
                  <a:lnTo>
                    <a:pt x="43" y="250"/>
                  </a:lnTo>
                  <a:lnTo>
                    <a:pt x="0"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24" name="Freeform 80">
              <a:extLst>
                <a:ext uri="{FF2B5EF4-FFF2-40B4-BE49-F238E27FC236}">
                  <a16:creationId xmlns:a16="http://schemas.microsoft.com/office/drawing/2014/main" id="{D6CD96CF-C112-9D4F-AAC9-DC10E5005708}"/>
                </a:ext>
              </a:extLst>
            </p:cNvPr>
            <p:cNvSpPr>
              <a:spLocks/>
            </p:cNvSpPr>
            <p:nvPr/>
          </p:nvSpPr>
          <p:spPr bwMode="auto">
            <a:xfrm>
              <a:off x="5776913" y="5164138"/>
              <a:ext cx="41275" cy="133350"/>
            </a:xfrm>
            <a:custGeom>
              <a:avLst/>
              <a:gdLst>
                <a:gd name="T0" fmla="*/ 0 w 79"/>
                <a:gd name="T1" fmla="*/ 243 h 250"/>
                <a:gd name="T2" fmla="*/ 37 w 79"/>
                <a:gd name="T3" fmla="*/ 0 h 250"/>
                <a:gd name="T4" fmla="*/ 79 w 79"/>
                <a:gd name="T5" fmla="*/ 6 h 250"/>
                <a:gd name="T6" fmla="*/ 42 w 79"/>
                <a:gd name="T7" fmla="*/ 250 h 250"/>
                <a:gd name="T8" fmla="*/ 0 w 79"/>
                <a:gd name="T9" fmla="*/ 243 h 250"/>
              </a:gdLst>
              <a:ahLst/>
              <a:cxnLst>
                <a:cxn ang="0">
                  <a:pos x="T0" y="T1"/>
                </a:cxn>
                <a:cxn ang="0">
                  <a:pos x="T2" y="T3"/>
                </a:cxn>
                <a:cxn ang="0">
                  <a:pos x="T4" y="T5"/>
                </a:cxn>
                <a:cxn ang="0">
                  <a:pos x="T6" y="T7"/>
                </a:cxn>
                <a:cxn ang="0">
                  <a:pos x="T8" y="T9"/>
                </a:cxn>
              </a:cxnLst>
              <a:rect l="0" t="0" r="r" b="b"/>
              <a:pathLst>
                <a:path w="79" h="250">
                  <a:moveTo>
                    <a:pt x="0" y="243"/>
                  </a:moveTo>
                  <a:lnTo>
                    <a:pt x="37" y="0"/>
                  </a:lnTo>
                  <a:lnTo>
                    <a:pt x="79" y="6"/>
                  </a:lnTo>
                  <a:lnTo>
                    <a:pt x="42" y="250"/>
                  </a:lnTo>
                  <a:lnTo>
                    <a:pt x="0"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25" name="Freeform 81">
              <a:extLst>
                <a:ext uri="{FF2B5EF4-FFF2-40B4-BE49-F238E27FC236}">
                  <a16:creationId xmlns:a16="http://schemas.microsoft.com/office/drawing/2014/main" id="{7EB5F51E-423B-1140-B90B-1E5C5A7758F0}"/>
                </a:ext>
              </a:extLst>
            </p:cNvPr>
            <p:cNvSpPr>
              <a:spLocks/>
            </p:cNvSpPr>
            <p:nvPr/>
          </p:nvSpPr>
          <p:spPr bwMode="auto">
            <a:xfrm>
              <a:off x="5821363" y="5170488"/>
              <a:ext cx="38100" cy="133350"/>
            </a:xfrm>
            <a:custGeom>
              <a:avLst/>
              <a:gdLst>
                <a:gd name="T0" fmla="*/ 0 w 72"/>
                <a:gd name="T1" fmla="*/ 245 h 252"/>
                <a:gd name="T2" fmla="*/ 29 w 72"/>
                <a:gd name="T3" fmla="*/ 0 h 252"/>
                <a:gd name="T4" fmla="*/ 72 w 72"/>
                <a:gd name="T5" fmla="*/ 7 h 252"/>
                <a:gd name="T6" fmla="*/ 42 w 72"/>
                <a:gd name="T7" fmla="*/ 252 h 252"/>
                <a:gd name="T8" fmla="*/ 0 w 72"/>
                <a:gd name="T9" fmla="*/ 245 h 252"/>
              </a:gdLst>
              <a:ahLst/>
              <a:cxnLst>
                <a:cxn ang="0">
                  <a:pos x="T0" y="T1"/>
                </a:cxn>
                <a:cxn ang="0">
                  <a:pos x="T2" y="T3"/>
                </a:cxn>
                <a:cxn ang="0">
                  <a:pos x="T4" y="T5"/>
                </a:cxn>
                <a:cxn ang="0">
                  <a:pos x="T6" y="T7"/>
                </a:cxn>
                <a:cxn ang="0">
                  <a:pos x="T8" y="T9"/>
                </a:cxn>
              </a:cxnLst>
              <a:rect l="0" t="0" r="r" b="b"/>
              <a:pathLst>
                <a:path w="72" h="252">
                  <a:moveTo>
                    <a:pt x="0" y="245"/>
                  </a:moveTo>
                  <a:lnTo>
                    <a:pt x="29" y="0"/>
                  </a:lnTo>
                  <a:lnTo>
                    <a:pt x="72" y="7"/>
                  </a:lnTo>
                  <a:lnTo>
                    <a:pt x="42" y="252"/>
                  </a:lnTo>
                  <a:lnTo>
                    <a:pt x="0"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26" name="Freeform 82">
              <a:extLst>
                <a:ext uri="{FF2B5EF4-FFF2-40B4-BE49-F238E27FC236}">
                  <a16:creationId xmlns:a16="http://schemas.microsoft.com/office/drawing/2014/main" id="{4FA771EE-95EC-514F-A074-6FDCC17F009E}"/>
                </a:ext>
              </a:extLst>
            </p:cNvPr>
            <p:cNvSpPr>
              <a:spLocks/>
            </p:cNvSpPr>
            <p:nvPr/>
          </p:nvSpPr>
          <p:spPr bwMode="auto">
            <a:xfrm>
              <a:off x="5865813" y="5178426"/>
              <a:ext cx="36513" cy="131763"/>
            </a:xfrm>
            <a:custGeom>
              <a:avLst/>
              <a:gdLst>
                <a:gd name="T0" fmla="*/ 0 w 67"/>
                <a:gd name="T1" fmla="*/ 245 h 250"/>
                <a:gd name="T2" fmla="*/ 25 w 67"/>
                <a:gd name="T3" fmla="*/ 0 h 250"/>
                <a:gd name="T4" fmla="*/ 67 w 67"/>
                <a:gd name="T5" fmla="*/ 4 h 250"/>
                <a:gd name="T6" fmla="*/ 43 w 67"/>
                <a:gd name="T7" fmla="*/ 250 h 250"/>
                <a:gd name="T8" fmla="*/ 0 w 67"/>
                <a:gd name="T9" fmla="*/ 245 h 250"/>
              </a:gdLst>
              <a:ahLst/>
              <a:cxnLst>
                <a:cxn ang="0">
                  <a:pos x="T0" y="T1"/>
                </a:cxn>
                <a:cxn ang="0">
                  <a:pos x="T2" y="T3"/>
                </a:cxn>
                <a:cxn ang="0">
                  <a:pos x="T4" y="T5"/>
                </a:cxn>
                <a:cxn ang="0">
                  <a:pos x="T6" y="T7"/>
                </a:cxn>
                <a:cxn ang="0">
                  <a:pos x="T8" y="T9"/>
                </a:cxn>
              </a:cxnLst>
              <a:rect l="0" t="0" r="r" b="b"/>
              <a:pathLst>
                <a:path w="67" h="250">
                  <a:moveTo>
                    <a:pt x="0" y="245"/>
                  </a:moveTo>
                  <a:lnTo>
                    <a:pt x="25" y="0"/>
                  </a:lnTo>
                  <a:lnTo>
                    <a:pt x="67" y="4"/>
                  </a:lnTo>
                  <a:lnTo>
                    <a:pt x="43" y="250"/>
                  </a:lnTo>
                  <a:lnTo>
                    <a:pt x="0"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27" name="Freeform 263">
              <a:extLst>
                <a:ext uri="{FF2B5EF4-FFF2-40B4-BE49-F238E27FC236}">
                  <a16:creationId xmlns:a16="http://schemas.microsoft.com/office/drawing/2014/main" id="{BF2338A2-C3F0-E04B-BFC2-6B3A7C31B439}"/>
                </a:ext>
              </a:extLst>
            </p:cNvPr>
            <p:cNvSpPr>
              <a:spLocks/>
            </p:cNvSpPr>
            <p:nvPr/>
          </p:nvSpPr>
          <p:spPr bwMode="auto">
            <a:xfrm>
              <a:off x="5303838" y="5011738"/>
              <a:ext cx="74613" cy="127000"/>
            </a:xfrm>
            <a:custGeom>
              <a:avLst/>
              <a:gdLst>
                <a:gd name="T0" fmla="*/ 0 w 142"/>
                <a:gd name="T1" fmla="*/ 223 h 241"/>
                <a:gd name="T2" fmla="*/ 103 w 142"/>
                <a:gd name="T3" fmla="*/ 0 h 241"/>
                <a:gd name="T4" fmla="*/ 142 w 142"/>
                <a:gd name="T5" fmla="*/ 18 h 241"/>
                <a:gd name="T6" fmla="*/ 38 w 142"/>
                <a:gd name="T7" fmla="*/ 241 h 241"/>
                <a:gd name="T8" fmla="*/ 0 w 142"/>
                <a:gd name="T9" fmla="*/ 223 h 241"/>
              </a:gdLst>
              <a:ahLst/>
              <a:cxnLst>
                <a:cxn ang="0">
                  <a:pos x="T0" y="T1"/>
                </a:cxn>
                <a:cxn ang="0">
                  <a:pos x="T2" y="T3"/>
                </a:cxn>
                <a:cxn ang="0">
                  <a:pos x="T4" y="T5"/>
                </a:cxn>
                <a:cxn ang="0">
                  <a:pos x="T6" y="T7"/>
                </a:cxn>
                <a:cxn ang="0">
                  <a:pos x="T8" y="T9"/>
                </a:cxn>
              </a:cxnLst>
              <a:rect l="0" t="0" r="r" b="b"/>
              <a:pathLst>
                <a:path w="142" h="241">
                  <a:moveTo>
                    <a:pt x="0" y="223"/>
                  </a:moveTo>
                  <a:lnTo>
                    <a:pt x="103" y="0"/>
                  </a:lnTo>
                  <a:lnTo>
                    <a:pt x="142" y="18"/>
                  </a:lnTo>
                  <a:lnTo>
                    <a:pt x="38" y="241"/>
                  </a:lnTo>
                  <a:lnTo>
                    <a:pt x="0"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28" name="Freeform 264">
              <a:extLst>
                <a:ext uri="{FF2B5EF4-FFF2-40B4-BE49-F238E27FC236}">
                  <a16:creationId xmlns:a16="http://schemas.microsoft.com/office/drawing/2014/main" id="{20D78180-011D-0A42-8066-5BD6DE292650}"/>
                </a:ext>
              </a:extLst>
            </p:cNvPr>
            <p:cNvSpPr>
              <a:spLocks/>
            </p:cNvSpPr>
            <p:nvPr/>
          </p:nvSpPr>
          <p:spPr bwMode="auto">
            <a:xfrm>
              <a:off x="5343525" y="5030788"/>
              <a:ext cx="73025" cy="128588"/>
            </a:xfrm>
            <a:custGeom>
              <a:avLst/>
              <a:gdLst>
                <a:gd name="T0" fmla="*/ 0 w 137"/>
                <a:gd name="T1" fmla="*/ 226 h 244"/>
                <a:gd name="T2" fmla="*/ 97 w 137"/>
                <a:gd name="T3" fmla="*/ 0 h 244"/>
                <a:gd name="T4" fmla="*/ 137 w 137"/>
                <a:gd name="T5" fmla="*/ 17 h 244"/>
                <a:gd name="T6" fmla="*/ 39 w 137"/>
                <a:gd name="T7" fmla="*/ 244 h 244"/>
                <a:gd name="T8" fmla="*/ 0 w 137"/>
                <a:gd name="T9" fmla="*/ 226 h 244"/>
              </a:gdLst>
              <a:ahLst/>
              <a:cxnLst>
                <a:cxn ang="0">
                  <a:pos x="T0" y="T1"/>
                </a:cxn>
                <a:cxn ang="0">
                  <a:pos x="T2" y="T3"/>
                </a:cxn>
                <a:cxn ang="0">
                  <a:pos x="T4" y="T5"/>
                </a:cxn>
                <a:cxn ang="0">
                  <a:pos x="T6" y="T7"/>
                </a:cxn>
                <a:cxn ang="0">
                  <a:pos x="T8" y="T9"/>
                </a:cxn>
              </a:cxnLst>
              <a:rect l="0" t="0" r="r" b="b"/>
              <a:pathLst>
                <a:path w="137" h="244">
                  <a:moveTo>
                    <a:pt x="0" y="226"/>
                  </a:moveTo>
                  <a:lnTo>
                    <a:pt x="97" y="0"/>
                  </a:lnTo>
                  <a:lnTo>
                    <a:pt x="137" y="17"/>
                  </a:lnTo>
                  <a:lnTo>
                    <a:pt x="39" y="244"/>
                  </a:lnTo>
                  <a:lnTo>
                    <a:pt x="0"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29" name="Freeform 265">
              <a:extLst>
                <a:ext uri="{FF2B5EF4-FFF2-40B4-BE49-F238E27FC236}">
                  <a16:creationId xmlns:a16="http://schemas.microsoft.com/office/drawing/2014/main" id="{C5ECDF81-0FBA-3C41-9B1B-538DA3B92B44}"/>
                </a:ext>
              </a:extLst>
            </p:cNvPr>
            <p:cNvSpPr>
              <a:spLocks/>
            </p:cNvSpPr>
            <p:nvPr/>
          </p:nvSpPr>
          <p:spPr bwMode="auto">
            <a:xfrm>
              <a:off x="5384800" y="5048250"/>
              <a:ext cx="69850" cy="130175"/>
            </a:xfrm>
            <a:custGeom>
              <a:avLst/>
              <a:gdLst>
                <a:gd name="T0" fmla="*/ 0 w 132"/>
                <a:gd name="T1" fmla="*/ 230 h 245"/>
                <a:gd name="T2" fmla="*/ 92 w 132"/>
                <a:gd name="T3" fmla="*/ 0 h 245"/>
                <a:gd name="T4" fmla="*/ 132 w 132"/>
                <a:gd name="T5" fmla="*/ 17 h 245"/>
                <a:gd name="T6" fmla="*/ 39 w 132"/>
                <a:gd name="T7" fmla="*/ 245 h 245"/>
                <a:gd name="T8" fmla="*/ 0 w 132"/>
                <a:gd name="T9" fmla="*/ 230 h 245"/>
              </a:gdLst>
              <a:ahLst/>
              <a:cxnLst>
                <a:cxn ang="0">
                  <a:pos x="T0" y="T1"/>
                </a:cxn>
                <a:cxn ang="0">
                  <a:pos x="T2" y="T3"/>
                </a:cxn>
                <a:cxn ang="0">
                  <a:pos x="T4" y="T5"/>
                </a:cxn>
                <a:cxn ang="0">
                  <a:pos x="T6" y="T7"/>
                </a:cxn>
                <a:cxn ang="0">
                  <a:pos x="T8" y="T9"/>
                </a:cxn>
              </a:cxnLst>
              <a:rect l="0" t="0" r="r" b="b"/>
              <a:pathLst>
                <a:path w="132" h="245">
                  <a:moveTo>
                    <a:pt x="0" y="230"/>
                  </a:moveTo>
                  <a:lnTo>
                    <a:pt x="92" y="0"/>
                  </a:lnTo>
                  <a:lnTo>
                    <a:pt x="132" y="17"/>
                  </a:lnTo>
                  <a:lnTo>
                    <a:pt x="39" y="245"/>
                  </a:lnTo>
                  <a:lnTo>
                    <a:pt x="0"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30" name="Freeform 266">
              <a:extLst>
                <a:ext uri="{FF2B5EF4-FFF2-40B4-BE49-F238E27FC236}">
                  <a16:creationId xmlns:a16="http://schemas.microsoft.com/office/drawing/2014/main" id="{5691548B-ABD4-984C-9DCD-67288A7EA009}"/>
                </a:ext>
              </a:extLst>
            </p:cNvPr>
            <p:cNvSpPr>
              <a:spLocks/>
            </p:cNvSpPr>
            <p:nvPr/>
          </p:nvSpPr>
          <p:spPr bwMode="auto">
            <a:xfrm>
              <a:off x="5427663" y="5065713"/>
              <a:ext cx="66675" cy="130175"/>
            </a:xfrm>
            <a:custGeom>
              <a:avLst/>
              <a:gdLst>
                <a:gd name="T0" fmla="*/ 0 w 126"/>
                <a:gd name="T1" fmla="*/ 230 h 246"/>
                <a:gd name="T2" fmla="*/ 86 w 126"/>
                <a:gd name="T3" fmla="*/ 0 h 246"/>
                <a:gd name="T4" fmla="*/ 126 w 126"/>
                <a:gd name="T5" fmla="*/ 15 h 246"/>
                <a:gd name="T6" fmla="*/ 40 w 126"/>
                <a:gd name="T7" fmla="*/ 246 h 246"/>
                <a:gd name="T8" fmla="*/ 0 w 126"/>
                <a:gd name="T9" fmla="*/ 230 h 246"/>
              </a:gdLst>
              <a:ahLst/>
              <a:cxnLst>
                <a:cxn ang="0">
                  <a:pos x="T0" y="T1"/>
                </a:cxn>
                <a:cxn ang="0">
                  <a:pos x="T2" y="T3"/>
                </a:cxn>
                <a:cxn ang="0">
                  <a:pos x="T4" y="T5"/>
                </a:cxn>
                <a:cxn ang="0">
                  <a:pos x="T6" y="T7"/>
                </a:cxn>
                <a:cxn ang="0">
                  <a:pos x="T8" y="T9"/>
                </a:cxn>
              </a:cxnLst>
              <a:rect l="0" t="0" r="r" b="b"/>
              <a:pathLst>
                <a:path w="126" h="246">
                  <a:moveTo>
                    <a:pt x="0" y="230"/>
                  </a:moveTo>
                  <a:lnTo>
                    <a:pt x="86" y="0"/>
                  </a:lnTo>
                  <a:lnTo>
                    <a:pt x="126" y="15"/>
                  </a:lnTo>
                  <a:lnTo>
                    <a:pt x="40" y="246"/>
                  </a:lnTo>
                  <a:lnTo>
                    <a:pt x="0"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31" name="Freeform 267">
              <a:extLst>
                <a:ext uri="{FF2B5EF4-FFF2-40B4-BE49-F238E27FC236}">
                  <a16:creationId xmlns:a16="http://schemas.microsoft.com/office/drawing/2014/main" id="{5A8418AC-749C-4B4F-A07F-16DFE1100132}"/>
                </a:ext>
              </a:extLst>
            </p:cNvPr>
            <p:cNvSpPr>
              <a:spLocks/>
            </p:cNvSpPr>
            <p:nvPr/>
          </p:nvSpPr>
          <p:spPr bwMode="auto">
            <a:xfrm>
              <a:off x="5865813" y="5178425"/>
              <a:ext cx="36513" cy="131763"/>
            </a:xfrm>
            <a:custGeom>
              <a:avLst/>
              <a:gdLst>
                <a:gd name="T0" fmla="*/ 0 w 67"/>
                <a:gd name="T1" fmla="*/ 245 h 250"/>
                <a:gd name="T2" fmla="*/ 25 w 67"/>
                <a:gd name="T3" fmla="*/ 0 h 250"/>
                <a:gd name="T4" fmla="*/ 67 w 67"/>
                <a:gd name="T5" fmla="*/ 4 h 250"/>
                <a:gd name="T6" fmla="*/ 43 w 67"/>
                <a:gd name="T7" fmla="*/ 250 h 250"/>
                <a:gd name="T8" fmla="*/ 0 w 67"/>
                <a:gd name="T9" fmla="*/ 245 h 250"/>
              </a:gdLst>
              <a:ahLst/>
              <a:cxnLst>
                <a:cxn ang="0">
                  <a:pos x="T0" y="T1"/>
                </a:cxn>
                <a:cxn ang="0">
                  <a:pos x="T2" y="T3"/>
                </a:cxn>
                <a:cxn ang="0">
                  <a:pos x="T4" y="T5"/>
                </a:cxn>
                <a:cxn ang="0">
                  <a:pos x="T6" y="T7"/>
                </a:cxn>
                <a:cxn ang="0">
                  <a:pos x="T8" y="T9"/>
                </a:cxn>
              </a:cxnLst>
              <a:rect l="0" t="0" r="r" b="b"/>
              <a:pathLst>
                <a:path w="67" h="250">
                  <a:moveTo>
                    <a:pt x="0" y="245"/>
                  </a:moveTo>
                  <a:lnTo>
                    <a:pt x="25" y="0"/>
                  </a:lnTo>
                  <a:lnTo>
                    <a:pt x="67" y="4"/>
                  </a:lnTo>
                  <a:lnTo>
                    <a:pt x="43" y="250"/>
                  </a:lnTo>
                  <a:lnTo>
                    <a:pt x="0"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32" name="Freeform 268">
              <a:extLst>
                <a:ext uri="{FF2B5EF4-FFF2-40B4-BE49-F238E27FC236}">
                  <a16:creationId xmlns:a16="http://schemas.microsoft.com/office/drawing/2014/main" id="{0B45F169-AEA0-1E43-8346-2E4ABDA7BB32}"/>
                </a:ext>
              </a:extLst>
            </p:cNvPr>
            <p:cNvSpPr>
              <a:spLocks/>
            </p:cNvSpPr>
            <p:nvPr/>
          </p:nvSpPr>
          <p:spPr bwMode="auto">
            <a:xfrm>
              <a:off x="5911850" y="5183188"/>
              <a:ext cx="31750" cy="131763"/>
            </a:xfrm>
            <a:custGeom>
              <a:avLst/>
              <a:gdLst>
                <a:gd name="T0" fmla="*/ 0 w 61"/>
                <a:gd name="T1" fmla="*/ 246 h 250"/>
                <a:gd name="T2" fmla="*/ 18 w 61"/>
                <a:gd name="T3" fmla="*/ 0 h 250"/>
                <a:gd name="T4" fmla="*/ 61 w 61"/>
                <a:gd name="T5" fmla="*/ 4 h 250"/>
                <a:gd name="T6" fmla="*/ 43 w 61"/>
                <a:gd name="T7" fmla="*/ 250 h 250"/>
                <a:gd name="T8" fmla="*/ 0 w 61"/>
                <a:gd name="T9" fmla="*/ 246 h 250"/>
              </a:gdLst>
              <a:ahLst/>
              <a:cxnLst>
                <a:cxn ang="0">
                  <a:pos x="T0" y="T1"/>
                </a:cxn>
                <a:cxn ang="0">
                  <a:pos x="T2" y="T3"/>
                </a:cxn>
                <a:cxn ang="0">
                  <a:pos x="T4" y="T5"/>
                </a:cxn>
                <a:cxn ang="0">
                  <a:pos x="T6" y="T7"/>
                </a:cxn>
                <a:cxn ang="0">
                  <a:pos x="T8" y="T9"/>
                </a:cxn>
              </a:cxnLst>
              <a:rect l="0" t="0" r="r" b="b"/>
              <a:pathLst>
                <a:path w="61" h="250">
                  <a:moveTo>
                    <a:pt x="0" y="246"/>
                  </a:moveTo>
                  <a:lnTo>
                    <a:pt x="18" y="0"/>
                  </a:lnTo>
                  <a:lnTo>
                    <a:pt x="61" y="4"/>
                  </a:lnTo>
                  <a:lnTo>
                    <a:pt x="43" y="250"/>
                  </a:lnTo>
                  <a:lnTo>
                    <a:pt x="0"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33" name="Freeform 170">
              <a:extLst>
                <a:ext uri="{FF2B5EF4-FFF2-40B4-BE49-F238E27FC236}">
                  <a16:creationId xmlns:a16="http://schemas.microsoft.com/office/drawing/2014/main" id="{CE0FB89F-008A-2942-8033-C11505F405C5}"/>
                </a:ext>
              </a:extLst>
            </p:cNvPr>
            <p:cNvSpPr>
              <a:spLocks/>
            </p:cNvSpPr>
            <p:nvPr/>
          </p:nvSpPr>
          <p:spPr bwMode="auto">
            <a:xfrm>
              <a:off x="6921501" y="2028826"/>
              <a:ext cx="84138" cy="123825"/>
            </a:xfrm>
            <a:custGeom>
              <a:avLst/>
              <a:gdLst>
                <a:gd name="T0" fmla="*/ 158 w 158"/>
                <a:gd name="T1" fmla="*/ 22 h 236"/>
                <a:gd name="T2" fmla="*/ 37 w 158"/>
                <a:gd name="T3" fmla="*/ 236 h 236"/>
                <a:gd name="T4" fmla="*/ 0 w 158"/>
                <a:gd name="T5" fmla="*/ 214 h 236"/>
                <a:gd name="T6" fmla="*/ 121 w 158"/>
                <a:gd name="T7" fmla="*/ 0 h 236"/>
                <a:gd name="T8" fmla="*/ 158 w 158"/>
                <a:gd name="T9" fmla="*/ 22 h 236"/>
              </a:gdLst>
              <a:ahLst/>
              <a:cxnLst>
                <a:cxn ang="0">
                  <a:pos x="T0" y="T1"/>
                </a:cxn>
                <a:cxn ang="0">
                  <a:pos x="T2" y="T3"/>
                </a:cxn>
                <a:cxn ang="0">
                  <a:pos x="T4" y="T5"/>
                </a:cxn>
                <a:cxn ang="0">
                  <a:pos x="T6" y="T7"/>
                </a:cxn>
                <a:cxn ang="0">
                  <a:pos x="T8" y="T9"/>
                </a:cxn>
              </a:cxnLst>
              <a:rect l="0" t="0" r="r" b="b"/>
              <a:pathLst>
                <a:path w="158" h="236">
                  <a:moveTo>
                    <a:pt x="158" y="22"/>
                  </a:moveTo>
                  <a:lnTo>
                    <a:pt x="37" y="236"/>
                  </a:lnTo>
                  <a:lnTo>
                    <a:pt x="0" y="214"/>
                  </a:lnTo>
                  <a:lnTo>
                    <a:pt x="121" y="0"/>
                  </a:lnTo>
                  <a:lnTo>
                    <a:pt x="1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34" name="Freeform 171">
              <a:extLst>
                <a:ext uri="{FF2B5EF4-FFF2-40B4-BE49-F238E27FC236}">
                  <a16:creationId xmlns:a16="http://schemas.microsoft.com/office/drawing/2014/main" id="{46A0FC4F-27A4-0745-ABC1-27BCF1A63007}"/>
                </a:ext>
              </a:extLst>
            </p:cNvPr>
            <p:cNvSpPr>
              <a:spLocks/>
            </p:cNvSpPr>
            <p:nvPr/>
          </p:nvSpPr>
          <p:spPr bwMode="auto">
            <a:xfrm>
              <a:off x="6884988" y="2005013"/>
              <a:ext cx="80963" cy="125413"/>
            </a:xfrm>
            <a:custGeom>
              <a:avLst/>
              <a:gdLst>
                <a:gd name="T0" fmla="*/ 153 w 153"/>
                <a:gd name="T1" fmla="*/ 20 h 237"/>
                <a:gd name="T2" fmla="*/ 39 w 153"/>
                <a:gd name="T3" fmla="*/ 237 h 237"/>
                <a:gd name="T4" fmla="*/ 0 w 153"/>
                <a:gd name="T5" fmla="*/ 216 h 237"/>
                <a:gd name="T6" fmla="*/ 115 w 153"/>
                <a:gd name="T7" fmla="*/ 0 h 237"/>
                <a:gd name="T8" fmla="*/ 153 w 153"/>
                <a:gd name="T9" fmla="*/ 20 h 237"/>
              </a:gdLst>
              <a:ahLst/>
              <a:cxnLst>
                <a:cxn ang="0">
                  <a:pos x="T0" y="T1"/>
                </a:cxn>
                <a:cxn ang="0">
                  <a:pos x="T2" y="T3"/>
                </a:cxn>
                <a:cxn ang="0">
                  <a:pos x="T4" y="T5"/>
                </a:cxn>
                <a:cxn ang="0">
                  <a:pos x="T6" y="T7"/>
                </a:cxn>
                <a:cxn ang="0">
                  <a:pos x="T8" y="T9"/>
                </a:cxn>
              </a:cxnLst>
              <a:rect l="0" t="0" r="r" b="b"/>
              <a:pathLst>
                <a:path w="153" h="237">
                  <a:moveTo>
                    <a:pt x="153" y="20"/>
                  </a:moveTo>
                  <a:lnTo>
                    <a:pt x="39" y="237"/>
                  </a:lnTo>
                  <a:lnTo>
                    <a:pt x="0" y="216"/>
                  </a:lnTo>
                  <a:lnTo>
                    <a:pt x="115" y="0"/>
                  </a:lnTo>
                  <a:lnTo>
                    <a:pt x="15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35" name="Freeform 172">
              <a:extLst>
                <a:ext uri="{FF2B5EF4-FFF2-40B4-BE49-F238E27FC236}">
                  <a16:creationId xmlns:a16="http://schemas.microsoft.com/office/drawing/2014/main" id="{08C811B6-317E-534F-AF66-B443B29213A3}"/>
                </a:ext>
              </a:extLst>
            </p:cNvPr>
            <p:cNvSpPr>
              <a:spLocks/>
            </p:cNvSpPr>
            <p:nvPr/>
          </p:nvSpPr>
          <p:spPr bwMode="auto">
            <a:xfrm>
              <a:off x="6848476" y="1982788"/>
              <a:ext cx="77788" cy="127000"/>
            </a:xfrm>
            <a:custGeom>
              <a:avLst/>
              <a:gdLst>
                <a:gd name="T0" fmla="*/ 147 w 147"/>
                <a:gd name="T1" fmla="*/ 20 h 240"/>
                <a:gd name="T2" fmla="*/ 37 w 147"/>
                <a:gd name="T3" fmla="*/ 240 h 240"/>
                <a:gd name="T4" fmla="*/ 0 w 147"/>
                <a:gd name="T5" fmla="*/ 221 h 240"/>
                <a:gd name="T6" fmla="*/ 109 w 147"/>
                <a:gd name="T7" fmla="*/ 0 h 240"/>
                <a:gd name="T8" fmla="*/ 147 w 147"/>
                <a:gd name="T9" fmla="*/ 20 h 240"/>
              </a:gdLst>
              <a:ahLst/>
              <a:cxnLst>
                <a:cxn ang="0">
                  <a:pos x="T0" y="T1"/>
                </a:cxn>
                <a:cxn ang="0">
                  <a:pos x="T2" y="T3"/>
                </a:cxn>
                <a:cxn ang="0">
                  <a:pos x="T4" y="T5"/>
                </a:cxn>
                <a:cxn ang="0">
                  <a:pos x="T6" y="T7"/>
                </a:cxn>
                <a:cxn ang="0">
                  <a:pos x="T8" y="T9"/>
                </a:cxn>
              </a:cxnLst>
              <a:rect l="0" t="0" r="r" b="b"/>
              <a:pathLst>
                <a:path w="147" h="240">
                  <a:moveTo>
                    <a:pt x="147" y="20"/>
                  </a:moveTo>
                  <a:lnTo>
                    <a:pt x="37" y="240"/>
                  </a:lnTo>
                  <a:lnTo>
                    <a:pt x="0" y="221"/>
                  </a:lnTo>
                  <a:lnTo>
                    <a:pt x="109" y="0"/>
                  </a:lnTo>
                  <a:lnTo>
                    <a:pt x="147"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36" name="Freeform 173">
              <a:extLst>
                <a:ext uri="{FF2B5EF4-FFF2-40B4-BE49-F238E27FC236}">
                  <a16:creationId xmlns:a16="http://schemas.microsoft.com/office/drawing/2014/main" id="{A9A5AE57-A2D0-1A40-B584-86A89CD3C087}"/>
                </a:ext>
              </a:extLst>
            </p:cNvPr>
            <p:cNvSpPr>
              <a:spLocks/>
            </p:cNvSpPr>
            <p:nvPr/>
          </p:nvSpPr>
          <p:spPr bwMode="auto">
            <a:xfrm>
              <a:off x="6810376" y="1962151"/>
              <a:ext cx="74613" cy="128588"/>
            </a:xfrm>
            <a:custGeom>
              <a:avLst/>
              <a:gdLst>
                <a:gd name="T0" fmla="*/ 142 w 142"/>
                <a:gd name="T1" fmla="*/ 19 h 242"/>
                <a:gd name="T2" fmla="*/ 39 w 142"/>
                <a:gd name="T3" fmla="*/ 242 h 242"/>
                <a:gd name="T4" fmla="*/ 0 w 142"/>
                <a:gd name="T5" fmla="*/ 223 h 242"/>
                <a:gd name="T6" fmla="*/ 104 w 142"/>
                <a:gd name="T7" fmla="*/ 0 h 242"/>
                <a:gd name="T8" fmla="*/ 142 w 142"/>
                <a:gd name="T9" fmla="*/ 19 h 242"/>
              </a:gdLst>
              <a:ahLst/>
              <a:cxnLst>
                <a:cxn ang="0">
                  <a:pos x="T0" y="T1"/>
                </a:cxn>
                <a:cxn ang="0">
                  <a:pos x="T2" y="T3"/>
                </a:cxn>
                <a:cxn ang="0">
                  <a:pos x="T4" y="T5"/>
                </a:cxn>
                <a:cxn ang="0">
                  <a:pos x="T6" y="T7"/>
                </a:cxn>
                <a:cxn ang="0">
                  <a:pos x="T8" y="T9"/>
                </a:cxn>
              </a:cxnLst>
              <a:rect l="0" t="0" r="r" b="b"/>
              <a:pathLst>
                <a:path w="142" h="242">
                  <a:moveTo>
                    <a:pt x="142" y="19"/>
                  </a:moveTo>
                  <a:lnTo>
                    <a:pt x="39" y="242"/>
                  </a:lnTo>
                  <a:lnTo>
                    <a:pt x="0" y="223"/>
                  </a:lnTo>
                  <a:lnTo>
                    <a:pt x="104" y="0"/>
                  </a:lnTo>
                  <a:lnTo>
                    <a:pt x="14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37" name="Freeform 174">
              <a:extLst>
                <a:ext uri="{FF2B5EF4-FFF2-40B4-BE49-F238E27FC236}">
                  <a16:creationId xmlns:a16="http://schemas.microsoft.com/office/drawing/2014/main" id="{C92E0D32-5936-BD4C-AAE8-F929C67DF64A}"/>
                </a:ext>
              </a:extLst>
            </p:cNvPr>
            <p:cNvSpPr>
              <a:spLocks/>
            </p:cNvSpPr>
            <p:nvPr/>
          </p:nvSpPr>
          <p:spPr bwMode="auto">
            <a:xfrm>
              <a:off x="6772276" y="1941513"/>
              <a:ext cx="73025" cy="128588"/>
            </a:xfrm>
            <a:custGeom>
              <a:avLst/>
              <a:gdLst>
                <a:gd name="T0" fmla="*/ 137 w 137"/>
                <a:gd name="T1" fmla="*/ 17 h 243"/>
                <a:gd name="T2" fmla="*/ 40 w 137"/>
                <a:gd name="T3" fmla="*/ 243 h 243"/>
                <a:gd name="T4" fmla="*/ 0 w 137"/>
                <a:gd name="T5" fmla="*/ 226 h 243"/>
                <a:gd name="T6" fmla="*/ 98 w 137"/>
                <a:gd name="T7" fmla="*/ 0 h 243"/>
                <a:gd name="T8" fmla="*/ 137 w 137"/>
                <a:gd name="T9" fmla="*/ 17 h 243"/>
              </a:gdLst>
              <a:ahLst/>
              <a:cxnLst>
                <a:cxn ang="0">
                  <a:pos x="T0" y="T1"/>
                </a:cxn>
                <a:cxn ang="0">
                  <a:pos x="T2" y="T3"/>
                </a:cxn>
                <a:cxn ang="0">
                  <a:pos x="T4" y="T5"/>
                </a:cxn>
                <a:cxn ang="0">
                  <a:pos x="T6" y="T7"/>
                </a:cxn>
                <a:cxn ang="0">
                  <a:pos x="T8" y="T9"/>
                </a:cxn>
              </a:cxnLst>
              <a:rect l="0" t="0" r="r" b="b"/>
              <a:pathLst>
                <a:path w="137" h="243">
                  <a:moveTo>
                    <a:pt x="137" y="17"/>
                  </a:moveTo>
                  <a:lnTo>
                    <a:pt x="40" y="243"/>
                  </a:lnTo>
                  <a:lnTo>
                    <a:pt x="0" y="226"/>
                  </a:lnTo>
                  <a:lnTo>
                    <a:pt x="98" y="0"/>
                  </a:lnTo>
                  <a:lnTo>
                    <a:pt x="13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38" name="Freeform 175">
              <a:extLst>
                <a:ext uri="{FF2B5EF4-FFF2-40B4-BE49-F238E27FC236}">
                  <a16:creationId xmlns:a16="http://schemas.microsoft.com/office/drawing/2014/main" id="{B873942B-7075-484D-A698-48FAEC3FBE76}"/>
                </a:ext>
              </a:extLst>
            </p:cNvPr>
            <p:cNvSpPr>
              <a:spLocks/>
            </p:cNvSpPr>
            <p:nvPr/>
          </p:nvSpPr>
          <p:spPr bwMode="auto">
            <a:xfrm>
              <a:off x="6734176" y="1924051"/>
              <a:ext cx="69850" cy="128588"/>
            </a:xfrm>
            <a:custGeom>
              <a:avLst/>
              <a:gdLst>
                <a:gd name="T0" fmla="*/ 132 w 132"/>
                <a:gd name="T1" fmla="*/ 16 h 244"/>
                <a:gd name="T2" fmla="*/ 40 w 132"/>
                <a:gd name="T3" fmla="*/ 244 h 244"/>
                <a:gd name="T4" fmla="*/ 0 w 132"/>
                <a:gd name="T5" fmla="*/ 228 h 244"/>
                <a:gd name="T6" fmla="*/ 93 w 132"/>
                <a:gd name="T7" fmla="*/ 0 h 244"/>
                <a:gd name="T8" fmla="*/ 132 w 132"/>
                <a:gd name="T9" fmla="*/ 16 h 244"/>
              </a:gdLst>
              <a:ahLst/>
              <a:cxnLst>
                <a:cxn ang="0">
                  <a:pos x="T0" y="T1"/>
                </a:cxn>
                <a:cxn ang="0">
                  <a:pos x="T2" y="T3"/>
                </a:cxn>
                <a:cxn ang="0">
                  <a:pos x="T4" y="T5"/>
                </a:cxn>
                <a:cxn ang="0">
                  <a:pos x="T6" y="T7"/>
                </a:cxn>
                <a:cxn ang="0">
                  <a:pos x="T8" y="T9"/>
                </a:cxn>
              </a:cxnLst>
              <a:rect l="0" t="0" r="r" b="b"/>
              <a:pathLst>
                <a:path w="132" h="244">
                  <a:moveTo>
                    <a:pt x="132" y="16"/>
                  </a:moveTo>
                  <a:lnTo>
                    <a:pt x="40" y="244"/>
                  </a:lnTo>
                  <a:lnTo>
                    <a:pt x="0" y="228"/>
                  </a:lnTo>
                  <a:lnTo>
                    <a:pt x="93" y="0"/>
                  </a:lnTo>
                  <a:lnTo>
                    <a:pt x="13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39" name="Freeform 176">
              <a:extLst>
                <a:ext uri="{FF2B5EF4-FFF2-40B4-BE49-F238E27FC236}">
                  <a16:creationId xmlns:a16="http://schemas.microsoft.com/office/drawing/2014/main" id="{8C8C3482-59B6-9947-A93D-0D57DB425CEB}"/>
                </a:ext>
              </a:extLst>
            </p:cNvPr>
            <p:cNvSpPr>
              <a:spLocks/>
            </p:cNvSpPr>
            <p:nvPr/>
          </p:nvSpPr>
          <p:spPr bwMode="auto">
            <a:xfrm>
              <a:off x="6694488" y="1905001"/>
              <a:ext cx="66675" cy="130175"/>
            </a:xfrm>
            <a:custGeom>
              <a:avLst/>
              <a:gdLst>
                <a:gd name="T0" fmla="*/ 126 w 126"/>
                <a:gd name="T1" fmla="*/ 16 h 246"/>
                <a:gd name="T2" fmla="*/ 40 w 126"/>
                <a:gd name="T3" fmla="*/ 246 h 246"/>
                <a:gd name="T4" fmla="*/ 0 w 126"/>
                <a:gd name="T5" fmla="*/ 231 h 246"/>
                <a:gd name="T6" fmla="*/ 86 w 126"/>
                <a:gd name="T7" fmla="*/ 0 h 246"/>
                <a:gd name="T8" fmla="*/ 126 w 126"/>
                <a:gd name="T9" fmla="*/ 16 h 246"/>
              </a:gdLst>
              <a:ahLst/>
              <a:cxnLst>
                <a:cxn ang="0">
                  <a:pos x="T0" y="T1"/>
                </a:cxn>
                <a:cxn ang="0">
                  <a:pos x="T2" y="T3"/>
                </a:cxn>
                <a:cxn ang="0">
                  <a:pos x="T4" y="T5"/>
                </a:cxn>
                <a:cxn ang="0">
                  <a:pos x="T6" y="T7"/>
                </a:cxn>
                <a:cxn ang="0">
                  <a:pos x="T8" y="T9"/>
                </a:cxn>
              </a:cxnLst>
              <a:rect l="0" t="0" r="r" b="b"/>
              <a:pathLst>
                <a:path w="126" h="246">
                  <a:moveTo>
                    <a:pt x="126" y="16"/>
                  </a:moveTo>
                  <a:lnTo>
                    <a:pt x="40" y="246"/>
                  </a:lnTo>
                  <a:lnTo>
                    <a:pt x="0" y="231"/>
                  </a:lnTo>
                  <a:lnTo>
                    <a:pt x="86" y="0"/>
                  </a:lnTo>
                  <a:lnTo>
                    <a:pt x="12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40" name="Freeform 177">
              <a:extLst>
                <a:ext uri="{FF2B5EF4-FFF2-40B4-BE49-F238E27FC236}">
                  <a16:creationId xmlns:a16="http://schemas.microsoft.com/office/drawing/2014/main" id="{0214575A-0783-A74A-9BE4-D95D7BFF417C}"/>
                </a:ext>
              </a:extLst>
            </p:cNvPr>
            <p:cNvSpPr>
              <a:spLocks/>
            </p:cNvSpPr>
            <p:nvPr/>
          </p:nvSpPr>
          <p:spPr bwMode="auto">
            <a:xfrm>
              <a:off x="6654801" y="1889126"/>
              <a:ext cx="63500" cy="130175"/>
            </a:xfrm>
            <a:custGeom>
              <a:avLst/>
              <a:gdLst>
                <a:gd name="T0" fmla="*/ 120 w 120"/>
                <a:gd name="T1" fmla="*/ 14 h 248"/>
                <a:gd name="T2" fmla="*/ 41 w 120"/>
                <a:gd name="T3" fmla="*/ 248 h 248"/>
                <a:gd name="T4" fmla="*/ 0 w 120"/>
                <a:gd name="T5" fmla="*/ 233 h 248"/>
                <a:gd name="T6" fmla="*/ 80 w 120"/>
                <a:gd name="T7" fmla="*/ 0 h 248"/>
                <a:gd name="T8" fmla="*/ 120 w 120"/>
                <a:gd name="T9" fmla="*/ 14 h 248"/>
              </a:gdLst>
              <a:ahLst/>
              <a:cxnLst>
                <a:cxn ang="0">
                  <a:pos x="T0" y="T1"/>
                </a:cxn>
                <a:cxn ang="0">
                  <a:pos x="T2" y="T3"/>
                </a:cxn>
                <a:cxn ang="0">
                  <a:pos x="T4" y="T5"/>
                </a:cxn>
                <a:cxn ang="0">
                  <a:pos x="T6" y="T7"/>
                </a:cxn>
                <a:cxn ang="0">
                  <a:pos x="T8" y="T9"/>
                </a:cxn>
              </a:cxnLst>
              <a:rect l="0" t="0" r="r" b="b"/>
              <a:pathLst>
                <a:path w="120" h="248">
                  <a:moveTo>
                    <a:pt x="120" y="14"/>
                  </a:moveTo>
                  <a:lnTo>
                    <a:pt x="41" y="248"/>
                  </a:lnTo>
                  <a:lnTo>
                    <a:pt x="0" y="233"/>
                  </a:lnTo>
                  <a:lnTo>
                    <a:pt x="80" y="0"/>
                  </a:lnTo>
                  <a:lnTo>
                    <a:pt x="12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41" name="Freeform 178">
              <a:extLst>
                <a:ext uri="{FF2B5EF4-FFF2-40B4-BE49-F238E27FC236}">
                  <a16:creationId xmlns:a16="http://schemas.microsoft.com/office/drawing/2014/main" id="{03323758-1FF6-EA48-BBB4-8AEEEF981692}"/>
                </a:ext>
              </a:extLst>
            </p:cNvPr>
            <p:cNvSpPr>
              <a:spLocks/>
            </p:cNvSpPr>
            <p:nvPr/>
          </p:nvSpPr>
          <p:spPr bwMode="auto">
            <a:xfrm>
              <a:off x="6615113" y="1873251"/>
              <a:ext cx="60325" cy="131763"/>
            </a:xfrm>
            <a:custGeom>
              <a:avLst/>
              <a:gdLst>
                <a:gd name="T0" fmla="*/ 114 w 114"/>
                <a:gd name="T1" fmla="*/ 14 h 248"/>
                <a:gd name="T2" fmla="*/ 41 w 114"/>
                <a:gd name="T3" fmla="*/ 248 h 248"/>
                <a:gd name="T4" fmla="*/ 0 w 114"/>
                <a:gd name="T5" fmla="*/ 236 h 248"/>
                <a:gd name="T6" fmla="*/ 73 w 114"/>
                <a:gd name="T7" fmla="*/ 0 h 248"/>
                <a:gd name="T8" fmla="*/ 114 w 114"/>
                <a:gd name="T9" fmla="*/ 14 h 248"/>
              </a:gdLst>
              <a:ahLst/>
              <a:cxnLst>
                <a:cxn ang="0">
                  <a:pos x="T0" y="T1"/>
                </a:cxn>
                <a:cxn ang="0">
                  <a:pos x="T2" y="T3"/>
                </a:cxn>
                <a:cxn ang="0">
                  <a:pos x="T4" y="T5"/>
                </a:cxn>
                <a:cxn ang="0">
                  <a:pos x="T6" y="T7"/>
                </a:cxn>
                <a:cxn ang="0">
                  <a:pos x="T8" y="T9"/>
                </a:cxn>
              </a:cxnLst>
              <a:rect l="0" t="0" r="r" b="b"/>
              <a:pathLst>
                <a:path w="114" h="248">
                  <a:moveTo>
                    <a:pt x="114" y="14"/>
                  </a:moveTo>
                  <a:lnTo>
                    <a:pt x="41" y="248"/>
                  </a:lnTo>
                  <a:lnTo>
                    <a:pt x="0" y="236"/>
                  </a:lnTo>
                  <a:lnTo>
                    <a:pt x="73" y="0"/>
                  </a:lnTo>
                  <a:lnTo>
                    <a:pt x="11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42" name="Freeform 179">
              <a:extLst>
                <a:ext uri="{FF2B5EF4-FFF2-40B4-BE49-F238E27FC236}">
                  <a16:creationId xmlns:a16="http://schemas.microsoft.com/office/drawing/2014/main" id="{DF56CB95-0853-4C41-B10B-914EF1E0DFB9}"/>
                </a:ext>
              </a:extLst>
            </p:cNvPr>
            <p:cNvSpPr>
              <a:spLocks/>
            </p:cNvSpPr>
            <p:nvPr/>
          </p:nvSpPr>
          <p:spPr bwMode="auto">
            <a:xfrm>
              <a:off x="6575426" y="1858963"/>
              <a:ext cx="57150" cy="131763"/>
            </a:xfrm>
            <a:custGeom>
              <a:avLst/>
              <a:gdLst>
                <a:gd name="T0" fmla="*/ 107 w 107"/>
                <a:gd name="T1" fmla="*/ 13 h 248"/>
                <a:gd name="T2" fmla="*/ 41 w 107"/>
                <a:gd name="T3" fmla="*/ 248 h 248"/>
                <a:gd name="T4" fmla="*/ 0 w 107"/>
                <a:gd name="T5" fmla="*/ 237 h 248"/>
                <a:gd name="T6" fmla="*/ 66 w 107"/>
                <a:gd name="T7" fmla="*/ 0 h 248"/>
                <a:gd name="T8" fmla="*/ 107 w 107"/>
                <a:gd name="T9" fmla="*/ 13 h 248"/>
              </a:gdLst>
              <a:ahLst/>
              <a:cxnLst>
                <a:cxn ang="0">
                  <a:pos x="T0" y="T1"/>
                </a:cxn>
                <a:cxn ang="0">
                  <a:pos x="T2" y="T3"/>
                </a:cxn>
                <a:cxn ang="0">
                  <a:pos x="T4" y="T5"/>
                </a:cxn>
                <a:cxn ang="0">
                  <a:pos x="T6" y="T7"/>
                </a:cxn>
                <a:cxn ang="0">
                  <a:pos x="T8" y="T9"/>
                </a:cxn>
              </a:cxnLst>
              <a:rect l="0" t="0" r="r" b="b"/>
              <a:pathLst>
                <a:path w="107" h="248">
                  <a:moveTo>
                    <a:pt x="107" y="13"/>
                  </a:moveTo>
                  <a:lnTo>
                    <a:pt x="41" y="248"/>
                  </a:lnTo>
                  <a:lnTo>
                    <a:pt x="0" y="237"/>
                  </a:lnTo>
                  <a:lnTo>
                    <a:pt x="66" y="0"/>
                  </a:lnTo>
                  <a:lnTo>
                    <a:pt x="107"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43" name="Freeform 180">
              <a:extLst>
                <a:ext uri="{FF2B5EF4-FFF2-40B4-BE49-F238E27FC236}">
                  <a16:creationId xmlns:a16="http://schemas.microsoft.com/office/drawing/2014/main" id="{B756E24E-3B50-AC47-A6D8-387C418509CD}"/>
                </a:ext>
              </a:extLst>
            </p:cNvPr>
            <p:cNvSpPr>
              <a:spLocks/>
            </p:cNvSpPr>
            <p:nvPr/>
          </p:nvSpPr>
          <p:spPr bwMode="auto">
            <a:xfrm>
              <a:off x="6535738" y="1846263"/>
              <a:ext cx="53975" cy="131763"/>
            </a:xfrm>
            <a:custGeom>
              <a:avLst/>
              <a:gdLst>
                <a:gd name="T0" fmla="*/ 102 w 102"/>
                <a:gd name="T1" fmla="*/ 11 h 249"/>
                <a:gd name="T2" fmla="*/ 41 w 102"/>
                <a:gd name="T3" fmla="*/ 249 h 249"/>
                <a:gd name="T4" fmla="*/ 0 w 102"/>
                <a:gd name="T5" fmla="*/ 239 h 249"/>
                <a:gd name="T6" fmla="*/ 61 w 102"/>
                <a:gd name="T7" fmla="*/ 0 h 249"/>
                <a:gd name="T8" fmla="*/ 102 w 102"/>
                <a:gd name="T9" fmla="*/ 11 h 249"/>
              </a:gdLst>
              <a:ahLst/>
              <a:cxnLst>
                <a:cxn ang="0">
                  <a:pos x="T0" y="T1"/>
                </a:cxn>
                <a:cxn ang="0">
                  <a:pos x="T2" y="T3"/>
                </a:cxn>
                <a:cxn ang="0">
                  <a:pos x="T4" y="T5"/>
                </a:cxn>
                <a:cxn ang="0">
                  <a:pos x="T6" y="T7"/>
                </a:cxn>
                <a:cxn ang="0">
                  <a:pos x="T8" y="T9"/>
                </a:cxn>
              </a:cxnLst>
              <a:rect l="0" t="0" r="r" b="b"/>
              <a:pathLst>
                <a:path w="102" h="249">
                  <a:moveTo>
                    <a:pt x="102" y="11"/>
                  </a:moveTo>
                  <a:lnTo>
                    <a:pt x="41" y="249"/>
                  </a:lnTo>
                  <a:lnTo>
                    <a:pt x="0" y="239"/>
                  </a:lnTo>
                  <a:lnTo>
                    <a:pt x="61" y="0"/>
                  </a:lnTo>
                  <a:lnTo>
                    <a:pt x="102"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44" name="Freeform 181">
              <a:extLst>
                <a:ext uri="{FF2B5EF4-FFF2-40B4-BE49-F238E27FC236}">
                  <a16:creationId xmlns:a16="http://schemas.microsoft.com/office/drawing/2014/main" id="{528027F8-79CA-ED4E-B847-DC8363A29E08}"/>
                </a:ext>
              </a:extLst>
            </p:cNvPr>
            <p:cNvSpPr>
              <a:spLocks/>
            </p:cNvSpPr>
            <p:nvPr/>
          </p:nvSpPr>
          <p:spPr bwMode="auto">
            <a:xfrm>
              <a:off x="6494463" y="1833563"/>
              <a:ext cx="50800" cy="131763"/>
            </a:xfrm>
            <a:custGeom>
              <a:avLst/>
              <a:gdLst>
                <a:gd name="T0" fmla="*/ 97 w 97"/>
                <a:gd name="T1" fmla="*/ 11 h 250"/>
                <a:gd name="T2" fmla="*/ 41 w 97"/>
                <a:gd name="T3" fmla="*/ 250 h 250"/>
                <a:gd name="T4" fmla="*/ 0 w 97"/>
                <a:gd name="T5" fmla="*/ 240 h 250"/>
                <a:gd name="T6" fmla="*/ 55 w 97"/>
                <a:gd name="T7" fmla="*/ 0 h 250"/>
                <a:gd name="T8" fmla="*/ 97 w 97"/>
                <a:gd name="T9" fmla="*/ 11 h 250"/>
              </a:gdLst>
              <a:ahLst/>
              <a:cxnLst>
                <a:cxn ang="0">
                  <a:pos x="T0" y="T1"/>
                </a:cxn>
                <a:cxn ang="0">
                  <a:pos x="T2" y="T3"/>
                </a:cxn>
                <a:cxn ang="0">
                  <a:pos x="T4" y="T5"/>
                </a:cxn>
                <a:cxn ang="0">
                  <a:pos x="T6" y="T7"/>
                </a:cxn>
                <a:cxn ang="0">
                  <a:pos x="T8" y="T9"/>
                </a:cxn>
              </a:cxnLst>
              <a:rect l="0" t="0" r="r" b="b"/>
              <a:pathLst>
                <a:path w="97" h="250">
                  <a:moveTo>
                    <a:pt x="97" y="11"/>
                  </a:moveTo>
                  <a:lnTo>
                    <a:pt x="41" y="250"/>
                  </a:lnTo>
                  <a:lnTo>
                    <a:pt x="0" y="240"/>
                  </a:lnTo>
                  <a:lnTo>
                    <a:pt x="55" y="0"/>
                  </a:lnTo>
                  <a:lnTo>
                    <a:pt x="97"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45" name="Freeform 182">
              <a:extLst>
                <a:ext uri="{FF2B5EF4-FFF2-40B4-BE49-F238E27FC236}">
                  <a16:creationId xmlns:a16="http://schemas.microsoft.com/office/drawing/2014/main" id="{20179827-8227-F444-992E-E85FADD78452}"/>
                </a:ext>
              </a:extLst>
            </p:cNvPr>
            <p:cNvSpPr>
              <a:spLocks/>
            </p:cNvSpPr>
            <p:nvPr/>
          </p:nvSpPr>
          <p:spPr bwMode="auto">
            <a:xfrm>
              <a:off x="6453188" y="1822451"/>
              <a:ext cx="47625" cy="133350"/>
            </a:xfrm>
            <a:custGeom>
              <a:avLst/>
              <a:gdLst>
                <a:gd name="T0" fmla="*/ 91 w 91"/>
                <a:gd name="T1" fmla="*/ 9 h 250"/>
                <a:gd name="T2" fmla="*/ 42 w 91"/>
                <a:gd name="T3" fmla="*/ 250 h 250"/>
                <a:gd name="T4" fmla="*/ 0 w 91"/>
                <a:gd name="T5" fmla="*/ 241 h 250"/>
                <a:gd name="T6" fmla="*/ 50 w 91"/>
                <a:gd name="T7" fmla="*/ 0 h 250"/>
                <a:gd name="T8" fmla="*/ 91 w 91"/>
                <a:gd name="T9" fmla="*/ 9 h 250"/>
              </a:gdLst>
              <a:ahLst/>
              <a:cxnLst>
                <a:cxn ang="0">
                  <a:pos x="T0" y="T1"/>
                </a:cxn>
                <a:cxn ang="0">
                  <a:pos x="T2" y="T3"/>
                </a:cxn>
                <a:cxn ang="0">
                  <a:pos x="T4" y="T5"/>
                </a:cxn>
                <a:cxn ang="0">
                  <a:pos x="T6" y="T7"/>
                </a:cxn>
                <a:cxn ang="0">
                  <a:pos x="T8" y="T9"/>
                </a:cxn>
              </a:cxnLst>
              <a:rect l="0" t="0" r="r" b="b"/>
              <a:pathLst>
                <a:path w="91" h="250">
                  <a:moveTo>
                    <a:pt x="91" y="9"/>
                  </a:moveTo>
                  <a:lnTo>
                    <a:pt x="42" y="250"/>
                  </a:lnTo>
                  <a:lnTo>
                    <a:pt x="0" y="241"/>
                  </a:lnTo>
                  <a:lnTo>
                    <a:pt x="50" y="0"/>
                  </a:lnTo>
                  <a:lnTo>
                    <a:pt x="9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46" name="Freeform 183">
              <a:extLst>
                <a:ext uri="{FF2B5EF4-FFF2-40B4-BE49-F238E27FC236}">
                  <a16:creationId xmlns:a16="http://schemas.microsoft.com/office/drawing/2014/main" id="{EE5DD844-93F7-DB4B-92D8-AFCC7C4ABA02}"/>
                </a:ext>
              </a:extLst>
            </p:cNvPr>
            <p:cNvSpPr>
              <a:spLocks/>
            </p:cNvSpPr>
            <p:nvPr/>
          </p:nvSpPr>
          <p:spPr bwMode="auto">
            <a:xfrm>
              <a:off x="6411913" y="1812926"/>
              <a:ext cx="46038" cy="133350"/>
            </a:xfrm>
            <a:custGeom>
              <a:avLst/>
              <a:gdLst>
                <a:gd name="T0" fmla="*/ 86 w 86"/>
                <a:gd name="T1" fmla="*/ 8 h 250"/>
                <a:gd name="T2" fmla="*/ 42 w 86"/>
                <a:gd name="T3" fmla="*/ 250 h 250"/>
                <a:gd name="T4" fmla="*/ 0 w 86"/>
                <a:gd name="T5" fmla="*/ 242 h 250"/>
                <a:gd name="T6" fmla="*/ 43 w 86"/>
                <a:gd name="T7" fmla="*/ 0 h 250"/>
                <a:gd name="T8" fmla="*/ 86 w 86"/>
                <a:gd name="T9" fmla="*/ 8 h 250"/>
              </a:gdLst>
              <a:ahLst/>
              <a:cxnLst>
                <a:cxn ang="0">
                  <a:pos x="T0" y="T1"/>
                </a:cxn>
                <a:cxn ang="0">
                  <a:pos x="T2" y="T3"/>
                </a:cxn>
                <a:cxn ang="0">
                  <a:pos x="T4" y="T5"/>
                </a:cxn>
                <a:cxn ang="0">
                  <a:pos x="T6" y="T7"/>
                </a:cxn>
                <a:cxn ang="0">
                  <a:pos x="T8" y="T9"/>
                </a:cxn>
              </a:cxnLst>
              <a:rect l="0" t="0" r="r" b="b"/>
              <a:pathLst>
                <a:path w="86" h="250">
                  <a:moveTo>
                    <a:pt x="86" y="8"/>
                  </a:moveTo>
                  <a:lnTo>
                    <a:pt x="42" y="250"/>
                  </a:lnTo>
                  <a:lnTo>
                    <a:pt x="0" y="242"/>
                  </a:lnTo>
                  <a:lnTo>
                    <a:pt x="43" y="0"/>
                  </a:lnTo>
                  <a:lnTo>
                    <a:pt x="8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grpSp>
          <p:nvGrpSpPr>
            <p:cNvPr id="547" name="Group 546">
              <a:extLst>
                <a:ext uri="{FF2B5EF4-FFF2-40B4-BE49-F238E27FC236}">
                  <a16:creationId xmlns:a16="http://schemas.microsoft.com/office/drawing/2014/main" id="{34C106C5-6122-1C49-A925-934D1BBD514F}"/>
                </a:ext>
              </a:extLst>
            </p:cNvPr>
            <p:cNvGrpSpPr/>
            <p:nvPr/>
          </p:nvGrpSpPr>
          <p:grpSpPr>
            <a:xfrm>
              <a:off x="4754563" y="2039938"/>
              <a:ext cx="500063" cy="458788"/>
              <a:chOff x="4754563" y="2039938"/>
              <a:chExt cx="500063" cy="458788"/>
            </a:xfrm>
            <a:grpFill/>
          </p:grpSpPr>
          <p:sp>
            <p:nvSpPr>
              <p:cNvPr id="621" name="Freeform 197">
                <a:extLst>
                  <a:ext uri="{FF2B5EF4-FFF2-40B4-BE49-F238E27FC236}">
                    <a16:creationId xmlns:a16="http://schemas.microsoft.com/office/drawing/2014/main" id="{3C02D8E8-9B5D-784A-84F8-9F6F7D72D43F}"/>
                  </a:ext>
                </a:extLst>
              </p:cNvPr>
              <p:cNvSpPr>
                <a:spLocks/>
              </p:cNvSpPr>
              <p:nvPr/>
            </p:nvSpPr>
            <p:spPr bwMode="auto">
              <a:xfrm>
                <a:off x="5164138" y="2039938"/>
                <a:ext cx="90488" cy="120650"/>
              </a:xfrm>
              <a:custGeom>
                <a:avLst/>
                <a:gdLst>
                  <a:gd name="T0" fmla="*/ 36 w 169"/>
                  <a:gd name="T1" fmla="*/ 0 h 230"/>
                  <a:gd name="T2" fmla="*/ 169 w 169"/>
                  <a:gd name="T3" fmla="*/ 206 h 230"/>
                  <a:gd name="T4" fmla="*/ 133 w 169"/>
                  <a:gd name="T5" fmla="*/ 230 h 230"/>
                  <a:gd name="T6" fmla="*/ 0 w 169"/>
                  <a:gd name="T7" fmla="*/ 24 h 230"/>
                  <a:gd name="T8" fmla="*/ 36 w 169"/>
                  <a:gd name="T9" fmla="*/ 0 h 230"/>
                </a:gdLst>
                <a:ahLst/>
                <a:cxnLst>
                  <a:cxn ang="0">
                    <a:pos x="T0" y="T1"/>
                  </a:cxn>
                  <a:cxn ang="0">
                    <a:pos x="T2" y="T3"/>
                  </a:cxn>
                  <a:cxn ang="0">
                    <a:pos x="T4" y="T5"/>
                  </a:cxn>
                  <a:cxn ang="0">
                    <a:pos x="T6" y="T7"/>
                  </a:cxn>
                  <a:cxn ang="0">
                    <a:pos x="T8" y="T9"/>
                  </a:cxn>
                </a:cxnLst>
                <a:rect l="0" t="0" r="r" b="b"/>
                <a:pathLst>
                  <a:path w="169" h="230">
                    <a:moveTo>
                      <a:pt x="36" y="0"/>
                    </a:moveTo>
                    <a:lnTo>
                      <a:pt x="169" y="206"/>
                    </a:lnTo>
                    <a:lnTo>
                      <a:pt x="133" y="230"/>
                    </a:lnTo>
                    <a:lnTo>
                      <a:pt x="0" y="24"/>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22" name="Freeform 198">
                <a:extLst>
                  <a:ext uri="{FF2B5EF4-FFF2-40B4-BE49-F238E27FC236}">
                    <a16:creationId xmlns:a16="http://schemas.microsoft.com/office/drawing/2014/main" id="{3287A282-4BB8-3545-9C28-F7CDF8A04D33}"/>
                  </a:ext>
                </a:extLst>
              </p:cNvPr>
              <p:cNvSpPr>
                <a:spLocks/>
              </p:cNvSpPr>
              <p:nvPr/>
            </p:nvSpPr>
            <p:spPr bwMode="auto">
              <a:xfrm>
                <a:off x="5126038" y="2063751"/>
                <a:ext cx="92075" cy="120650"/>
              </a:xfrm>
              <a:custGeom>
                <a:avLst/>
                <a:gdLst>
                  <a:gd name="T0" fmla="*/ 36 w 173"/>
                  <a:gd name="T1" fmla="*/ 0 h 227"/>
                  <a:gd name="T2" fmla="*/ 173 w 173"/>
                  <a:gd name="T3" fmla="*/ 203 h 227"/>
                  <a:gd name="T4" fmla="*/ 139 w 173"/>
                  <a:gd name="T5" fmla="*/ 227 h 227"/>
                  <a:gd name="T6" fmla="*/ 0 w 173"/>
                  <a:gd name="T7" fmla="*/ 24 h 227"/>
                  <a:gd name="T8" fmla="*/ 36 w 173"/>
                  <a:gd name="T9" fmla="*/ 0 h 227"/>
                </a:gdLst>
                <a:ahLst/>
                <a:cxnLst>
                  <a:cxn ang="0">
                    <a:pos x="T0" y="T1"/>
                  </a:cxn>
                  <a:cxn ang="0">
                    <a:pos x="T2" y="T3"/>
                  </a:cxn>
                  <a:cxn ang="0">
                    <a:pos x="T4" y="T5"/>
                  </a:cxn>
                  <a:cxn ang="0">
                    <a:pos x="T6" y="T7"/>
                  </a:cxn>
                  <a:cxn ang="0">
                    <a:pos x="T8" y="T9"/>
                  </a:cxn>
                </a:cxnLst>
                <a:rect l="0" t="0" r="r" b="b"/>
                <a:pathLst>
                  <a:path w="173" h="227">
                    <a:moveTo>
                      <a:pt x="36" y="0"/>
                    </a:moveTo>
                    <a:lnTo>
                      <a:pt x="173" y="203"/>
                    </a:lnTo>
                    <a:lnTo>
                      <a:pt x="139" y="227"/>
                    </a:lnTo>
                    <a:lnTo>
                      <a:pt x="0" y="24"/>
                    </a:lnTo>
                    <a:lnTo>
                      <a:pt x="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23" name="Freeform 199">
                <a:extLst>
                  <a:ext uri="{FF2B5EF4-FFF2-40B4-BE49-F238E27FC236}">
                    <a16:creationId xmlns:a16="http://schemas.microsoft.com/office/drawing/2014/main" id="{20B3675F-8E62-5940-85AF-8D120011C7C1}"/>
                  </a:ext>
                </a:extLst>
              </p:cNvPr>
              <p:cNvSpPr>
                <a:spLocks/>
              </p:cNvSpPr>
              <p:nvPr/>
            </p:nvSpPr>
            <p:spPr bwMode="auto">
              <a:xfrm>
                <a:off x="5089526" y="2090738"/>
                <a:ext cx="93663" cy="117475"/>
              </a:xfrm>
              <a:custGeom>
                <a:avLst/>
                <a:gdLst>
                  <a:gd name="T0" fmla="*/ 35 w 178"/>
                  <a:gd name="T1" fmla="*/ 0 h 224"/>
                  <a:gd name="T2" fmla="*/ 178 w 178"/>
                  <a:gd name="T3" fmla="*/ 198 h 224"/>
                  <a:gd name="T4" fmla="*/ 144 w 178"/>
                  <a:gd name="T5" fmla="*/ 224 h 224"/>
                  <a:gd name="T6" fmla="*/ 0 w 178"/>
                  <a:gd name="T7" fmla="*/ 25 h 224"/>
                  <a:gd name="T8" fmla="*/ 35 w 178"/>
                  <a:gd name="T9" fmla="*/ 0 h 224"/>
                </a:gdLst>
                <a:ahLst/>
                <a:cxnLst>
                  <a:cxn ang="0">
                    <a:pos x="T0" y="T1"/>
                  </a:cxn>
                  <a:cxn ang="0">
                    <a:pos x="T2" y="T3"/>
                  </a:cxn>
                  <a:cxn ang="0">
                    <a:pos x="T4" y="T5"/>
                  </a:cxn>
                  <a:cxn ang="0">
                    <a:pos x="T6" y="T7"/>
                  </a:cxn>
                  <a:cxn ang="0">
                    <a:pos x="T8" y="T9"/>
                  </a:cxn>
                </a:cxnLst>
                <a:rect l="0" t="0" r="r" b="b"/>
                <a:pathLst>
                  <a:path w="178" h="224">
                    <a:moveTo>
                      <a:pt x="35" y="0"/>
                    </a:moveTo>
                    <a:lnTo>
                      <a:pt x="178" y="198"/>
                    </a:lnTo>
                    <a:lnTo>
                      <a:pt x="144" y="224"/>
                    </a:lnTo>
                    <a:lnTo>
                      <a:pt x="0" y="25"/>
                    </a:lnTo>
                    <a:lnTo>
                      <a:pt x="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24" name="Freeform 200">
                <a:extLst>
                  <a:ext uri="{FF2B5EF4-FFF2-40B4-BE49-F238E27FC236}">
                    <a16:creationId xmlns:a16="http://schemas.microsoft.com/office/drawing/2014/main" id="{65E8C87A-1C99-FD46-B257-6D023F927E51}"/>
                  </a:ext>
                </a:extLst>
              </p:cNvPr>
              <p:cNvSpPr>
                <a:spLocks/>
              </p:cNvSpPr>
              <p:nvPr/>
            </p:nvSpPr>
            <p:spPr bwMode="auto">
              <a:xfrm>
                <a:off x="5053013" y="2116138"/>
                <a:ext cx="96838" cy="117475"/>
              </a:xfrm>
              <a:custGeom>
                <a:avLst/>
                <a:gdLst>
                  <a:gd name="T0" fmla="*/ 34 w 183"/>
                  <a:gd name="T1" fmla="*/ 0 h 222"/>
                  <a:gd name="T2" fmla="*/ 183 w 183"/>
                  <a:gd name="T3" fmla="*/ 196 h 222"/>
                  <a:gd name="T4" fmla="*/ 148 w 183"/>
                  <a:gd name="T5" fmla="*/ 222 h 222"/>
                  <a:gd name="T6" fmla="*/ 0 w 183"/>
                  <a:gd name="T7" fmla="*/ 27 h 222"/>
                  <a:gd name="T8" fmla="*/ 34 w 183"/>
                  <a:gd name="T9" fmla="*/ 0 h 222"/>
                </a:gdLst>
                <a:ahLst/>
                <a:cxnLst>
                  <a:cxn ang="0">
                    <a:pos x="T0" y="T1"/>
                  </a:cxn>
                  <a:cxn ang="0">
                    <a:pos x="T2" y="T3"/>
                  </a:cxn>
                  <a:cxn ang="0">
                    <a:pos x="T4" y="T5"/>
                  </a:cxn>
                  <a:cxn ang="0">
                    <a:pos x="T6" y="T7"/>
                  </a:cxn>
                  <a:cxn ang="0">
                    <a:pos x="T8" y="T9"/>
                  </a:cxn>
                </a:cxnLst>
                <a:rect l="0" t="0" r="r" b="b"/>
                <a:pathLst>
                  <a:path w="183" h="222">
                    <a:moveTo>
                      <a:pt x="34" y="0"/>
                    </a:moveTo>
                    <a:lnTo>
                      <a:pt x="183" y="196"/>
                    </a:lnTo>
                    <a:lnTo>
                      <a:pt x="148" y="222"/>
                    </a:lnTo>
                    <a:lnTo>
                      <a:pt x="0" y="27"/>
                    </a:ln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25" name="Freeform 201">
                <a:extLst>
                  <a:ext uri="{FF2B5EF4-FFF2-40B4-BE49-F238E27FC236}">
                    <a16:creationId xmlns:a16="http://schemas.microsoft.com/office/drawing/2014/main" id="{1A73B382-BA10-EA4B-9519-602206F3C155}"/>
                  </a:ext>
                </a:extLst>
              </p:cNvPr>
              <p:cNvSpPr>
                <a:spLocks/>
              </p:cNvSpPr>
              <p:nvPr/>
            </p:nvSpPr>
            <p:spPr bwMode="auto">
              <a:xfrm>
                <a:off x="5016501" y="2144713"/>
                <a:ext cx="98425" cy="115888"/>
              </a:xfrm>
              <a:custGeom>
                <a:avLst/>
                <a:gdLst>
                  <a:gd name="T0" fmla="*/ 33 w 187"/>
                  <a:gd name="T1" fmla="*/ 0 h 220"/>
                  <a:gd name="T2" fmla="*/ 187 w 187"/>
                  <a:gd name="T3" fmla="*/ 191 h 220"/>
                  <a:gd name="T4" fmla="*/ 153 w 187"/>
                  <a:gd name="T5" fmla="*/ 220 h 220"/>
                  <a:gd name="T6" fmla="*/ 0 w 187"/>
                  <a:gd name="T7" fmla="*/ 29 h 220"/>
                  <a:gd name="T8" fmla="*/ 33 w 187"/>
                  <a:gd name="T9" fmla="*/ 0 h 220"/>
                </a:gdLst>
                <a:ahLst/>
                <a:cxnLst>
                  <a:cxn ang="0">
                    <a:pos x="T0" y="T1"/>
                  </a:cxn>
                  <a:cxn ang="0">
                    <a:pos x="T2" y="T3"/>
                  </a:cxn>
                  <a:cxn ang="0">
                    <a:pos x="T4" y="T5"/>
                  </a:cxn>
                  <a:cxn ang="0">
                    <a:pos x="T6" y="T7"/>
                  </a:cxn>
                  <a:cxn ang="0">
                    <a:pos x="T8" y="T9"/>
                  </a:cxn>
                </a:cxnLst>
                <a:rect l="0" t="0" r="r" b="b"/>
                <a:pathLst>
                  <a:path w="187" h="220">
                    <a:moveTo>
                      <a:pt x="33" y="0"/>
                    </a:moveTo>
                    <a:lnTo>
                      <a:pt x="187" y="191"/>
                    </a:lnTo>
                    <a:lnTo>
                      <a:pt x="153" y="220"/>
                    </a:lnTo>
                    <a:lnTo>
                      <a:pt x="0" y="29"/>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26" name="Freeform 202">
                <a:extLst>
                  <a:ext uri="{FF2B5EF4-FFF2-40B4-BE49-F238E27FC236}">
                    <a16:creationId xmlns:a16="http://schemas.microsoft.com/office/drawing/2014/main" id="{9CFEA6EE-78A2-EA4F-815C-86458688BBC2}"/>
                  </a:ext>
                </a:extLst>
              </p:cNvPr>
              <p:cNvSpPr>
                <a:spLocks/>
              </p:cNvSpPr>
              <p:nvPr/>
            </p:nvSpPr>
            <p:spPr bwMode="auto">
              <a:xfrm>
                <a:off x="4981576" y="2173288"/>
                <a:ext cx="100013" cy="114300"/>
              </a:xfrm>
              <a:custGeom>
                <a:avLst/>
                <a:gdLst>
                  <a:gd name="T0" fmla="*/ 32 w 190"/>
                  <a:gd name="T1" fmla="*/ 0 h 216"/>
                  <a:gd name="T2" fmla="*/ 190 w 190"/>
                  <a:gd name="T3" fmla="*/ 186 h 216"/>
                  <a:gd name="T4" fmla="*/ 158 w 190"/>
                  <a:gd name="T5" fmla="*/ 216 h 216"/>
                  <a:gd name="T6" fmla="*/ 0 w 190"/>
                  <a:gd name="T7" fmla="*/ 29 h 216"/>
                  <a:gd name="T8" fmla="*/ 32 w 190"/>
                  <a:gd name="T9" fmla="*/ 0 h 216"/>
                </a:gdLst>
                <a:ahLst/>
                <a:cxnLst>
                  <a:cxn ang="0">
                    <a:pos x="T0" y="T1"/>
                  </a:cxn>
                  <a:cxn ang="0">
                    <a:pos x="T2" y="T3"/>
                  </a:cxn>
                  <a:cxn ang="0">
                    <a:pos x="T4" y="T5"/>
                  </a:cxn>
                  <a:cxn ang="0">
                    <a:pos x="T6" y="T7"/>
                  </a:cxn>
                  <a:cxn ang="0">
                    <a:pos x="T8" y="T9"/>
                  </a:cxn>
                </a:cxnLst>
                <a:rect l="0" t="0" r="r" b="b"/>
                <a:pathLst>
                  <a:path w="190" h="216">
                    <a:moveTo>
                      <a:pt x="32" y="0"/>
                    </a:moveTo>
                    <a:lnTo>
                      <a:pt x="190" y="186"/>
                    </a:lnTo>
                    <a:lnTo>
                      <a:pt x="158" y="216"/>
                    </a:lnTo>
                    <a:lnTo>
                      <a:pt x="0" y="29"/>
                    </a:ln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27" name="Freeform 203">
                <a:extLst>
                  <a:ext uri="{FF2B5EF4-FFF2-40B4-BE49-F238E27FC236}">
                    <a16:creationId xmlns:a16="http://schemas.microsoft.com/office/drawing/2014/main" id="{D988703E-AB4E-2149-92C1-2FA9789399C9}"/>
                  </a:ext>
                </a:extLst>
              </p:cNvPr>
              <p:cNvSpPr>
                <a:spLocks/>
              </p:cNvSpPr>
              <p:nvPr/>
            </p:nvSpPr>
            <p:spPr bwMode="auto">
              <a:xfrm>
                <a:off x="4945063" y="2203451"/>
                <a:ext cx="103188" cy="111125"/>
              </a:xfrm>
              <a:custGeom>
                <a:avLst/>
                <a:gdLst>
                  <a:gd name="T0" fmla="*/ 32 w 195"/>
                  <a:gd name="T1" fmla="*/ 0 h 212"/>
                  <a:gd name="T2" fmla="*/ 195 w 195"/>
                  <a:gd name="T3" fmla="*/ 183 h 212"/>
                  <a:gd name="T4" fmla="*/ 164 w 195"/>
                  <a:gd name="T5" fmla="*/ 212 h 212"/>
                  <a:gd name="T6" fmla="*/ 0 w 195"/>
                  <a:gd name="T7" fmla="*/ 29 h 212"/>
                  <a:gd name="T8" fmla="*/ 32 w 195"/>
                  <a:gd name="T9" fmla="*/ 0 h 212"/>
                </a:gdLst>
                <a:ahLst/>
                <a:cxnLst>
                  <a:cxn ang="0">
                    <a:pos x="T0" y="T1"/>
                  </a:cxn>
                  <a:cxn ang="0">
                    <a:pos x="T2" y="T3"/>
                  </a:cxn>
                  <a:cxn ang="0">
                    <a:pos x="T4" y="T5"/>
                  </a:cxn>
                  <a:cxn ang="0">
                    <a:pos x="T6" y="T7"/>
                  </a:cxn>
                  <a:cxn ang="0">
                    <a:pos x="T8" y="T9"/>
                  </a:cxn>
                </a:cxnLst>
                <a:rect l="0" t="0" r="r" b="b"/>
                <a:pathLst>
                  <a:path w="195" h="212">
                    <a:moveTo>
                      <a:pt x="32" y="0"/>
                    </a:moveTo>
                    <a:lnTo>
                      <a:pt x="195" y="183"/>
                    </a:lnTo>
                    <a:lnTo>
                      <a:pt x="164" y="212"/>
                    </a:lnTo>
                    <a:lnTo>
                      <a:pt x="0" y="29"/>
                    </a:ln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28" name="Freeform 204">
                <a:extLst>
                  <a:ext uri="{FF2B5EF4-FFF2-40B4-BE49-F238E27FC236}">
                    <a16:creationId xmlns:a16="http://schemas.microsoft.com/office/drawing/2014/main" id="{F86BFBD3-F065-704A-BF42-A1A589DA7834}"/>
                  </a:ext>
                </a:extLst>
              </p:cNvPr>
              <p:cNvSpPr>
                <a:spLocks/>
              </p:cNvSpPr>
              <p:nvPr/>
            </p:nvSpPr>
            <p:spPr bwMode="auto">
              <a:xfrm>
                <a:off x="4911726" y="2233613"/>
                <a:ext cx="104775" cy="109538"/>
              </a:xfrm>
              <a:custGeom>
                <a:avLst/>
                <a:gdLst>
                  <a:gd name="T0" fmla="*/ 31 w 199"/>
                  <a:gd name="T1" fmla="*/ 0 h 209"/>
                  <a:gd name="T2" fmla="*/ 199 w 199"/>
                  <a:gd name="T3" fmla="*/ 178 h 209"/>
                  <a:gd name="T4" fmla="*/ 168 w 199"/>
                  <a:gd name="T5" fmla="*/ 209 h 209"/>
                  <a:gd name="T6" fmla="*/ 0 w 199"/>
                  <a:gd name="T7" fmla="*/ 31 h 209"/>
                  <a:gd name="T8" fmla="*/ 31 w 199"/>
                  <a:gd name="T9" fmla="*/ 0 h 209"/>
                </a:gdLst>
                <a:ahLst/>
                <a:cxnLst>
                  <a:cxn ang="0">
                    <a:pos x="T0" y="T1"/>
                  </a:cxn>
                  <a:cxn ang="0">
                    <a:pos x="T2" y="T3"/>
                  </a:cxn>
                  <a:cxn ang="0">
                    <a:pos x="T4" y="T5"/>
                  </a:cxn>
                  <a:cxn ang="0">
                    <a:pos x="T6" y="T7"/>
                  </a:cxn>
                  <a:cxn ang="0">
                    <a:pos x="T8" y="T9"/>
                  </a:cxn>
                </a:cxnLst>
                <a:rect l="0" t="0" r="r" b="b"/>
                <a:pathLst>
                  <a:path w="199" h="209">
                    <a:moveTo>
                      <a:pt x="31" y="0"/>
                    </a:moveTo>
                    <a:lnTo>
                      <a:pt x="199" y="178"/>
                    </a:lnTo>
                    <a:lnTo>
                      <a:pt x="168" y="20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29" name="Freeform 206">
                <a:extLst>
                  <a:ext uri="{FF2B5EF4-FFF2-40B4-BE49-F238E27FC236}">
                    <a16:creationId xmlns:a16="http://schemas.microsoft.com/office/drawing/2014/main" id="{B6C490E5-085E-DD43-B813-C0F47BE0F9B0}"/>
                  </a:ext>
                </a:extLst>
              </p:cNvPr>
              <p:cNvSpPr>
                <a:spLocks/>
              </p:cNvSpPr>
              <p:nvPr/>
            </p:nvSpPr>
            <p:spPr bwMode="auto">
              <a:xfrm>
                <a:off x="4879975" y="2265363"/>
                <a:ext cx="106363" cy="107950"/>
              </a:xfrm>
              <a:custGeom>
                <a:avLst/>
                <a:gdLst>
                  <a:gd name="T0" fmla="*/ 29 w 202"/>
                  <a:gd name="T1" fmla="*/ 0 h 203"/>
                  <a:gd name="T2" fmla="*/ 202 w 202"/>
                  <a:gd name="T3" fmla="*/ 173 h 203"/>
                  <a:gd name="T4" fmla="*/ 171 w 202"/>
                  <a:gd name="T5" fmla="*/ 203 h 203"/>
                  <a:gd name="T6" fmla="*/ 0 w 202"/>
                  <a:gd name="T7" fmla="*/ 30 h 203"/>
                  <a:gd name="T8" fmla="*/ 29 w 202"/>
                  <a:gd name="T9" fmla="*/ 0 h 203"/>
                </a:gdLst>
                <a:ahLst/>
                <a:cxnLst>
                  <a:cxn ang="0">
                    <a:pos x="T0" y="T1"/>
                  </a:cxn>
                  <a:cxn ang="0">
                    <a:pos x="T2" y="T3"/>
                  </a:cxn>
                  <a:cxn ang="0">
                    <a:pos x="T4" y="T5"/>
                  </a:cxn>
                  <a:cxn ang="0">
                    <a:pos x="T6" y="T7"/>
                  </a:cxn>
                  <a:cxn ang="0">
                    <a:pos x="T8" y="T9"/>
                  </a:cxn>
                </a:cxnLst>
                <a:rect l="0" t="0" r="r" b="b"/>
                <a:pathLst>
                  <a:path w="202" h="203">
                    <a:moveTo>
                      <a:pt x="29" y="0"/>
                    </a:moveTo>
                    <a:lnTo>
                      <a:pt x="202" y="173"/>
                    </a:lnTo>
                    <a:lnTo>
                      <a:pt x="171" y="203"/>
                    </a:lnTo>
                    <a:lnTo>
                      <a:pt x="0" y="30"/>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30" name="Freeform 207">
                <a:extLst>
                  <a:ext uri="{FF2B5EF4-FFF2-40B4-BE49-F238E27FC236}">
                    <a16:creationId xmlns:a16="http://schemas.microsoft.com/office/drawing/2014/main" id="{80640D2B-F2F4-8F45-BFF0-69EC9D4A3E18}"/>
                  </a:ext>
                </a:extLst>
              </p:cNvPr>
              <p:cNvSpPr>
                <a:spLocks/>
              </p:cNvSpPr>
              <p:nvPr/>
            </p:nvSpPr>
            <p:spPr bwMode="auto">
              <a:xfrm>
                <a:off x="4846638" y="2297113"/>
                <a:ext cx="109538" cy="106363"/>
              </a:xfrm>
              <a:custGeom>
                <a:avLst/>
                <a:gdLst>
                  <a:gd name="T0" fmla="*/ 30 w 207"/>
                  <a:gd name="T1" fmla="*/ 0 h 200"/>
                  <a:gd name="T2" fmla="*/ 207 w 207"/>
                  <a:gd name="T3" fmla="*/ 168 h 200"/>
                  <a:gd name="T4" fmla="*/ 177 w 207"/>
                  <a:gd name="T5" fmla="*/ 200 h 200"/>
                  <a:gd name="T6" fmla="*/ 0 w 207"/>
                  <a:gd name="T7" fmla="*/ 31 h 200"/>
                  <a:gd name="T8" fmla="*/ 30 w 207"/>
                  <a:gd name="T9" fmla="*/ 0 h 200"/>
                </a:gdLst>
                <a:ahLst/>
                <a:cxnLst>
                  <a:cxn ang="0">
                    <a:pos x="T0" y="T1"/>
                  </a:cxn>
                  <a:cxn ang="0">
                    <a:pos x="T2" y="T3"/>
                  </a:cxn>
                  <a:cxn ang="0">
                    <a:pos x="T4" y="T5"/>
                  </a:cxn>
                  <a:cxn ang="0">
                    <a:pos x="T6" y="T7"/>
                  </a:cxn>
                  <a:cxn ang="0">
                    <a:pos x="T8" y="T9"/>
                  </a:cxn>
                </a:cxnLst>
                <a:rect l="0" t="0" r="r" b="b"/>
                <a:pathLst>
                  <a:path w="207" h="200">
                    <a:moveTo>
                      <a:pt x="30" y="0"/>
                    </a:moveTo>
                    <a:lnTo>
                      <a:pt x="207" y="168"/>
                    </a:lnTo>
                    <a:lnTo>
                      <a:pt x="177" y="200"/>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31" name="Freeform 208">
                <a:extLst>
                  <a:ext uri="{FF2B5EF4-FFF2-40B4-BE49-F238E27FC236}">
                    <a16:creationId xmlns:a16="http://schemas.microsoft.com/office/drawing/2014/main" id="{4E9B5ED3-A454-DF45-8843-FC744E618B6F}"/>
                  </a:ext>
                </a:extLst>
              </p:cNvPr>
              <p:cNvSpPr>
                <a:spLocks/>
              </p:cNvSpPr>
              <p:nvPr/>
            </p:nvSpPr>
            <p:spPr bwMode="auto">
              <a:xfrm>
                <a:off x="4814888" y="2330450"/>
                <a:ext cx="111125" cy="104775"/>
              </a:xfrm>
              <a:custGeom>
                <a:avLst/>
                <a:gdLst>
                  <a:gd name="T0" fmla="*/ 29 w 209"/>
                  <a:gd name="T1" fmla="*/ 0 h 196"/>
                  <a:gd name="T2" fmla="*/ 209 w 209"/>
                  <a:gd name="T3" fmla="*/ 164 h 196"/>
                  <a:gd name="T4" fmla="*/ 181 w 209"/>
                  <a:gd name="T5" fmla="*/ 196 h 196"/>
                  <a:gd name="T6" fmla="*/ 0 w 209"/>
                  <a:gd name="T7" fmla="*/ 32 h 196"/>
                  <a:gd name="T8" fmla="*/ 29 w 209"/>
                  <a:gd name="T9" fmla="*/ 0 h 196"/>
                </a:gdLst>
                <a:ahLst/>
                <a:cxnLst>
                  <a:cxn ang="0">
                    <a:pos x="T0" y="T1"/>
                  </a:cxn>
                  <a:cxn ang="0">
                    <a:pos x="T2" y="T3"/>
                  </a:cxn>
                  <a:cxn ang="0">
                    <a:pos x="T4" y="T5"/>
                  </a:cxn>
                  <a:cxn ang="0">
                    <a:pos x="T6" y="T7"/>
                  </a:cxn>
                  <a:cxn ang="0">
                    <a:pos x="T8" y="T9"/>
                  </a:cxn>
                </a:cxnLst>
                <a:rect l="0" t="0" r="r" b="b"/>
                <a:pathLst>
                  <a:path w="209" h="196">
                    <a:moveTo>
                      <a:pt x="29" y="0"/>
                    </a:moveTo>
                    <a:lnTo>
                      <a:pt x="209" y="164"/>
                    </a:lnTo>
                    <a:lnTo>
                      <a:pt x="181" y="196"/>
                    </a:lnTo>
                    <a:lnTo>
                      <a:pt x="0" y="32"/>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32" name="Freeform 209">
                <a:extLst>
                  <a:ext uri="{FF2B5EF4-FFF2-40B4-BE49-F238E27FC236}">
                    <a16:creationId xmlns:a16="http://schemas.microsoft.com/office/drawing/2014/main" id="{A34251A8-0D41-224C-A422-DCC3B9B0BFC6}"/>
                  </a:ext>
                </a:extLst>
              </p:cNvPr>
              <p:cNvSpPr>
                <a:spLocks/>
              </p:cNvSpPr>
              <p:nvPr/>
            </p:nvSpPr>
            <p:spPr bwMode="auto">
              <a:xfrm>
                <a:off x="4784725" y="2365375"/>
                <a:ext cx="112713" cy="101600"/>
              </a:xfrm>
              <a:custGeom>
                <a:avLst/>
                <a:gdLst>
                  <a:gd name="T0" fmla="*/ 27 w 212"/>
                  <a:gd name="T1" fmla="*/ 0 h 192"/>
                  <a:gd name="T2" fmla="*/ 212 w 212"/>
                  <a:gd name="T3" fmla="*/ 159 h 192"/>
                  <a:gd name="T4" fmla="*/ 184 w 212"/>
                  <a:gd name="T5" fmla="*/ 192 h 192"/>
                  <a:gd name="T6" fmla="*/ 0 w 212"/>
                  <a:gd name="T7" fmla="*/ 33 h 192"/>
                  <a:gd name="T8" fmla="*/ 27 w 212"/>
                  <a:gd name="T9" fmla="*/ 0 h 192"/>
                </a:gdLst>
                <a:ahLst/>
                <a:cxnLst>
                  <a:cxn ang="0">
                    <a:pos x="T0" y="T1"/>
                  </a:cxn>
                  <a:cxn ang="0">
                    <a:pos x="T2" y="T3"/>
                  </a:cxn>
                  <a:cxn ang="0">
                    <a:pos x="T4" y="T5"/>
                  </a:cxn>
                  <a:cxn ang="0">
                    <a:pos x="T6" y="T7"/>
                  </a:cxn>
                  <a:cxn ang="0">
                    <a:pos x="T8" y="T9"/>
                  </a:cxn>
                </a:cxnLst>
                <a:rect l="0" t="0" r="r" b="b"/>
                <a:pathLst>
                  <a:path w="212" h="192">
                    <a:moveTo>
                      <a:pt x="27" y="0"/>
                    </a:moveTo>
                    <a:lnTo>
                      <a:pt x="212" y="159"/>
                    </a:lnTo>
                    <a:lnTo>
                      <a:pt x="184" y="192"/>
                    </a:lnTo>
                    <a:lnTo>
                      <a:pt x="0" y="33"/>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33" name="Freeform 210">
                <a:extLst>
                  <a:ext uri="{FF2B5EF4-FFF2-40B4-BE49-F238E27FC236}">
                    <a16:creationId xmlns:a16="http://schemas.microsoft.com/office/drawing/2014/main" id="{2C4EFC98-18DF-6341-B81B-2C02D708B52A}"/>
                  </a:ext>
                </a:extLst>
              </p:cNvPr>
              <p:cNvSpPr>
                <a:spLocks/>
              </p:cNvSpPr>
              <p:nvPr/>
            </p:nvSpPr>
            <p:spPr bwMode="auto">
              <a:xfrm>
                <a:off x="4754563" y="2398713"/>
                <a:ext cx="115888" cy="100013"/>
              </a:xfrm>
              <a:custGeom>
                <a:avLst/>
                <a:gdLst>
                  <a:gd name="T0" fmla="*/ 27 w 217"/>
                  <a:gd name="T1" fmla="*/ 0 h 189"/>
                  <a:gd name="T2" fmla="*/ 217 w 217"/>
                  <a:gd name="T3" fmla="*/ 155 h 189"/>
                  <a:gd name="T4" fmla="*/ 190 w 217"/>
                  <a:gd name="T5" fmla="*/ 189 h 189"/>
                  <a:gd name="T6" fmla="*/ 0 w 217"/>
                  <a:gd name="T7" fmla="*/ 35 h 189"/>
                  <a:gd name="T8" fmla="*/ 27 w 217"/>
                  <a:gd name="T9" fmla="*/ 0 h 189"/>
                </a:gdLst>
                <a:ahLst/>
                <a:cxnLst>
                  <a:cxn ang="0">
                    <a:pos x="T0" y="T1"/>
                  </a:cxn>
                  <a:cxn ang="0">
                    <a:pos x="T2" y="T3"/>
                  </a:cxn>
                  <a:cxn ang="0">
                    <a:pos x="T4" y="T5"/>
                  </a:cxn>
                  <a:cxn ang="0">
                    <a:pos x="T6" y="T7"/>
                  </a:cxn>
                  <a:cxn ang="0">
                    <a:pos x="T8" y="T9"/>
                  </a:cxn>
                </a:cxnLst>
                <a:rect l="0" t="0" r="r" b="b"/>
                <a:pathLst>
                  <a:path w="217" h="189">
                    <a:moveTo>
                      <a:pt x="27" y="0"/>
                    </a:moveTo>
                    <a:lnTo>
                      <a:pt x="217" y="155"/>
                    </a:lnTo>
                    <a:lnTo>
                      <a:pt x="190" y="189"/>
                    </a:lnTo>
                    <a:lnTo>
                      <a:pt x="0" y="35"/>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grpSp>
        <p:grpSp>
          <p:nvGrpSpPr>
            <p:cNvPr id="548" name="Group 547">
              <a:extLst>
                <a:ext uri="{FF2B5EF4-FFF2-40B4-BE49-F238E27FC236}">
                  <a16:creationId xmlns:a16="http://schemas.microsoft.com/office/drawing/2014/main" id="{50D4055E-7F12-844F-86A5-C254A205CA3B}"/>
                </a:ext>
              </a:extLst>
            </p:cNvPr>
            <p:cNvGrpSpPr/>
            <p:nvPr/>
          </p:nvGrpSpPr>
          <p:grpSpPr>
            <a:xfrm>
              <a:off x="6958013" y="2052638"/>
              <a:ext cx="461963" cy="434975"/>
              <a:chOff x="6958013" y="2052638"/>
              <a:chExt cx="461963" cy="434975"/>
            </a:xfrm>
            <a:grpFill/>
          </p:grpSpPr>
          <p:sp>
            <p:nvSpPr>
              <p:cNvPr id="609" name="Freeform 158">
                <a:extLst>
                  <a:ext uri="{FF2B5EF4-FFF2-40B4-BE49-F238E27FC236}">
                    <a16:creationId xmlns:a16="http://schemas.microsoft.com/office/drawing/2014/main" id="{F4E95432-3E58-5541-8739-342B69765375}"/>
                  </a:ext>
                </a:extLst>
              </p:cNvPr>
              <p:cNvSpPr>
                <a:spLocks/>
              </p:cNvSpPr>
              <p:nvPr/>
            </p:nvSpPr>
            <p:spPr bwMode="auto">
              <a:xfrm>
                <a:off x="7308851" y="2382838"/>
                <a:ext cx="111125" cy="104775"/>
              </a:xfrm>
              <a:custGeom>
                <a:avLst/>
                <a:gdLst>
                  <a:gd name="T0" fmla="*/ 208 w 208"/>
                  <a:gd name="T1" fmla="*/ 32 h 197"/>
                  <a:gd name="T2" fmla="*/ 28 w 208"/>
                  <a:gd name="T3" fmla="*/ 197 h 197"/>
                  <a:gd name="T4" fmla="*/ 0 w 208"/>
                  <a:gd name="T5" fmla="*/ 165 h 197"/>
                  <a:gd name="T6" fmla="*/ 180 w 208"/>
                  <a:gd name="T7" fmla="*/ 0 h 197"/>
                  <a:gd name="T8" fmla="*/ 208 w 208"/>
                  <a:gd name="T9" fmla="*/ 32 h 197"/>
                </a:gdLst>
                <a:ahLst/>
                <a:cxnLst>
                  <a:cxn ang="0">
                    <a:pos x="T0" y="T1"/>
                  </a:cxn>
                  <a:cxn ang="0">
                    <a:pos x="T2" y="T3"/>
                  </a:cxn>
                  <a:cxn ang="0">
                    <a:pos x="T4" y="T5"/>
                  </a:cxn>
                  <a:cxn ang="0">
                    <a:pos x="T6" y="T7"/>
                  </a:cxn>
                  <a:cxn ang="0">
                    <a:pos x="T8" y="T9"/>
                  </a:cxn>
                </a:cxnLst>
                <a:rect l="0" t="0" r="r" b="b"/>
                <a:pathLst>
                  <a:path w="208" h="197">
                    <a:moveTo>
                      <a:pt x="208" y="32"/>
                    </a:moveTo>
                    <a:lnTo>
                      <a:pt x="28" y="197"/>
                    </a:lnTo>
                    <a:lnTo>
                      <a:pt x="0" y="165"/>
                    </a:lnTo>
                    <a:lnTo>
                      <a:pt x="180" y="0"/>
                    </a:lnTo>
                    <a:lnTo>
                      <a:pt x="20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10" name="Freeform 159">
                <a:extLst>
                  <a:ext uri="{FF2B5EF4-FFF2-40B4-BE49-F238E27FC236}">
                    <a16:creationId xmlns:a16="http://schemas.microsoft.com/office/drawing/2014/main" id="{B2CFF40E-A653-0F47-8254-172CD98406B3}"/>
                  </a:ext>
                </a:extLst>
              </p:cNvPr>
              <p:cNvSpPr>
                <a:spLocks/>
              </p:cNvSpPr>
              <p:nvPr/>
            </p:nvSpPr>
            <p:spPr bwMode="auto">
              <a:xfrm>
                <a:off x="7280276" y="2347913"/>
                <a:ext cx="109538" cy="107950"/>
              </a:xfrm>
              <a:custGeom>
                <a:avLst/>
                <a:gdLst>
                  <a:gd name="T0" fmla="*/ 205 w 205"/>
                  <a:gd name="T1" fmla="*/ 31 h 203"/>
                  <a:gd name="T2" fmla="*/ 30 w 205"/>
                  <a:gd name="T3" fmla="*/ 203 h 203"/>
                  <a:gd name="T4" fmla="*/ 0 w 205"/>
                  <a:gd name="T5" fmla="*/ 171 h 203"/>
                  <a:gd name="T6" fmla="*/ 176 w 205"/>
                  <a:gd name="T7" fmla="*/ 0 h 203"/>
                  <a:gd name="T8" fmla="*/ 205 w 205"/>
                  <a:gd name="T9" fmla="*/ 31 h 203"/>
                </a:gdLst>
                <a:ahLst/>
                <a:cxnLst>
                  <a:cxn ang="0">
                    <a:pos x="T0" y="T1"/>
                  </a:cxn>
                  <a:cxn ang="0">
                    <a:pos x="T2" y="T3"/>
                  </a:cxn>
                  <a:cxn ang="0">
                    <a:pos x="T4" y="T5"/>
                  </a:cxn>
                  <a:cxn ang="0">
                    <a:pos x="T6" y="T7"/>
                  </a:cxn>
                  <a:cxn ang="0">
                    <a:pos x="T8" y="T9"/>
                  </a:cxn>
                </a:cxnLst>
                <a:rect l="0" t="0" r="r" b="b"/>
                <a:pathLst>
                  <a:path w="205" h="203">
                    <a:moveTo>
                      <a:pt x="205" y="31"/>
                    </a:moveTo>
                    <a:lnTo>
                      <a:pt x="30" y="203"/>
                    </a:lnTo>
                    <a:lnTo>
                      <a:pt x="0" y="171"/>
                    </a:lnTo>
                    <a:lnTo>
                      <a:pt x="176" y="0"/>
                    </a:lnTo>
                    <a:lnTo>
                      <a:pt x="20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11" name="Freeform 160">
                <a:extLst>
                  <a:ext uri="{FF2B5EF4-FFF2-40B4-BE49-F238E27FC236}">
                    <a16:creationId xmlns:a16="http://schemas.microsoft.com/office/drawing/2014/main" id="{6CC7C35A-A2F7-0B44-BD30-B15FD66809BD}"/>
                  </a:ext>
                </a:extLst>
              </p:cNvPr>
              <p:cNvSpPr>
                <a:spLocks/>
              </p:cNvSpPr>
              <p:nvPr/>
            </p:nvSpPr>
            <p:spPr bwMode="auto">
              <a:xfrm>
                <a:off x="7253288" y="2314576"/>
                <a:ext cx="104775" cy="109538"/>
              </a:xfrm>
              <a:custGeom>
                <a:avLst/>
                <a:gdLst>
                  <a:gd name="T0" fmla="*/ 199 w 199"/>
                  <a:gd name="T1" fmla="*/ 31 h 206"/>
                  <a:gd name="T2" fmla="*/ 29 w 199"/>
                  <a:gd name="T3" fmla="*/ 206 h 206"/>
                  <a:gd name="T4" fmla="*/ 0 w 199"/>
                  <a:gd name="T5" fmla="*/ 176 h 206"/>
                  <a:gd name="T6" fmla="*/ 170 w 199"/>
                  <a:gd name="T7" fmla="*/ 0 h 206"/>
                  <a:gd name="T8" fmla="*/ 199 w 199"/>
                  <a:gd name="T9" fmla="*/ 31 h 206"/>
                </a:gdLst>
                <a:ahLst/>
                <a:cxnLst>
                  <a:cxn ang="0">
                    <a:pos x="T0" y="T1"/>
                  </a:cxn>
                  <a:cxn ang="0">
                    <a:pos x="T2" y="T3"/>
                  </a:cxn>
                  <a:cxn ang="0">
                    <a:pos x="T4" y="T5"/>
                  </a:cxn>
                  <a:cxn ang="0">
                    <a:pos x="T6" y="T7"/>
                  </a:cxn>
                  <a:cxn ang="0">
                    <a:pos x="T8" y="T9"/>
                  </a:cxn>
                </a:cxnLst>
                <a:rect l="0" t="0" r="r" b="b"/>
                <a:pathLst>
                  <a:path w="199" h="206">
                    <a:moveTo>
                      <a:pt x="199" y="31"/>
                    </a:moveTo>
                    <a:lnTo>
                      <a:pt x="29" y="206"/>
                    </a:lnTo>
                    <a:lnTo>
                      <a:pt x="0" y="176"/>
                    </a:lnTo>
                    <a:lnTo>
                      <a:pt x="170" y="0"/>
                    </a:lnTo>
                    <a:lnTo>
                      <a:pt x="199"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12" name="Freeform 161">
                <a:extLst>
                  <a:ext uri="{FF2B5EF4-FFF2-40B4-BE49-F238E27FC236}">
                    <a16:creationId xmlns:a16="http://schemas.microsoft.com/office/drawing/2014/main" id="{DA214190-9D6A-824D-826E-F50C44C8D0D3}"/>
                  </a:ext>
                </a:extLst>
              </p:cNvPr>
              <p:cNvSpPr>
                <a:spLocks/>
              </p:cNvSpPr>
              <p:nvPr/>
            </p:nvSpPr>
            <p:spPr bwMode="auto">
              <a:xfrm>
                <a:off x="7223126" y="2282826"/>
                <a:ext cx="104775" cy="109538"/>
              </a:xfrm>
              <a:custGeom>
                <a:avLst/>
                <a:gdLst>
                  <a:gd name="T0" fmla="*/ 198 w 198"/>
                  <a:gd name="T1" fmla="*/ 29 h 208"/>
                  <a:gd name="T2" fmla="*/ 31 w 198"/>
                  <a:gd name="T3" fmla="*/ 208 h 208"/>
                  <a:gd name="T4" fmla="*/ 0 w 198"/>
                  <a:gd name="T5" fmla="*/ 179 h 208"/>
                  <a:gd name="T6" fmla="*/ 166 w 198"/>
                  <a:gd name="T7" fmla="*/ 0 h 208"/>
                  <a:gd name="T8" fmla="*/ 198 w 198"/>
                  <a:gd name="T9" fmla="*/ 29 h 208"/>
                </a:gdLst>
                <a:ahLst/>
                <a:cxnLst>
                  <a:cxn ang="0">
                    <a:pos x="T0" y="T1"/>
                  </a:cxn>
                  <a:cxn ang="0">
                    <a:pos x="T2" y="T3"/>
                  </a:cxn>
                  <a:cxn ang="0">
                    <a:pos x="T4" y="T5"/>
                  </a:cxn>
                  <a:cxn ang="0">
                    <a:pos x="T6" y="T7"/>
                  </a:cxn>
                  <a:cxn ang="0">
                    <a:pos x="T8" y="T9"/>
                  </a:cxn>
                </a:cxnLst>
                <a:rect l="0" t="0" r="r" b="b"/>
                <a:pathLst>
                  <a:path w="198" h="208">
                    <a:moveTo>
                      <a:pt x="198" y="29"/>
                    </a:moveTo>
                    <a:lnTo>
                      <a:pt x="31" y="208"/>
                    </a:lnTo>
                    <a:lnTo>
                      <a:pt x="0" y="179"/>
                    </a:lnTo>
                    <a:lnTo>
                      <a:pt x="166" y="0"/>
                    </a:lnTo>
                    <a:lnTo>
                      <a:pt x="19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13" name="Freeform 162">
                <a:extLst>
                  <a:ext uri="{FF2B5EF4-FFF2-40B4-BE49-F238E27FC236}">
                    <a16:creationId xmlns:a16="http://schemas.microsoft.com/office/drawing/2014/main" id="{A104584A-E461-9D4C-99D4-AE6A3EB1C54A}"/>
                  </a:ext>
                </a:extLst>
              </p:cNvPr>
              <p:cNvSpPr>
                <a:spLocks/>
              </p:cNvSpPr>
              <p:nvPr/>
            </p:nvSpPr>
            <p:spPr bwMode="auto">
              <a:xfrm>
                <a:off x="7191376" y="2249488"/>
                <a:ext cx="103188" cy="112713"/>
              </a:xfrm>
              <a:custGeom>
                <a:avLst/>
                <a:gdLst>
                  <a:gd name="T0" fmla="*/ 194 w 194"/>
                  <a:gd name="T1" fmla="*/ 29 h 213"/>
                  <a:gd name="T2" fmla="*/ 32 w 194"/>
                  <a:gd name="T3" fmla="*/ 213 h 213"/>
                  <a:gd name="T4" fmla="*/ 0 w 194"/>
                  <a:gd name="T5" fmla="*/ 184 h 213"/>
                  <a:gd name="T6" fmla="*/ 162 w 194"/>
                  <a:gd name="T7" fmla="*/ 0 h 213"/>
                  <a:gd name="T8" fmla="*/ 194 w 194"/>
                  <a:gd name="T9" fmla="*/ 29 h 213"/>
                </a:gdLst>
                <a:ahLst/>
                <a:cxnLst>
                  <a:cxn ang="0">
                    <a:pos x="T0" y="T1"/>
                  </a:cxn>
                  <a:cxn ang="0">
                    <a:pos x="T2" y="T3"/>
                  </a:cxn>
                  <a:cxn ang="0">
                    <a:pos x="T4" y="T5"/>
                  </a:cxn>
                  <a:cxn ang="0">
                    <a:pos x="T6" y="T7"/>
                  </a:cxn>
                  <a:cxn ang="0">
                    <a:pos x="T8" y="T9"/>
                  </a:cxn>
                </a:cxnLst>
                <a:rect l="0" t="0" r="r" b="b"/>
                <a:pathLst>
                  <a:path w="194" h="213">
                    <a:moveTo>
                      <a:pt x="194" y="29"/>
                    </a:moveTo>
                    <a:lnTo>
                      <a:pt x="32" y="213"/>
                    </a:lnTo>
                    <a:lnTo>
                      <a:pt x="0" y="184"/>
                    </a:lnTo>
                    <a:lnTo>
                      <a:pt x="162" y="0"/>
                    </a:lnTo>
                    <a:lnTo>
                      <a:pt x="194"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14" name="Freeform 163">
                <a:extLst>
                  <a:ext uri="{FF2B5EF4-FFF2-40B4-BE49-F238E27FC236}">
                    <a16:creationId xmlns:a16="http://schemas.microsoft.com/office/drawing/2014/main" id="{78EE4291-580A-0147-93CD-901C56906FCD}"/>
                  </a:ext>
                </a:extLst>
              </p:cNvPr>
              <p:cNvSpPr>
                <a:spLocks/>
              </p:cNvSpPr>
              <p:nvPr/>
            </p:nvSpPr>
            <p:spPr bwMode="auto">
              <a:xfrm>
                <a:off x="7159626" y="2219326"/>
                <a:ext cx="101600" cy="114300"/>
              </a:xfrm>
              <a:custGeom>
                <a:avLst/>
                <a:gdLst>
                  <a:gd name="T0" fmla="*/ 190 w 190"/>
                  <a:gd name="T1" fmla="*/ 29 h 217"/>
                  <a:gd name="T2" fmla="*/ 34 w 190"/>
                  <a:gd name="T3" fmla="*/ 217 h 217"/>
                  <a:gd name="T4" fmla="*/ 0 w 190"/>
                  <a:gd name="T5" fmla="*/ 189 h 217"/>
                  <a:gd name="T6" fmla="*/ 157 w 190"/>
                  <a:gd name="T7" fmla="*/ 0 h 217"/>
                  <a:gd name="T8" fmla="*/ 190 w 190"/>
                  <a:gd name="T9" fmla="*/ 29 h 217"/>
                </a:gdLst>
                <a:ahLst/>
                <a:cxnLst>
                  <a:cxn ang="0">
                    <a:pos x="T0" y="T1"/>
                  </a:cxn>
                  <a:cxn ang="0">
                    <a:pos x="T2" y="T3"/>
                  </a:cxn>
                  <a:cxn ang="0">
                    <a:pos x="T4" y="T5"/>
                  </a:cxn>
                  <a:cxn ang="0">
                    <a:pos x="T6" y="T7"/>
                  </a:cxn>
                  <a:cxn ang="0">
                    <a:pos x="T8" y="T9"/>
                  </a:cxn>
                </a:cxnLst>
                <a:rect l="0" t="0" r="r" b="b"/>
                <a:pathLst>
                  <a:path w="190" h="217">
                    <a:moveTo>
                      <a:pt x="190" y="29"/>
                    </a:moveTo>
                    <a:lnTo>
                      <a:pt x="34" y="217"/>
                    </a:lnTo>
                    <a:lnTo>
                      <a:pt x="0" y="189"/>
                    </a:lnTo>
                    <a:lnTo>
                      <a:pt x="157" y="0"/>
                    </a:lnTo>
                    <a:lnTo>
                      <a:pt x="19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15" name="Freeform 164">
                <a:extLst>
                  <a:ext uri="{FF2B5EF4-FFF2-40B4-BE49-F238E27FC236}">
                    <a16:creationId xmlns:a16="http://schemas.microsoft.com/office/drawing/2014/main" id="{2E1C468F-E8CD-1D41-87A7-DB17CB952213}"/>
                  </a:ext>
                </a:extLst>
              </p:cNvPr>
              <p:cNvSpPr>
                <a:spLocks/>
              </p:cNvSpPr>
              <p:nvPr/>
            </p:nvSpPr>
            <p:spPr bwMode="auto">
              <a:xfrm>
                <a:off x="7127876" y="2189163"/>
                <a:ext cx="98425" cy="115888"/>
              </a:xfrm>
              <a:custGeom>
                <a:avLst/>
                <a:gdLst>
                  <a:gd name="T0" fmla="*/ 185 w 185"/>
                  <a:gd name="T1" fmla="*/ 27 h 219"/>
                  <a:gd name="T2" fmla="*/ 33 w 185"/>
                  <a:gd name="T3" fmla="*/ 219 h 219"/>
                  <a:gd name="T4" fmla="*/ 0 w 185"/>
                  <a:gd name="T5" fmla="*/ 192 h 219"/>
                  <a:gd name="T6" fmla="*/ 151 w 185"/>
                  <a:gd name="T7" fmla="*/ 0 h 219"/>
                  <a:gd name="T8" fmla="*/ 185 w 185"/>
                  <a:gd name="T9" fmla="*/ 27 h 219"/>
                </a:gdLst>
                <a:ahLst/>
                <a:cxnLst>
                  <a:cxn ang="0">
                    <a:pos x="T0" y="T1"/>
                  </a:cxn>
                  <a:cxn ang="0">
                    <a:pos x="T2" y="T3"/>
                  </a:cxn>
                  <a:cxn ang="0">
                    <a:pos x="T4" y="T5"/>
                  </a:cxn>
                  <a:cxn ang="0">
                    <a:pos x="T6" y="T7"/>
                  </a:cxn>
                  <a:cxn ang="0">
                    <a:pos x="T8" y="T9"/>
                  </a:cxn>
                </a:cxnLst>
                <a:rect l="0" t="0" r="r" b="b"/>
                <a:pathLst>
                  <a:path w="185" h="219">
                    <a:moveTo>
                      <a:pt x="185" y="27"/>
                    </a:moveTo>
                    <a:lnTo>
                      <a:pt x="33" y="219"/>
                    </a:lnTo>
                    <a:lnTo>
                      <a:pt x="0" y="192"/>
                    </a:lnTo>
                    <a:lnTo>
                      <a:pt x="151" y="0"/>
                    </a:lnTo>
                    <a:lnTo>
                      <a:pt x="185"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16" name="Freeform 165">
                <a:extLst>
                  <a:ext uri="{FF2B5EF4-FFF2-40B4-BE49-F238E27FC236}">
                    <a16:creationId xmlns:a16="http://schemas.microsoft.com/office/drawing/2014/main" id="{93E8E323-DA85-B245-A14D-C3DAF5ECBB2E}"/>
                  </a:ext>
                </a:extLst>
              </p:cNvPr>
              <p:cNvSpPr>
                <a:spLocks/>
              </p:cNvSpPr>
              <p:nvPr/>
            </p:nvSpPr>
            <p:spPr bwMode="auto">
              <a:xfrm>
                <a:off x="7096126" y="2160588"/>
                <a:ext cx="95250" cy="117475"/>
              </a:xfrm>
              <a:custGeom>
                <a:avLst/>
                <a:gdLst>
                  <a:gd name="T0" fmla="*/ 180 w 180"/>
                  <a:gd name="T1" fmla="*/ 25 h 222"/>
                  <a:gd name="T2" fmla="*/ 33 w 180"/>
                  <a:gd name="T3" fmla="*/ 222 h 222"/>
                  <a:gd name="T4" fmla="*/ 0 w 180"/>
                  <a:gd name="T5" fmla="*/ 196 h 222"/>
                  <a:gd name="T6" fmla="*/ 146 w 180"/>
                  <a:gd name="T7" fmla="*/ 0 h 222"/>
                  <a:gd name="T8" fmla="*/ 180 w 180"/>
                  <a:gd name="T9" fmla="*/ 25 h 222"/>
                </a:gdLst>
                <a:ahLst/>
                <a:cxnLst>
                  <a:cxn ang="0">
                    <a:pos x="T0" y="T1"/>
                  </a:cxn>
                  <a:cxn ang="0">
                    <a:pos x="T2" y="T3"/>
                  </a:cxn>
                  <a:cxn ang="0">
                    <a:pos x="T4" y="T5"/>
                  </a:cxn>
                  <a:cxn ang="0">
                    <a:pos x="T6" y="T7"/>
                  </a:cxn>
                  <a:cxn ang="0">
                    <a:pos x="T8" y="T9"/>
                  </a:cxn>
                </a:cxnLst>
                <a:rect l="0" t="0" r="r" b="b"/>
                <a:pathLst>
                  <a:path w="180" h="222">
                    <a:moveTo>
                      <a:pt x="180" y="25"/>
                    </a:moveTo>
                    <a:lnTo>
                      <a:pt x="33" y="222"/>
                    </a:lnTo>
                    <a:lnTo>
                      <a:pt x="0" y="196"/>
                    </a:lnTo>
                    <a:lnTo>
                      <a:pt x="146" y="0"/>
                    </a:lnTo>
                    <a:lnTo>
                      <a:pt x="18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17" name="Freeform 166">
                <a:extLst>
                  <a:ext uri="{FF2B5EF4-FFF2-40B4-BE49-F238E27FC236}">
                    <a16:creationId xmlns:a16="http://schemas.microsoft.com/office/drawing/2014/main" id="{50D76941-3422-E047-992E-4E7AF49EC3C4}"/>
                  </a:ext>
                </a:extLst>
              </p:cNvPr>
              <p:cNvSpPr>
                <a:spLocks/>
              </p:cNvSpPr>
              <p:nvPr/>
            </p:nvSpPr>
            <p:spPr bwMode="auto">
              <a:xfrm>
                <a:off x="7062788" y="2132013"/>
                <a:ext cx="92075" cy="119063"/>
              </a:xfrm>
              <a:custGeom>
                <a:avLst/>
                <a:gdLst>
                  <a:gd name="T0" fmla="*/ 176 w 176"/>
                  <a:gd name="T1" fmla="*/ 26 h 226"/>
                  <a:gd name="T2" fmla="*/ 34 w 176"/>
                  <a:gd name="T3" fmla="*/ 226 h 226"/>
                  <a:gd name="T4" fmla="*/ 0 w 176"/>
                  <a:gd name="T5" fmla="*/ 200 h 226"/>
                  <a:gd name="T6" fmla="*/ 142 w 176"/>
                  <a:gd name="T7" fmla="*/ 0 h 226"/>
                  <a:gd name="T8" fmla="*/ 176 w 176"/>
                  <a:gd name="T9" fmla="*/ 26 h 226"/>
                </a:gdLst>
                <a:ahLst/>
                <a:cxnLst>
                  <a:cxn ang="0">
                    <a:pos x="T0" y="T1"/>
                  </a:cxn>
                  <a:cxn ang="0">
                    <a:pos x="T2" y="T3"/>
                  </a:cxn>
                  <a:cxn ang="0">
                    <a:pos x="T4" y="T5"/>
                  </a:cxn>
                  <a:cxn ang="0">
                    <a:pos x="T6" y="T7"/>
                  </a:cxn>
                  <a:cxn ang="0">
                    <a:pos x="T8" y="T9"/>
                  </a:cxn>
                </a:cxnLst>
                <a:rect l="0" t="0" r="r" b="b"/>
                <a:pathLst>
                  <a:path w="176" h="226">
                    <a:moveTo>
                      <a:pt x="176" y="26"/>
                    </a:moveTo>
                    <a:lnTo>
                      <a:pt x="34" y="226"/>
                    </a:lnTo>
                    <a:lnTo>
                      <a:pt x="0" y="200"/>
                    </a:lnTo>
                    <a:lnTo>
                      <a:pt x="142" y="0"/>
                    </a:lnTo>
                    <a:lnTo>
                      <a:pt x="1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18" name="Freeform 167">
                <a:extLst>
                  <a:ext uri="{FF2B5EF4-FFF2-40B4-BE49-F238E27FC236}">
                    <a16:creationId xmlns:a16="http://schemas.microsoft.com/office/drawing/2014/main" id="{F8D7AC21-F629-9C4B-B224-43EC8B92FE46}"/>
                  </a:ext>
                </a:extLst>
              </p:cNvPr>
              <p:cNvSpPr>
                <a:spLocks/>
              </p:cNvSpPr>
              <p:nvPr/>
            </p:nvSpPr>
            <p:spPr bwMode="auto">
              <a:xfrm>
                <a:off x="7027863" y="2105026"/>
                <a:ext cx="90488" cy="120650"/>
              </a:xfrm>
              <a:custGeom>
                <a:avLst/>
                <a:gdLst>
                  <a:gd name="T0" fmla="*/ 172 w 172"/>
                  <a:gd name="T1" fmla="*/ 24 h 228"/>
                  <a:gd name="T2" fmla="*/ 35 w 172"/>
                  <a:gd name="T3" fmla="*/ 228 h 228"/>
                  <a:gd name="T4" fmla="*/ 0 w 172"/>
                  <a:gd name="T5" fmla="*/ 204 h 228"/>
                  <a:gd name="T6" fmla="*/ 136 w 172"/>
                  <a:gd name="T7" fmla="*/ 0 h 228"/>
                  <a:gd name="T8" fmla="*/ 172 w 172"/>
                  <a:gd name="T9" fmla="*/ 24 h 228"/>
                </a:gdLst>
                <a:ahLst/>
                <a:cxnLst>
                  <a:cxn ang="0">
                    <a:pos x="T0" y="T1"/>
                  </a:cxn>
                  <a:cxn ang="0">
                    <a:pos x="T2" y="T3"/>
                  </a:cxn>
                  <a:cxn ang="0">
                    <a:pos x="T4" y="T5"/>
                  </a:cxn>
                  <a:cxn ang="0">
                    <a:pos x="T6" y="T7"/>
                  </a:cxn>
                  <a:cxn ang="0">
                    <a:pos x="T8" y="T9"/>
                  </a:cxn>
                </a:cxnLst>
                <a:rect l="0" t="0" r="r" b="b"/>
                <a:pathLst>
                  <a:path w="172" h="228">
                    <a:moveTo>
                      <a:pt x="172" y="24"/>
                    </a:moveTo>
                    <a:lnTo>
                      <a:pt x="35" y="228"/>
                    </a:lnTo>
                    <a:lnTo>
                      <a:pt x="0" y="204"/>
                    </a:lnTo>
                    <a:lnTo>
                      <a:pt x="136" y="0"/>
                    </a:lnTo>
                    <a:lnTo>
                      <a:pt x="17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19" name="Freeform 168">
                <a:extLst>
                  <a:ext uri="{FF2B5EF4-FFF2-40B4-BE49-F238E27FC236}">
                    <a16:creationId xmlns:a16="http://schemas.microsoft.com/office/drawing/2014/main" id="{954198F0-3BEC-064D-A536-A10137E8DB68}"/>
                  </a:ext>
                </a:extLst>
              </p:cNvPr>
              <p:cNvSpPr>
                <a:spLocks/>
              </p:cNvSpPr>
              <p:nvPr/>
            </p:nvSpPr>
            <p:spPr bwMode="auto">
              <a:xfrm>
                <a:off x="6992938" y="2078038"/>
                <a:ext cx="88900" cy="122238"/>
              </a:xfrm>
              <a:custGeom>
                <a:avLst/>
                <a:gdLst>
                  <a:gd name="T0" fmla="*/ 167 w 167"/>
                  <a:gd name="T1" fmla="*/ 23 h 230"/>
                  <a:gd name="T2" fmla="*/ 36 w 167"/>
                  <a:gd name="T3" fmla="*/ 230 h 230"/>
                  <a:gd name="T4" fmla="*/ 0 w 167"/>
                  <a:gd name="T5" fmla="*/ 207 h 230"/>
                  <a:gd name="T6" fmla="*/ 131 w 167"/>
                  <a:gd name="T7" fmla="*/ 0 h 230"/>
                  <a:gd name="T8" fmla="*/ 167 w 167"/>
                  <a:gd name="T9" fmla="*/ 23 h 230"/>
                </a:gdLst>
                <a:ahLst/>
                <a:cxnLst>
                  <a:cxn ang="0">
                    <a:pos x="T0" y="T1"/>
                  </a:cxn>
                  <a:cxn ang="0">
                    <a:pos x="T2" y="T3"/>
                  </a:cxn>
                  <a:cxn ang="0">
                    <a:pos x="T4" y="T5"/>
                  </a:cxn>
                  <a:cxn ang="0">
                    <a:pos x="T6" y="T7"/>
                  </a:cxn>
                  <a:cxn ang="0">
                    <a:pos x="T8" y="T9"/>
                  </a:cxn>
                </a:cxnLst>
                <a:rect l="0" t="0" r="r" b="b"/>
                <a:pathLst>
                  <a:path w="167" h="230">
                    <a:moveTo>
                      <a:pt x="167" y="23"/>
                    </a:moveTo>
                    <a:lnTo>
                      <a:pt x="36" y="230"/>
                    </a:lnTo>
                    <a:lnTo>
                      <a:pt x="0" y="207"/>
                    </a:lnTo>
                    <a:lnTo>
                      <a:pt x="131" y="0"/>
                    </a:lnTo>
                    <a:lnTo>
                      <a:pt x="16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20" name="Freeform 169">
                <a:extLst>
                  <a:ext uri="{FF2B5EF4-FFF2-40B4-BE49-F238E27FC236}">
                    <a16:creationId xmlns:a16="http://schemas.microsoft.com/office/drawing/2014/main" id="{363D4BD7-D4A3-BA4D-9094-E0BB4B89D6DE}"/>
                  </a:ext>
                </a:extLst>
              </p:cNvPr>
              <p:cNvSpPr>
                <a:spLocks/>
              </p:cNvSpPr>
              <p:nvPr/>
            </p:nvSpPr>
            <p:spPr bwMode="auto">
              <a:xfrm>
                <a:off x="6958013" y="2052638"/>
                <a:ext cx="85725" cy="123825"/>
              </a:xfrm>
              <a:custGeom>
                <a:avLst/>
                <a:gdLst>
                  <a:gd name="T0" fmla="*/ 163 w 163"/>
                  <a:gd name="T1" fmla="*/ 22 h 234"/>
                  <a:gd name="T2" fmla="*/ 37 w 163"/>
                  <a:gd name="T3" fmla="*/ 234 h 234"/>
                  <a:gd name="T4" fmla="*/ 0 w 163"/>
                  <a:gd name="T5" fmla="*/ 211 h 234"/>
                  <a:gd name="T6" fmla="*/ 127 w 163"/>
                  <a:gd name="T7" fmla="*/ 0 h 234"/>
                  <a:gd name="T8" fmla="*/ 163 w 163"/>
                  <a:gd name="T9" fmla="*/ 22 h 234"/>
                </a:gdLst>
                <a:ahLst/>
                <a:cxnLst>
                  <a:cxn ang="0">
                    <a:pos x="T0" y="T1"/>
                  </a:cxn>
                  <a:cxn ang="0">
                    <a:pos x="T2" y="T3"/>
                  </a:cxn>
                  <a:cxn ang="0">
                    <a:pos x="T4" y="T5"/>
                  </a:cxn>
                  <a:cxn ang="0">
                    <a:pos x="T6" y="T7"/>
                  </a:cxn>
                  <a:cxn ang="0">
                    <a:pos x="T8" y="T9"/>
                  </a:cxn>
                </a:cxnLst>
                <a:rect l="0" t="0" r="r" b="b"/>
                <a:pathLst>
                  <a:path w="163" h="234">
                    <a:moveTo>
                      <a:pt x="163" y="22"/>
                    </a:moveTo>
                    <a:lnTo>
                      <a:pt x="37" y="234"/>
                    </a:lnTo>
                    <a:lnTo>
                      <a:pt x="0" y="211"/>
                    </a:lnTo>
                    <a:lnTo>
                      <a:pt x="127" y="0"/>
                    </a:lnTo>
                    <a:lnTo>
                      <a:pt x="16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grpSp>
        <p:grpSp>
          <p:nvGrpSpPr>
            <p:cNvPr id="549" name="Group 548">
              <a:extLst>
                <a:ext uri="{FF2B5EF4-FFF2-40B4-BE49-F238E27FC236}">
                  <a16:creationId xmlns:a16="http://schemas.microsoft.com/office/drawing/2014/main" id="{66131F32-B3DE-2444-BB99-95C348827043}"/>
                </a:ext>
              </a:extLst>
            </p:cNvPr>
            <p:cNvGrpSpPr/>
            <p:nvPr/>
          </p:nvGrpSpPr>
          <p:grpSpPr>
            <a:xfrm>
              <a:off x="5845176" y="1779588"/>
              <a:ext cx="566737" cy="157163"/>
              <a:chOff x="5845176" y="1779588"/>
              <a:chExt cx="566737" cy="157163"/>
            </a:xfrm>
            <a:grpFill/>
          </p:grpSpPr>
          <p:sp>
            <p:nvSpPr>
              <p:cNvPr id="596" name="Freeform 184">
                <a:extLst>
                  <a:ext uri="{FF2B5EF4-FFF2-40B4-BE49-F238E27FC236}">
                    <a16:creationId xmlns:a16="http://schemas.microsoft.com/office/drawing/2014/main" id="{6933717C-BE89-2043-B12A-22F130453B3E}"/>
                  </a:ext>
                </a:extLst>
              </p:cNvPr>
              <p:cNvSpPr>
                <a:spLocks/>
              </p:cNvSpPr>
              <p:nvPr/>
            </p:nvSpPr>
            <p:spPr bwMode="auto">
              <a:xfrm>
                <a:off x="6370638" y="1804988"/>
                <a:ext cx="41275" cy="131763"/>
              </a:xfrm>
              <a:custGeom>
                <a:avLst/>
                <a:gdLst>
                  <a:gd name="T0" fmla="*/ 79 w 79"/>
                  <a:gd name="T1" fmla="*/ 7 h 251"/>
                  <a:gd name="T2" fmla="*/ 42 w 79"/>
                  <a:gd name="T3" fmla="*/ 251 h 251"/>
                  <a:gd name="T4" fmla="*/ 0 w 79"/>
                  <a:gd name="T5" fmla="*/ 245 h 251"/>
                  <a:gd name="T6" fmla="*/ 37 w 79"/>
                  <a:gd name="T7" fmla="*/ 0 h 251"/>
                  <a:gd name="T8" fmla="*/ 79 w 79"/>
                  <a:gd name="T9" fmla="*/ 7 h 251"/>
                </a:gdLst>
                <a:ahLst/>
                <a:cxnLst>
                  <a:cxn ang="0">
                    <a:pos x="T0" y="T1"/>
                  </a:cxn>
                  <a:cxn ang="0">
                    <a:pos x="T2" y="T3"/>
                  </a:cxn>
                  <a:cxn ang="0">
                    <a:pos x="T4" y="T5"/>
                  </a:cxn>
                  <a:cxn ang="0">
                    <a:pos x="T6" y="T7"/>
                  </a:cxn>
                  <a:cxn ang="0">
                    <a:pos x="T8" y="T9"/>
                  </a:cxn>
                </a:cxnLst>
                <a:rect l="0" t="0" r="r" b="b"/>
                <a:pathLst>
                  <a:path w="79" h="251">
                    <a:moveTo>
                      <a:pt x="79" y="7"/>
                    </a:moveTo>
                    <a:lnTo>
                      <a:pt x="42" y="251"/>
                    </a:lnTo>
                    <a:lnTo>
                      <a:pt x="0" y="245"/>
                    </a:lnTo>
                    <a:lnTo>
                      <a:pt x="37" y="0"/>
                    </a:lnTo>
                    <a:lnTo>
                      <a:pt x="79"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97" name="Freeform 185">
                <a:extLst>
                  <a:ext uri="{FF2B5EF4-FFF2-40B4-BE49-F238E27FC236}">
                    <a16:creationId xmlns:a16="http://schemas.microsoft.com/office/drawing/2014/main" id="{A67A607B-AA38-1A42-990E-1FDBF1C8015D}"/>
                  </a:ext>
                </a:extLst>
              </p:cNvPr>
              <p:cNvSpPr>
                <a:spLocks/>
              </p:cNvSpPr>
              <p:nvPr/>
            </p:nvSpPr>
            <p:spPr bwMode="auto">
              <a:xfrm>
                <a:off x="6327776" y="1797051"/>
                <a:ext cx="39688" cy="133350"/>
              </a:xfrm>
              <a:custGeom>
                <a:avLst/>
                <a:gdLst>
                  <a:gd name="T0" fmla="*/ 73 w 73"/>
                  <a:gd name="T1" fmla="*/ 6 h 250"/>
                  <a:gd name="T2" fmla="*/ 44 w 73"/>
                  <a:gd name="T3" fmla="*/ 250 h 250"/>
                  <a:gd name="T4" fmla="*/ 0 w 73"/>
                  <a:gd name="T5" fmla="*/ 244 h 250"/>
                  <a:gd name="T6" fmla="*/ 31 w 73"/>
                  <a:gd name="T7" fmla="*/ 0 h 250"/>
                  <a:gd name="T8" fmla="*/ 73 w 73"/>
                  <a:gd name="T9" fmla="*/ 6 h 250"/>
                </a:gdLst>
                <a:ahLst/>
                <a:cxnLst>
                  <a:cxn ang="0">
                    <a:pos x="T0" y="T1"/>
                  </a:cxn>
                  <a:cxn ang="0">
                    <a:pos x="T2" y="T3"/>
                  </a:cxn>
                  <a:cxn ang="0">
                    <a:pos x="T4" y="T5"/>
                  </a:cxn>
                  <a:cxn ang="0">
                    <a:pos x="T6" y="T7"/>
                  </a:cxn>
                  <a:cxn ang="0">
                    <a:pos x="T8" y="T9"/>
                  </a:cxn>
                </a:cxnLst>
                <a:rect l="0" t="0" r="r" b="b"/>
                <a:pathLst>
                  <a:path w="73" h="250">
                    <a:moveTo>
                      <a:pt x="73" y="6"/>
                    </a:moveTo>
                    <a:lnTo>
                      <a:pt x="44" y="250"/>
                    </a:lnTo>
                    <a:lnTo>
                      <a:pt x="0" y="244"/>
                    </a:lnTo>
                    <a:lnTo>
                      <a:pt x="31" y="0"/>
                    </a:lnTo>
                    <a:lnTo>
                      <a:pt x="7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98" name="Freeform 186">
                <a:extLst>
                  <a:ext uri="{FF2B5EF4-FFF2-40B4-BE49-F238E27FC236}">
                    <a16:creationId xmlns:a16="http://schemas.microsoft.com/office/drawing/2014/main" id="{5402FE91-7ED4-2746-ACBF-2D3A35D7C3A1}"/>
                  </a:ext>
                </a:extLst>
              </p:cNvPr>
              <p:cNvSpPr>
                <a:spLocks/>
              </p:cNvSpPr>
              <p:nvPr/>
            </p:nvSpPr>
            <p:spPr bwMode="auto">
              <a:xfrm>
                <a:off x="6286501" y="1792288"/>
                <a:ext cx="36513" cy="131763"/>
              </a:xfrm>
              <a:custGeom>
                <a:avLst/>
                <a:gdLst>
                  <a:gd name="T0" fmla="*/ 67 w 67"/>
                  <a:gd name="T1" fmla="*/ 4 h 249"/>
                  <a:gd name="T2" fmla="*/ 42 w 67"/>
                  <a:gd name="T3" fmla="*/ 249 h 249"/>
                  <a:gd name="T4" fmla="*/ 0 w 67"/>
                  <a:gd name="T5" fmla="*/ 245 h 249"/>
                  <a:gd name="T6" fmla="*/ 24 w 67"/>
                  <a:gd name="T7" fmla="*/ 0 h 249"/>
                  <a:gd name="T8" fmla="*/ 67 w 67"/>
                  <a:gd name="T9" fmla="*/ 4 h 249"/>
                </a:gdLst>
                <a:ahLst/>
                <a:cxnLst>
                  <a:cxn ang="0">
                    <a:pos x="T0" y="T1"/>
                  </a:cxn>
                  <a:cxn ang="0">
                    <a:pos x="T2" y="T3"/>
                  </a:cxn>
                  <a:cxn ang="0">
                    <a:pos x="T4" y="T5"/>
                  </a:cxn>
                  <a:cxn ang="0">
                    <a:pos x="T6" y="T7"/>
                  </a:cxn>
                  <a:cxn ang="0">
                    <a:pos x="T8" y="T9"/>
                  </a:cxn>
                </a:cxnLst>
                <a:rect l="0" t="0" r="r" b="b"/>
                <a:pathLst>
                  <a:path w="67" h="249">
                    <a:moveTo>
                      <a:pt x="67" y="4"/>
                    </a:moveTo>
                    <a:lnTo>
                      <a:pt x="42" y="249"/>
                    </a:lnTo>
                    <a:lnTo>
                      <a:pt x="0" y="245"/>
                    </a:lnTo>
                    <a:lnTo>
                      <a:pt x="24" y="0"/>
                    </a:lnTo>
                    <a:lnTo>
                      <a:pt x="67"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99" name="Freeform 187">
                <a:extLst>
                  <a:ext uri="{FF2B5EF4-FFF2-40B4-BE49-F238E27FC236}">
                    <a16:creationId xmlns:a16="http://schemas.microsoft.com/office/drawing/2014/main" id="{7CE854F7-9660-C44B-B9F9-964FE42F4269}"/>
                  </a:ext>
                </a:extLst>
              </p:cNvPr>
              <p:cNvSpPr>
                <a:spLocks/>
              </p:cNvSpPr>
              <p:nvPr/>
            </p:nvSpPr>
            <p:spPr bwMode="auto">
              <a:xfrm>
                <a:off x="6245226" y="1785938"/>
                <a:ext cx="31750" cy="133350"/>
              </a:xfrm>
              <a:custGeom>
                <a:avLst/>
                <a:gdLst>
                  <a:gd name="T0" fmla="*/ 61 w 61"/>
                  <a:gd name="T1" fmla="*/ 3 h 250"/>
                  <a:gd name="T2" fmla="*/ 43 w 61"/>
                  <a:gd name="T3" fmla="*/ 250 h 250"/>
                  <a:gd name="T4" fmla="*/ 0 w 61"/>
                  <a:gd name="T5" fmla="*/ 246 h 250"/>
                  <a:gd name="T6" fmla="*/ 18 w 61"/>
                  <a:gd name="T7" fmla="*/ 0 h 250"/>
                  <a:gd name="T8" fmla="*/ 61 w 61"/>
                  <a:gd name="T9" fmla="*/ 3 h 250"/>
                </a:gdLst>
                <a:ahLst/>
                <a:cxnLst>
                  <a:cxn ang="0">
                    <a:pos x="T0" y="T1"/>
                  </a:cxn>
                  <a:cxn ang="0">
                    <a:pos x="T2" y="T3"/>
                  </a:cxn>
                  <a:cxn ang="0">
                    <a:pos x="T4" y="T5"/>
                  </a:cxn>
                  <a:cxn ang="0">
                    <a:pos x="T6" y="T7"/>
                  </a:cxn>
                  <a:cxn ang="0">
                    <a:pos x="T8" y="T9"/>
                  </a:cxn>
                </a:cxnLst>
                <a:rect l="0" t="0" r="r" b="b"/>
                <a:pathLst>
                  <a:path w="61" h="250">
                    <a:moveTo>
                      <a:pt x="61" y="3"/>
                    </a:moveTo>
                    <a:lnTo>
                      <a:pt x="43" y="250"/>
                    </a:lnTo>
                    <a:lnTo>
                      <a:pt x="0" y="246"/>
                    </a:lnTo>
                    <a:lnTo>
                      <a:pt x="18" y="0"/>
                    </a:lnTo>
                    <a:lnTo>
                      <a:pt x="6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00" name="Freeform 188">
                <a:extLst>
                  <a:ext uri="{FF2B5EF4-FFF2-40B4-BE49-F238E27FC236}">
                    <a16:creationId xmlns:a16="http://schemas.microsoft.com/office/drawing/2014/main" id="{B0DED656-2B4B-524B-95F9-9D2143F3E645}"/>
                  </a:ext>
                </a:extLst>
              </p:cNvPr>
              <p:cNvSpPr>
                <a:spLocks/>
              </p:cNvSpPr>
              <p:nvPr/>
            </p:nvSpPr>
            <p:spPr bwMode="auto">
              <a:xfrm>
                <a:off x="6202363" y="1782763"/>
                <a:ext cx="28575" cy="131763"/>
              </a:xfrm>
              <a:custGeom>
                <a:avLst/>
                <a:gdLst>
                  <a:gd name="T0" fmla="*/ 54 w 54"/>
                  <a:gd name="T1" fmla="*/ 3 h 249"/>
                  <a:gd name="T2" fmla="*/ 42 w 54"/>
                  <a:gd name="T3" fmla="*/ 249 h 249"/>
                  <a:gd name="T4" fmla="*/ 0 w 54"/>
                  <a:gd name="T5" fmla="*/ 246 h 249"/>
                  <a:gd name="T6" fmla="*/ 12 w 54"/>
                  <a:gd name="T7" fmla="*/ 0 h 249"/>
                  <a:gd name="T8" fmla="*/ 54 w 54"/>
                  <a:gd name="T9" fmla="*/ 3 h 249"/>
                </a:gdLst>
                <a:ahLst/>
                <a:cxnLst>
                  <a:cxn ang="0">
                    <a:pos x="T0" y="T1"/>
                  </a:cxn>
                  <a:cxn ang="0">
                    <a:pos x="T2" y="T3"/>
                  </a:cxn>
                  <a:cxn ang="0">
                    <a:pos x="T4" y="T5"/>
                  </a:cxn>
                  <a:cxn ang="0">
                    <a:pos x="T6" y="T7"/>
                  </a:cxn>
                  <a:cxn ang="0">
                    <a:pos x="T8" y="T9"/>
                  </a:cxn>
                </a:cxnLst>
                <a:rect l="0" t="0" r="r" b="b"/>
                <a:pathLst>
                  <a:path w="54" h="249">
                    <a:moveTo>
                      <a:pt x="54" y="3"/>
                    </a:moveTo>
                    <a:lnTo>
                      <a:pt x="42" y="249"/>
                    </a:lnTo>
                    <a:lnTo>
                      <a:pt x="0" y="246"/>
                    </a:lnTo>
                    <a:lnTo>
                      <a:pt x="12" y="0"/>
                    </a:lnTo>
                    <a:lnTo>
                      <a:pt x="5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01" name="Freeform 189">
                <a:extLst>
                  <a:ext uri="{FF2B5EF4-FFF2-40B4-BE49-F238E27FC236}">
                    <a16:creationId xmlns:a16="http://schemas.microsoft.com/office/drawing/2014/main" id="{EC2D1A84-CD39-7F4F-8A98-9F5905164EB0}"/>
                  </a:ext>
                </a:extLst>
              </p:cNvPr>
              <p:cNvSpPr>
                <a:spLocks/>
              </p:cNvSpPr>
              <p:nvPr/>
            </p:nvSpPr>
            <p:spPr bwMode="auto">
              <a:xfrm>
                <a:off x="6159501" y="1779588"/>
                <a:ext cx="26988" cy="131763"/>
              </a:xfrm>
              <a:custGeom>
                <a:avLst/>
                <a:gdLst>
                  <a:gd name="T0" fmla="*/ 49 w 49"/>
                  <a:gd name="T1" fmla="*/ 1 h 249"/>
                  <a:gd name="T2" fmla="*/ 44 w 49"/>
                  <a:gd name="T3" fmla="*/ 249 h 249"/>
                  <a:gd name="T4" fmla="*/ 0 w 49"/>
                  <a:gd name="T5" fmla="*/ 247 h 249"/>
                  <a:gd name="T6" fmla="*/ 5 w 49"/>
                  <a:gd name="T7" fmla="*/ 0 h 249"/>
                  <a:gd name="T8" fmla="*/ 49 w 49"/>
                  <a:gd name="T9" fmla="*/ 1 h 249"/>
                </a:gdLst>
                <a:ahLst/>
                <a:cxnLst>
                  <a:cxn ang="0">
                    <a:pos x="T0" y="T1"/>
                  </a:cxn>
                  <a:cxn ang="0">
                    <a:pos x="T2" y="T3"/>
                  </a:cxn>
                  <a:cxn ang="0">
                    <a:pos x="T4" y="T5"/>
                  </a:cxn>
                  <a:cxn ang="0">
                    <a:pos x="T6" y="T7"/>
                  </a:cxn>
                  <a:cxn ang="0">
                    <a:pos x="T8" y="T9"/>
                  </a:cxn>
                </a:cxnLst>
                <a:rect l="0" t="0" r="r" b="b"/>
                <a:pathLst>
                  <a:path w="49" h="249">
                    <a:moveTo>
                      <a:pt x="49" y="1"/>
                    </a:moveTo>
                    <a:lnTo>
                      <a:pt x="44" y="249"/>
                    </a:lnTo>
                    <a:lnTo>
                      <a:pt x="0" y="247"/>
                    </a:lnTo>
                    <a:lnTo>
                      <a:pt x="5" y="0"/>
                    </a:lnTo>
                    <a:lnTo>
                      <a:pt x="4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02" name="Freeform 190">
                <a:extLst>
                  <a:ext uri="{FF2B5EF4-FFF2-40B4-BE49-F238E27FC236}">
                    <a16:creationId xmlns:a16="http://schemas.microsoft.com/office/drawing/2014/main" id="{9ACE6FC8-2389-4748-8181-F2A293386721}"/>
                  </a:ext>
                </a:extLst>
              </p:cNvPr>
              <p:cNvSpPr>
                <a:spLocks/>
              </p:cNvSpPr>
              <p:nvPr/>
            </p:nvSpPr>
            <p:spPr bwMode="auto">
              <a:xfrm>
                <a:off x="6118226" y="1779588"/>
                <a:ext cx="22225" cy="130175"/>
              </a:xfrm>
              <a:custGeom>
                <a:avLst/>
                <a:gdLst>
                  <a:gd name="T0" fmla="*/ 43 w 43"/>
                  <a:gd name="T1" fmla="*/ 0 h 247"/>
                  <a:gd name="T2" fmla="*/ 43 w 43"/>
                  <a:gd name="T3" fmla="*/ 247 h 247"/>
                  <a:gd name="T4" fmla="*/ 1 w 43"/>
                  <a:gd name="T5" fmla="*/ 247 h 247"/>
                  <a:gd name="T6" fmla="*/ 0 w 43"/>
                  <a:gd name="T7" fmla="*/ 1 h 247"/>
                  <a:gd name="T8" fmla="*/ 43 w 43"/>
                  <a:gd name="T9" fmla="*/ 0 h 247"/>
                </a:gdLst>
                <a:ahLst/>
                <a:cxnLst>
                  <a:cxn ang="0">
                    <a:pos x="T0" y="T1"/>
                  </a:cxn>
                  <a:cxn ang="0">
                    <a:pos x="T2" y="T3"/>
                  </a:cxn>
                  <a:cxn ang="0">
                    <a:pos x="T4" y="T5"/>
                  </a:cxn>
                  <a:cxn ang="0">
                    <a:pos x="T6" y="T7"/>
                  </a:cxn>
                  <a:cxn ang="0">
                    <a:pos x="T8" y="T9"/>
                  </a:cxn>
                </a:cxnLst>
                <a:rect l="0" t="0" r="r" b="b"/>
                <a:pathLst>
                  <a:path w="43" h="247">
                    <a:moveTo>
                      <a:pt x="43" y="0"/>
                    </a:moveTo>
                    <a:lnTo>
                      <a:pt x="43" y="247"/>
                    </a:lnTo>
                    <a:lnTo>
                      <a:pt x="1" y="247"/>
                    </a:lnTo>
                    <a:lnTo>
                      <a:pt x="0" y="1"/>
                    </a:ln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03" name="Freeform 191">
                <a:extLst>
                  <a:ext uri="{FF2B5EF4-FFF2-40B4-BE49-F238E27FC236}">
                    <a16:creationId xmlns:a16="http://schemas.microsoft.com/office/drawing/2014/main" id="{DB915D9D-2B75-7F45-9794-A793C5CFBC8E}"/>
                  </a:ext>
                </a:extLst>
              </p:cNvPr>
              <p:cNvSpPr>
                <a:spLocks/>
              </p:cNvSpPr>
              <p:nvPr/>
            </p:nvSpPr>
            <p:spPr bwMode="auto">
              <a:xfrm>
                <a:off x="6072188" y="1779588"/>
                <a:ext cx="26988" cy="130175"/>
              </a:xfrm>
              <a:custGeom>
                <a:avLst/>
                <a:gdLst>
                  <a:gd name="T0" fmla="*/ 42 w 50"/>
                  <a:gd name="T1" fmla="*/ 0 h 247"/>
                  <a:gd name="T2" fmla="*/ 50 w 50"/>
                  <a:gd name="T3" fmla="*/ 246 h 247"/>
                  <a:gd name="T4" fmla="*/ 7 w 50"/>
                  <a:gd name="T5" fmla="*/ 247 h 247"/>
                  <a:gd name="T6" fmla="*/ 0 w 50"/>
                  <a:gd name="T7" fmla="*/ 1 h 247"/>
                  <a:gd name="T8" fmla="*/ 42 w 50"/>
                  <a:gd name="T9" fmla="*/ 0 h 247"/>
                </a:gdLst>
                <a:ahLst/>
                <a:cxnLst>
                  <a:cxn ang="0">
                    <a:pos x="T0" y="T1"/>
                  </a:cxn>
                  <a:cxn ang="0">
                    <a:pos x="T2" y="T3"/>
                  </a:cxn>
                  <a:cxn ang="0">
                    <a:pos x="T4" y="T5"/>
                  </a:cxn>
                  <a:cxn ang="0">
                    <a:pos x="T6" y="T7"/>
                  </a:cxn>
                  <a:cxn ang="0">
                    <a:pos x="T8" y="T9"/>
                  </a:cxn>
                </a:cxnLst>
                <a:rect l="0" t="0" r="r" b="b"/>
                <a:pathLst>
                  <a:path w="50" h="247">
                    <a:moveTo>
                      <a:pt x="42" y="0"/>
                    </a:moveTo>
                    <a:lnTo>
                      <a:pt x="50" y="246"/>
                    </a:lnTo>
                    <a:lnTo>
                      <a:pt x="7" y="247"/>
                    </a:lnTo>
                    <a:lnTo>
                      <a:pt x="0" y="1"/>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04" name="Freeform 192">
                <a:extLst>
                  <a:ext uri="{FF2B5EF4-FFF2-40B4-BE49-F238E27FC236}">
                    <a16:creationId xmlns:a16="http://schemas.microsoft.com/office/drawing/2014/main" id="{866A1CEB-77F6-DF4E-9846-C58C0F853CB1}"/>
                  </a:ext>
                </a:extLst>
              </p:cNvPr>
              <p:cNvSpPr>
                <a:spLocks/>
              </p:cNvSpPr>
              <p:nvPr/>
            </p:nvSpPr>
            <p:spPr bwMode="auto">
              <a:xfrm>
                <a:off x="6026151" y="1779588"/>
                <a:ext cx="30163" cy="130175"/>
              </a:xfrm>
              <a:custGeom>
                <a:avLst/>
                <a:gdLst>
                  <a:gd name="T0" fmla="*/ 42 w 56"/>
                  <a:gd name="T1" fmla="*/ 0 h 248"/>
                  <a:gd name="T2" fmla="*/ 56 w 56"/>
                  <a:gd name="T3" fmla="*/ 247 h 248"/>
                  <a:gd name="T4" fmla="*/ 14 w 56"/>
                  <a:gd name="T5" fmla="*/ 248 h 248"/>
                  <a:gd name="T6" fmla="*/ 0 w 56"/>
                  <a:gd name="T7" fmla="*/ 2 h 248"/>
                  <a:gd name="T8" fmla="*/ 42 w 56"/>
                  <a:gd name="T9" fmla="*/ 0 h 248"/>
                </a:gdLst>
                <a:ahLst/>
                <a:cxnLst>
                  <a:cxn ang="0">
                    <a:pos x="T0" y="T1"/>
                  </a:cxn>
                  <a:cxn ang="0">
                    <a:pos x="T2" y="T3"/>
                  </a:cxn>
                  <a:cxn ang="0">
                    <a:pos x="T4" y="T5"/>
                  </a:cxn>
                  <a:cxn ang="0">
                    <a:pos x="T6" y="T7"/>
                  </a:cxn>
                  <a:cxn ang="0">
                    <a:pos x="T8" y="T9"/>
                  </a:cxn>
                </a:cxnLst>
                <a:rect l="0" t="0" r="r" b="b"/>
                <a:pathLst>
                  <a:path w="56" h="248">
                    <a:moveTo>
                      <a:pt x="42" y="0"/>
                    </a:moveTo>
                    <a:lnTo>
                      <a:pt x="56" y="247"/>
                    </a:lnTo>
                    <a:lnTo>
                      <a:pt x="14" y="248"/>
                    </a:lnTo>
                    <a:lnTo>
                      <a:pt x="0" y="2"/>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05" name="Freeform 193">
                <a:extLst>
                  <a:ext uri="{FF2B5EF4-FFF2-40B4-BE49-F238E27FC236}">
                    <a16:creationId xmlns:a16="http://schemas.microsoft.com/office/drawing/2014/main" id="{9A5A12FB-6E3C-7C43-BBC5-FB2D4EA49CAF}"/>
                  </a:ext>
                </a:extLst>
              </p:cNvPr>
              <p:cNvSpPr>
                <a:spLocks/>
              </p:cNvSpPr>
              <p:nvPr/>
            </p:nvSpPr>
            <p:spPr bwMode="auto">
              <a:xfrm>
                <a:off x="5981701" y="1781176"/>
                <a:ext cx="33338" cy="131763"/>
              </a:xfrm>
              <a:custGeom>
                <a:avLst/>
                <a:gdLst>
                  <a:gd name="T0" fmla="*/ 42 w 63"/>
                  <a:gd name="T1" fmla="*/ 0 h 250"/>
                  <a:gd name="T2" fmla="*/ 63 w 63"/>
                  <a:gd name="T3" fmla="*/ 246 h 250"/>
                  <a:gd name="T4" fmla="*/ 19 w 63"/>
                  <a:gd name="T5" fmla="*/ 250 h 250"/>
                  <a:gd name="T6" fmla="*/ 0 w 63"/>
                  <a:gd name="T7" fmla="*/ 4 h 250"/>
                  <a:gd name="T8" fmla="*/ 42 w 63"/>
                  <a:gd name="T9" fmla="*/ 0 h 250"/>
                </a:gdLst>
                <a:ahLst/>
                <a:cxnLst>
                  <a:cxn ang="0">
                    <a:pos x="T0" y="T1"/>
                  </a:cxn>
                  <a:cxn ang="0">
                    <a:pos x="T2" y="T3"/>
                  </a:cxn>
                  <a:cxn ang="0">
                    <a:pos x="T4" y="T5"/>
                  </a:cxn>
                  <a:cxn ang="0">
                    <a:pos x="T6" y="T7"/>
                  </a:cxn>
                  <a:cxn ang="0">
                    <a:pos x="T8" y="T9"/>
                  </a:cxn>
                </a:cxnLst>
                <a:rect l="0" t="0" r="r" b="b"/>
                <a:pathLst>
                  <a:path w="63" h="250">
                    <a:moveTo>
                      <a:pt x="42" y="0"/>
                    </a:moveTo>
                    <a:lnTo>
                      <a:pt x="63" y="246"/>
                    </a:lnTo>
                    <a:lnTo>
                      <a:pt x="19" y="250"/>
                    </a:lnTo>
                    <a:lnTo>
                      <a:pt x="0" y="4"/>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06" name="Freeform 194">
                <a:extLst>
                  <a:ext uri="{FF2B5EF4-FFF2-40B4-BE49-F238E27FC236}">
                    <a16:creationId xmlns:a16="http://schemas.microsoft.com/office/drawing/2014/main" id="{B543FF42-5345-9D42-962F-7A3AE883E7CF}"/>
                  </a:ext>
                </a:extLst>
              </p:cNvPr>
              <p:cNvSpPr>
                <a:spLocks/>
              </p:cNvSpPr>
              <p:nvPr/>
            </p:nvSpPr>
            <p:spPr bwMode="auto">
              <a:xfrm>
                <a:off x="5935663" y="1784351"/>
                <a:ext cx="36513" cy="131763"/>
              </a:xfrm>
              <a:custGeom>
                <a:avLst/>
                <a:gdLst>
                  <a:gd name="T0" fmla="*/ 42 w 68"/>
                  <a:gd name="T1" fmla="*/ 0 h 250"/>
                  <a:gd name="T2" fmla="*/ 68 w 68"/>
                  <a:gd name="T3" fmla="*/ 245 h 250"/>
                  <a:gd name="T4" fmla="*/ 26 w 68"/>
                  <a:gd name="T5" fmla="*/ 250 h 250"/>
                  <a:gd name="T6" fmla="*/ 0 w 68"/>
                  <a:gd name="T7" fmla="*/ 4 h 250"/>
                  <a:gd name="T8" fmla="*/ 42 w 68"/>
                  <a:gd name="T9" fmla="*/ 0 h 250"/>
                </a:gdLst>
                <a:ahLst/>
                <a:cxnLst>
                  <a:cxn ang="0">
                    <a:pos x="T0" y="T1"/>
                  </a:cxn>
                  <a:cxn ang="0">
                    <a:pos x="T2" y="T3"/>
                  </a:cxn>
                  <a:cxn ang="0">
                    <a:pos x="T4" y="T5"/>
                  </a:cxn>
                  <a:cxn ang="0">
                    <a:pos x="T6" y="T7"/>
                  </a:cxn>
                  <a:cxn ang="0">
                    <a:pos x="T8" y="T9"/>
                  </a:cxn>
                </a:cxnLst>
                <a:rect l="0" t="0" r="r" b="b"/>
                <a:pathLst>
                  <a:path w="68" h="250">
                    <a:moveTo>
                      <a:pt x="42" y="0"/>
                    </a:moveTo>
                    <a:lnTo>
                      <a:pt x="68" y="245"/>
                    </a:lnTo>
                    <a:lnTo>
                      <a:pt x="26" y="250"/>
                    </a:lnTo>
                    <a:lnTo>
                      <a:pt x="0" y="4"/>
                    </a:ln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07" name="Freeform 195">
                <a:extLst>
                  <a:ext uri="{FF2B5EF4-FFF2-40B4-BE49-F238E27FC236}">
                    <a16:creationId xmlns:a16="http://schemas.microsoft.com/office/drawing/2014/main" id="{2501443B-2B36-6542-BBC9-3B633C2128CD}"/>
                  </a:ext>
                </a:extLst>
              </p:cNvPr>
              <p:cNvSpPr>
                <a:spLocks/>
              </p:cNvSpPr>
              <p:nvPr/>
            </p:nvSpPr>
            <p:spPr bwMode="auto">
              <a:xfrm>
                <a:off x="5889626" y="1787526"/>
                <a:ext cx="39688" cy="133350"/>
              </a:xfrm>
              <a:custGeom>
                <a:avLst/>
                <a:gdLst>
                  <a:gd name="T0" fmla="*/ 43 w 75"/>
                  <a:gd name="T1" fmla="*/ 0 h 250"/>
                  <a:gd name="T2" fmla="*/ 75 w 75"/>
                  <a:gd name="T3" fmla="*/ 245 h 250"/>
                  <a:gd name="T4" fmla="*/ 32 w 75"/>
                  <a:gd name="T5" fmla="*/ 250 h 250"/>
                  <a:gd name="T6" fmla="*/ 0 w 75"/>
                  <a:gd name="T7" fmla="*/ 6 h 250"/>
                  <a:gd name="T8" fmla="*/ 43 w 75"/>
                  <a:gd name="T9" fmla="*/ 0 h 250"/>
                </a:gdLst>
                <a:ahLst/>
                <a:cxnLst>
                  <a:cxn ang="0">
                    <a:pos x="T0" y="T1"/>
                  </a:cxn>
                  <a:cxn ang="0">
                    <a:pos x="T2" y="T3"/>
                  </a:cxn>
                  <a:cxn ang="0">
                    <a:pos x="T4" y="T5"/>
                  </a:cxn>
                  <a:cxn ang="0">
                    <a:pos x="T6" y="T7"/>
                  </a:cxn>
                  <a:cxn ang="0">
                    <a:pos x="T8" y="T9"/>
                  </a:cxn>
                </a:cxnLst>
                <a:rect l="0" t="0" r="r" b="b"/>
                <a:pathLst>
                  <a:path w="75" h="250">
                    <a:moveTo>
                      <a:pt x="43" y="0"/>
                    </a:moveTo>
                    <a:lnTo>
                      <a:pt x="75" y="245"/>
                    </a:lnTo>
                    <a:lnTo>
                      <a:pt x="32" y="250"/>
                    </a:lnTo>
                    <a:lnTo>
                      <a:pt x="0" y="6"/>
                    </a:ln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08" name="Freeform 196">
                <a:extLst>
                  <a:ext uri="{FF2B5EF4-FFF2-40B4-BE49-F238E27FC236}">
                    <a16:creationId xmlns:a16="http://schemas.microsoft.com/office/drawing/2014/main" id="{AD0703D3-BF19-FD4A-9DA2-544EDEBE8A25}"/>
                  </a:ext>
                </a:extLst>
              </p:cNvPr>
              <p:cNvSpPr>
                <a:spLocks/>
              </p:cNvSpPr>
              <p:nvPr/>
            </p:nvSpPr>
            <p:spPr bwMode="auto">
              <a:xfrm>
                <a:off x="5845176" y="1793876"/>
                <a:ext cx="42863" cy="131763"/>
              </a:xfrm>
              <a:custGeom>
                <a:avLst/>
                <a:gdLst>
                  <a:gd name="T0" fmla="*/ 43 w 81"/>
                  <a:gd name="T1" fmla="*/ 0 h 250"/>
                  <a:gd name="T2" fmla="*/ 81 w 81"/>
                  <a:gd name="T3" fmla="*/ 243 h 250"/>
                  <a:gd name="T4" fmla="*/ 39 w 81"/>
                  <a:gd name="T5" fmla="*/ 250 h 250"/>
                  <a:gd name="T6" fmla="*/ 0 w 81"/>
                  <a:gd name="T7" fmla="*/ 6 h 250"/>
                  <a:gd name="T8" fmla="*/ 43 w 81"/>
                  <a:gd name="T9" fmla="*/ 0 h 250"/>
                </a:gdLst>
                <a:ahLst/>
                <a:cxnLst>
                  <a:cxn ang="0">
                    <a:pos x="T0" y="T1"/>
                  </a:cxn>
                  <a:cxn ang="0">
                    <a:pos x="T2" y="T3"/>
                  </a:cxn>
                  <a:cxn ang="0">
                    <a:pos x="T4" y="T5"/>
                  </a:cxn>
                  <a:cxn ang="0">
                    <a:pos x="T6" y="T7"/>
                  </a:cxn>
                  <a:cxn ang="0">
                    <a:pos x="T8" y="T9"/>
                  </a:cxn>
                </a:cxnLst>
                <a:rect l="0" t="0" r="r" b="b"/>
                <a:pathLst>
                  <a:path w="81" h="250">
                    <a:moveTo>
                      <a:pt x="43" y="0"/>
                    </a:moveTo>
                    <a:lnTo>
                      <a:pt x="81" y="243"/>
                    </a:lnTo>
                    <a:lnTo>
                      <a:pt x="39" y="250"/>
                    </a:lnTo>
                    <a:lnTo>
                      <a:pt x="0" y="6"/>
                    </a:ln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grpSp>
        <p:grpSp>
          <p:nvGrpSpPr>
            <p:cNvPr id="550" name="Group 549">
              <a:extLst>
                <a:ext uri="{FF2B5EF4-FFF2-40B4-BE49-F238E27FC236}">
                  <a16:creationId xmlns:a16="http://schemas.microsoft.com/office/drawing/2014/main" id="{3A653F85-7A98-0549-BE61-1A00C0C9F410}"/>
                </a:ext>
              </a:extLst>
            </p:cNvPr>
            <p:cNvGrpSpPr/>
            <p:nvPr/>
          </p:nvGrpSpPr>
          <p:grpSpPr>
            <a:xfrm>
              <a:off x="6384926" y="4635501"/>
              <a:ext cx="1019175" cy="657225"/>
              <a:chOff x="6384926" y="4635501"/>
              <a:chExt cx="1019175" cy="657225"/>
            </a:xfrm>
            <a:grpFill/>
          </p:grpSpPr>
          <p:sp>
            <p:nvSpPr>
              <p:cNvPr id="573" name="Freeform 94">
                <a:extLst>
                  <a:ext uri="{FF2B5EF4-FFF2-40B4-BE49-F238E27FC236}">
                    <a16:creationId xmlns:a16="http://schemas.microsoft.com/office/drawing/2014/main" id="{A1A95509-7EF0-E54A-B735-F08F85181B11}"/>
                  </a:ext>
                </a:extLst>
              </p:cNvPr>
              <p:cNvSpPr>
                <a:spLocks/>
              </p:cNvSpPr>
              <p:nvPr/>
            </p:nvSpPr>
            <p:spPr bwMode="auto">
              <a:xfrm>
                <a:off x="6384926" y="5160963"/>
                <a:ext cx="49213" cy="131763"/>
              </a:xfrm>
              <a:custGeom>
                <a:avLst/>
                <a:gdLst>
                  <a:gd name="T0" fmla="*/ 52 w 94"/>
                  <a:gd name="T1" fmla="*/ 250 h 250"/>
                  <a:gd name="T2" fmla="*/ 0 w 94"/>
                  <a:gd name="T3" fmla="*/ 9 h 250"/>
                  <a:gd name="T4" fmla="*/ 41 w 94"/>
                  <a:gd name="T5" fmla="*/ 0 h 250"/>
                  <a:gd name="T6" fmla="*/ 94 w 94"/>
                  <a:gd name="T7" fmla="*/ 241 h 250"/>
                  <a:gd name="T8" fmla="*/ 52 w 94"/>
                  <a:gd name="T9" fmla="*/ 250 h 250"/>
                </a:gdLst>
                <a:ahLst/>
                <a:cxnLst>
                  <a:cxn ang="0">
                    <a:pos x="T0" y="T1"/>
                  </a:cxn>
                  <a:cxn ang="0">
                    <a:pos x="T2" y="T3"/>
                  </a:cxn>
                  <a:cxn ang="0">
                    <a:pos x="T4" y="T5"/>
                  </a:cxn>
                  <a:cxn ang="0">
                    <a:pos x="T6" y="T7"/>
                  </a:cxn>
                  <a:cxn ang="0">
                    <a:pos x="T8" y="T9"/>
                  </a:cxn>
                </a:cxnLst>
                <a:rect l="0" t="0" r="r" b="b"/>
                <a:pathLst>
                  <a:path w="94" h="250">
                    <a:moveTo>
                      <a:pt x="52" y="250"/>
                    </a:moveTo>
                    <a:lnTo>
                      <a:pt x="0" y="9"/>
                    </a:lnTo>
                    <a:lnTo>
                      <a:pt x="41" y="0"/>
                    </a:lnTo>
                    <a:lnTo>
                      <a:pt x="94" y="241"/>
                    </a:lnTo>
                    <a:lnTo>
                      <a:pt x="52"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74" name="Freeform 95">
                <a:extLst>
                  <a:ext uri="{FF2B5EF4-FFF2-40B4-BE49-F238E27FC236}">
                    <a16:creationId xmlns:a16="http://schemas.microsoft.com/office/drawing/2014/main" id="{87E7E7D7-D6CA-724D-8AA7-4005626C3844}"/>
                  </a:ext>
                </a:extLst>
              </p:cNvPr>
              <p:cNvSpPr>
                <a:spLocks/>
              </p:cNvSpPr>
              <p:nvPr/>
            </p:nvSpPr>
            <p:spPr bwMode="auto">
              <a:xfrm>
                <a:off x="6426201" y="5153026"/>
                <a:ext cx="52388" cy="131763"/>
              </a:xfrm>
              <a:custGeom>
                <a:avLst/>
                <a:gdLst>
                  <a:gd name="T0" fmla="*/ 57 w 98"/>
                  <a:gd name="T1" fmla="*/ 249 h 249"/>
                  <a:gd name="T2" fmla="*/ 0 w 98"/>
                  <a:gd name="T3" fmla="*/ 10 h 249"/>
                  <a:gd name="T4" fmla="*/ 41 w 98"/>
                  <a:gd name="T5" fmla="*/ 0 h 249"/>
                  <a:gd name="T6" fmla="*/ 98 w 98"/>
                  <a:gd name="T7" fmla="*/ 239 h 249"/>
                  <a:gd name="T8" fmla="*/ 57 w 98"/>
                  <a:gd name="T9" fmla="*/ 249 h 249"/>
                </a:gdLst>
                <a:ahLst/>
                <a:cxnLst>
                  <a:cxn ang="0">
                    <a:pos x="T0" y="T1"/>
                  </a:cxn>
                  <a:cxn ang="0">
                    <a:pos x="T2" y="T3"/>
                  </a:cxn>
                  <a:cxn ang="0">
                    <a:pos x="T4" y="T5"/>
                  </a:cxn>
                  <a:cxn ang="0">
                    <a:pos x="T6" y="T7"/>
                  </a:cxn>
                  <a:cxn ang="0">
                    <a:pos x="T8" y="T9"/>
                  </a:cxn>
                </a:cxnLst>
                <a:rect l="0" t="0" r="r" b="b"/>
                <a:pathLst>
                  <a:path w="98" h="249">
                    <a:moveTo>
                      <a:pt x="57" y="249"/>
                    </a:moveTo>
                    <a:lnTo>
                      <a:pt x="0" y="10"/>
                    </a:lnTo>
                    <a:lnTo>
                      <a:pt x="41" y="0"/>
                    </a:lnTo>
                    <a:lnTo>
                      <a:pt x="98" y="239"/>
                    </a:lnTo>
                    <a:lnTo>
                      <a:pt x="57"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75" name="Freeform 96">
                <a:extLst>
                  <a:ext uri="{FF2B5EF4-FFF2-40B4-BE49-F238E27FC236}">
                    <a16:creationId xmlns:a16="http://schemas.microsoft.com/office/drawing/2014/main" id="{2FA94A01-3B83-CC4B-B857-AD6D3A9022CE}"/>
                  </a:ext>
                </a:extLst>
              </p:cNvPr>
              <p:cNvSpPr>
                <a:spLocks/>
              </p:cNvSpPr>
              <p:nvPr/>
            </p:nvSpPr>
            <p:spPr bwMode="auto">
              <a:xfrm>
                <a:off x="6467476" y="5141913"/>
                <a:ext cx="55563" cy="131763"/>
              </a:xfrm>
              <a:custGeom>
                <a:avLst/>
                <a:gdLst>
                  <a:gd name="T0" fmla="*/ 64 w 105"/>
                  <a:gd name="T1" fmla="*/ 249 h 249"/>
                  <a:gd name="T2" fmla="*/ 0 w 105"/>
                  <a:gd name="T3" fmla="*/ 12 h 249"/>
                  <a:gd name="T4" fmla="*/ 41 w 105"/>
                  <a:gd name="T5" fmla="*/ 0 h 249"/>
                  <a:gd name="T6" fmla="*/ 105 w 105"/>
                  <a:gd name="T7" fmla="*/ 239 h 249"/>
                  <a:gd name="T8" fmla="*/ 64 w 105"/>
                  <a:gd name="T9" fmla="*/ 249 h 249"/>
                </a:gdLst>
                <a:ahLst/>
                <a:cxnLst>
                  <a:cxn ang="0">
                    <a:pos x="T0" y="T1"/>
                  </a:cxn>
                  <a:cxn ang="0">
                    <a:pos x="T2" y="T3"/>
                  </a:cxn>
                  <a:cxn ang="0">
                    <a:pos x="T4" y="T5"/>
                  </a:cxn>
                  <a:cxn ang="0">
                    <a:pos x="T6" y="T7"/>
                  </a:cxn>
                  <a:cxn ang="0">
                    <a:pos x="T8" y="T9"/>
                  </a:cxn>
                </a:cxnLst>
                <a:rect l="0" t="0" r="r" b="b"/>
                <a:pathLst>
                  <a:path w="105" h="249">
                    <a:moveTo>
                      <a:pt x="64" y="249"/>
                    </a:moveTo>
                    <a:lnTo>
                      <a:pt x="0" y="12"/>
                    </a:lnTo>
                    <a:lnTo>
                      <a:pt x="41" y="0"/>
                    </a:lnTo>
                    <a:lnTo>
                      <a:pt x="105" y="239"/>
                    </a:lnTo>
                    <a:lnTo>
                      <a:pt x="64"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76" name="Freeform 97">
                <a:extLst>
                  <a:ext uri="{FF2B5EF4-FFF2-40B4-BE49-F238E27FC236}">
                    <a16:creationId xmlns:a16="http://schemas.microsoft.com/office/drawing/2014/main" id="{0C5AEDD8-AC4A-FB4C-B401-9910C318F4EF}"/>
                  </a:ext>
                </a:extLst>
              </p:cNvPr>
              <p:cNvSpPr>
                <a:spLocks/>
              </p:cNvSpPr>
              <p:nvPr/>
            </p:nvSpPr>
            <p:spPr bwMode="auto">
              <a:xfrm>
                <a:off x="6508751" y="5130801"/>
                <a:ext cx="58738" cy="131763"/>
              </a:xfrm>
              <a:custGeom>
                <a:avLst/>
                <a:gdLst>
                  <a:gd name="T0" fmla="*/ 70 w 111"/>
                  <a:gd name="T1" fmla="*/ 248 h 248"/>
                  <a:gd name="T2" fmla="*/ 0 w 111"/>
                  <a:gd name="T3" fmla="*/ 11 h 248"/>
                  <a:gd name="T4" fmla="*/ 41 w 111"/>
                  <a:gd name="T5" fmla="*/ 0 h 248"/>
                  <a:gd name="T6" fmla="*/ 111 w 111"/>
                  <a:gd name="T7" fmla="*/ 236 h 248"/>
                  <a:gd name="T8" fmla="*/ 70 w 111"/>
                  <a:gd name="T9" fmla="*/ 248 h 248"/>
                </a:gdLst>
                <a:ahLst/>
                <a:cxnLst>
                  <a:cxn ang="0">
                    <a:pos x="T0" y="T1"/>
                  </a:cxn>
                  <a:cxn ang="0">
                    <a:pos x="T2" y="T3"/>
                  </a:cxn>
                  <a:cxn ang="0">
                    <a:pos x="T4" y="T5"/>
                  </a:cxn>
                  <a:cxn ang="0">
                    <a:pos x="T6" y="T7"/>
                  </a:cxn>
                  <a:cxn ang="0">
                    <a:pos x="T8" y="T9"/>
                  </a:cxn>
                </a:cxnLst>
                <a:rect l="0" t="0" r="r" b="b"/>
                <a:pathLst>
                  <a:path w="111" h="248">
                    <a:moveTo>
                      <a:pt x="70" y="248"/>
                    </a:moveTo>
                    <a:lnTo>
                      <a:pt x="0" y="11"/>
                    </a:lnTo>
                    <a:lnTo>
                      <a:pt x="41" y="0"/>
                    </a:lnTo>
                    <a:lnTo>
                      <a:pt x="111" y="236"/>
                    </a:lnTo>
                    <a:lnTo>
                      <a:pt x="70"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77" name="Freeform 98">
                <a:extLst>
                  <a:ext uri="{FF2B5EF4-FFF2-40B4-BE49-F238E27FC236}">
                    <a16:creationId xmlns:a16="http://schemas.microsoft.com/office/drawing/2014/main" id="{0DAE86A4-9A57-6B41-837B-6F63D83A97E5}"/>
                  </a:ext>
                </a:extLst>
              </p:cNvPr>
              <p:cNvSpPr>
                <a:spLocks/>
              </p:cNvSpPr>
              <p:nvPr/>
            </p:nvSpPr>
            <p:spPr bwMode="auto">
              <a:xfrm>
                <a:off x="6548438" y="5119688"/>
                <a:ext cx="61913" cy="130175"/>
              </a:xfrm>
              <a:custGeom>
                <a:avLst/>
                <a:gdLst>
                  <a:gd name="T0" fmla="*/ 75 w 116"/>
                  <a:gd name="T1" fmla="*/ 247 h 247"/>
                  <a:gd name="T2" fmla="*/ 0 w 116"/>
                  <a:gd name="T3" fmla="*/ 13 h 247"/>
                  <a:gd name="T4" fmla="*/ 41 w 116"/>
                  <a:gd name="T5" fmla="*/ 0 h 247"/>
                  <a:gd name="T6" fmla="*/ 116 w 116"/>
                  <a:gd name="T7" fmla="*/ 233 h 247"/>
                  <a:gd name="T8" fmla="*/ 75 w 116"/>
                  <a:gd name="T9" fmla="*/ 247 h 247"/>
                </a:gdLst>
                <a:ahLst/>
                <a:cxnLst>
                  <a:cxn ang="0">
                    <a:pos x="T0" y="T1"/>
                  </a:cxn>
                  <a:cxn ang="0">
                    <a:pos x="T2" y="T3"/>
                  </a:cxn>
                  <a:cxn ang="0">
                    <a:pos x="T4" y="T5"/>
                  </a:cxn>
                  <a:cxn ang="0">
                    <a:pos x="T6" y="T7"/>
                  </a:cxn>
                  <a:cxn ang="0">
                    <a:pos x="T8" y="T9"/>
                  </a:cxn>
                </a:cxnLst>
                <a:rect l="0" t="0" r="r" b="b"/>
                <a:pathLst>
                  <a:path w="116" h="247">
                    <a:moveTo>
                      <a:pt x="75" y="247"/>
                    </a:moveTo>
                    <a:lnTo>
                      <a:pt x="0" y="13"/>
                    </a:lnTo>
                    <a:lnTo>
                      <a:pt x="41" y="0"/>
                    </a:lnTo>
                    <a:lnTo>
                      <a:pt x="116" y="233"/>
                    </a:lnTo>
                    <a:lnTo>
                      <a:pt x="75"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78" name="Freeform 99">
                <a:extLst>
                  <a:ext uri="{FF2B5EF4-FFF2-40B4-BE49-F238E27FC236}">
                    <a16:creationId xmlns:a16="http://schemas.microsoft.com/office/drawing/2014/main" id="{2B60C12A-011D-8F4A-9AB4-B5683EA70857}"/>
                  </a:ext>
                </a:extLst>
              </p:cNvPr>
              <p:cNvSpPr>
                <a:spLocks/>
              </p:cNvSpPr>
              <p:nvPr/>
            </p:nvSpPr>
            <p:spPr bwMode="auto">
              <a:xfrm>
                <a:off x="6589713" y="5105401"/>
                <a:ext cx="63500" cy="130175"/>
              </a:xfrm>
              <a:custGeom>
                <a:avLst/>
                <a:gdLst>
                  <a:gd name="T0" fmla="*/ 82 w 122"/>
                  <a:gd name="T1" fmla="*/ 247 h 247"/>
                  <a:gd name="T2" fmla="*/ 0 w 122"/>
                  <a:gd name="T3" fmla="*/ 16 h 247"/>
                  <a:gd name="T4" fmla="*/ 40 w 122"/>
                  <a:gd name="T5" fmla="*/ 0 h 247"/>
                  <a:gd name="T6" fmla="*/ 122 w 122"/>
                  <a:gd name="T7" fmla="*/ 232 h 247"/>
                  <a:gd name="T8" fmla="*/ 82 w 122"/>
                  <a:gd name="T9" fmla="*/ 247 h 247"/>
                </a:gdLst>
                <a:ahLst/>
                <a:cxnLst>
                  <a:cxn ang="0">
                    <a:pos x="T0" y="T1"/>
                  </a:cxn>
                  <a:cxn ang="0">
                    <a:pos x="T2" y="T3"/>
                  </a:cxn>
                  <a:cxn ang="0">
                    <a:pos x="T4" y="T5"/>
                  </a:cxn>
                  <a:cxn ang="0">
                    <a:pos x="T6" y="T7"/>
                  </a:cxn>
                  <a:cxn ang="0">
                    <a:pos x="T8" y="T9"/>
                  </a:cxn>
                </a:cxnLst>
                <a:rect l="0" t="0" r="r" b="b"/>
                <a:pathLst>
                  <a:path w="122" h="247">
                    <a:moveTo>
                      <a:pt x="82" y="247"/>
                    </a:moveTo>
                    <a:lnTo>
                      <a:pt x="0" y="16"/>
                    </a:lnTo>
                    <a:lnTo>
                      <a:pt x="40" y="0"/>
                    </a:lnTo>
                    <a:lnTo>
                      <a:pt x="122" y="232"/>
                    </a:lnTo>
                    <a:lnTo>
                      <a:pt x="82"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79" name="Freeform 100">
                <a:extLst>
                  <a:ext uri="{FF2B5EF4-FFF2-40B4-BE49-F238E27FC236}">
                    <a16:creationId xmlns:a16="http://schemas.microsoft.com/office/drawing/2014/main" id="{88F56B36-9203-1146-A824-7427EBEC1CDF}"/>
                  </a:ext>
                </a:extLst>
              </p:cNvPr>
              <p:cNvSpPr>
                <a:spLocks/>
              </p:cNvSpPr>
              <p:nvPr/>
            </p:nvSpPr>
            <p:spPr bwMode="auto">
              <a:xfrm>
                <a:off x="6629401" y="5091113"/>
                <a:ext cx="68263" cy="130175"/>
              </a:xfrm>
              <a:custGeom>
                <a:avLst/>
                <a:gdLst>
                  <a:gd name="T0" fmla="*/ 87 w 128"/>
                  <a:gd name="T1" fmla="*/ 246 h 246"/>
                  <a:gd name="T2" fmla="*/ 0 w 128"/>
                  <a:gd name="T3" fmla="*/ 16 h 246"/>
                  <a:gd name="T4" fmla="*/ 40 w 128"/>
                  <a:gd name="T5" fmla="*/ 0 h 246"/>
                  <a:gd name="T6" fmla="*/ 128 w 128"/>
                  <a:gd name="T7" fmla="*/ 231 h 246"/>
                  <a:gd name="T8" fmla="*/ 87 w 128"/>
                  <a:gd name="T9" fmla="*/ 246 h 246"/>
                </a:gdLst>
                <a:ahLst/>
                <a:cxnLst>
                  <a:cxn ang="0">
                    <a:pos x="T0" y="T1"/>
                  </a:cxn>
                  <a:cxn ang="0">
                    <a:pos x="T2" y="T3"/>
                  </a:cxn>
                  <a:cxn ang="0">
                    <a:pos x="T4" y="T5"/>
                  </a:cxn>
                  <a:cxn ang="0">
                    <a:pos x="T6" y="T7"/>
                  </a:cxn>
                  <a:cxn ang="0">
                    <a:pos x="T8" y="T9"/>
                  </a:cxn>
                </a:cxnLst>
                <a:rect l="0" t="0" r="r" b="b"/>
                <a:pathLst>
                  <a:path w="128" h="246">
                    <a:moveTo>
                      <a:pt x="87" y="246"/>
                    </a:moveTo>
                    <a:lnTo>
                      <a:pt x="0" y="16"/>
                    </a:lnTo>
                    <a:lnTo>
                      <a:pt x="40" y="0"/>
                    </a:lnTo>
                    <a:lnTo>
                      <a:pt x="128" y="231"/>
                    </a:lnTo>
                    <a:lnTo>
                      <a:pt x="87"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80" name="Freeform 101">
                <a:extLst>
                  <a:ext uri="{FF2B5EF4-FFF2-40B4-BE49-F238E27FC236}">
                    <a16:creationId xmlns:a16="http://schemas.microsoft.com/office/drawing/2014/main" id="{739ECD71-E6D3-B348-9450-FE859E7C7B08}"/>
                  </a:ext>
                </a:extLst>
              </p:cNvPr>
              <p:cNvSpPr>
                <a:spLocks/>
              </p:cNvSpPr>
              <p:nvPr/>
            </p:nvSpPr>
            <p:spPr bwMode="auto">
              <a:xfrm>
                <a:off x="6669088" y="5076826"/>
                <a:ext cx="69850" cy="128588"/>
              </a:xfrm>
              <a:custGeom>
                <a:avLst/>
                <a:gdLst>
                  <a:gd name="T0" fmla="*/ 95 w 134"/>
                  <a:gd name="T1" fmla="*/ 244 h 244"/>
                  <a:gd name="T2" fmla="*/ 0 w 134"/>
                  <a:gd name="T3" fmla="*/ 17 h 244"/>
                  <a:gd name="T4" fmla="*/ 40 w 134"/>
                  <a:gd name="T5" fmla="*/ 0 h 244"/>
                  <a:gd name="T6" fmla="*/ 134 w 134"/>
                  <a:gd name="T7" fmla="*/ 227 h 244"/>
                  <a:gd name="T8" fmla="*/ 95 w 134"/>
                  <a:gd name="T9" fmla="*/ 244 h 244"/>
                </a:gdLst>
                <a:ahLst/>
                <a:cxnLst>
                  <a:cxn ang="0">
                    <a:pos x="T0" y="T1"/>
                  </a:cxn>
                  <a:cxn ang="0">
                    <a:pos x="T2" y="T3"/>
                  </a:cxn>
                  <a:cxn ang="0">
                    <a:pos x="T4" y="T5"/>
                  </a:cxn>
                  <a:cxn ang="0">
                    <a:pos x="T6" y="T7"/>
                  </a:cxn>
                  <a:cxn ang="0">
                    <a:pos x="T8" y="T9"/>
                  </a:cxn>
                </a:cxnLst>
                <a:rect l="0" t="0" r="r" b="b"/>
                <a:pathLst>
                  <a:path w="134" h="244">
                    <a:moveTo>
                      <a:pt x="95" y="244"/>
                    </a:moveTo>
                    <a:lnTo>
                      <a:pt x="0" y="17"/>
                    </a:lnTo>
                    <a:lnTo>
                      <a:pt x="40" y="0"/>
                    </a:lnTo>
                    <a:lnTo>
                      <a:pt x="134" y="227"/>
                    </a:lnTo>
                    <a:lnTo>
                      <a:pt x="95"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81" name="Freeform 102">
                <a:extLst>
                  <a:ext uri="{FF2B5EF4-FFF2-40B4-BE49-F238E27FC236}">
                    <a16:creationId xmlns:a16="http://schemas.microsoft.com/office/drawing/2014/main" id="{40A473F1-DC96-5445-80FF-C5844384117D}"/>
                  </a:ext>
                </a:extLst>
              </p:cNvPr>
              <p:cNvSpPr>
                <a:spLocks/>
              </p:cNvSpPr>
              <p:nvPr/>
            </p:nvSpPr>
            <p:spPr bwMode="auto">
              <a:xfrm>
                <a:off x="6708776" y="5059363"/>
                <a:ext cx="73025" cy="128588"/>
              </a:xfrm>
              <a:custGeom>
                <a:avLst/>
                <a:gdLst>
                  <a:gd name="T0" fmla="*/ 100 w 139"/>
                  <a:gd name="T1" fmla="*/ 243 h 243"/>
                  <a:gd name="T2" fmla="*/ 0 w 139"/>
                  <a:gd name="T3" fmla="*/ 18 h 243"/>
                  <a:gd name="T4" fmla="*/ 39 w 139"/>
                  <a:gd name="T5" fmla="*/ 0 h 243"/>
                  <a:gd name="T6" fmla="*/ 139 w 139"/>
                  <a:gd name="T7" fmla="*/ 226 h 243"/>
                  <a:gd name="T8" fmla="*/ 100 w 139"/>
                  <a:gd name="T9" fmla="*/ 243 h 243"/>
                </a:gdLst>
                <a:ahLst/>
                <a:cxnLst>
                  <a:cxn ang="0">
                    <a:pos x="T0" y="T1"/>
                  </a:cxn>
                  <a:cxn ang="0">
                    <a:pos x="T2" y="T3"/>
                  </a:cxn>
                  <a:cxn ang="0">
                    <a:pos x="T4" y="T5"/>
                  </a:cxn>
                  <a:cxn ang="0">
                    <a:pos x="T6" y="T7"/>
                  </a:cxn>
                  <a:cxn ang="0">
                    <a:pos x="T8" y="T9"/>
                  </a:cxn>
                </a:cxnLst>
                <a:rect l="0" t="0" r="r" b="b"/>
                <a:pathLst>
                  <a:path w="139" h="243">
                    <a:moveTo>
                      <a:pt x="100" y="243"/>
                    </a:moveTo>
                    <a:lnTo>
                      <a:pt x="0" y="18"/>
                    </a:lnTo>
                    <a:lnTo>
                      <a:pt x="39" y="0"/>
                    </a:lnTo>
                    <a:lnTo>
                      <a:pt x="139" y="226"/>
                    </a:lnTo>
                    <a:lnTo>
                      <a:pt x="100" y="2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82" name="Freeform 103">
                <a:extLst>
                  <a:ext uri="{FF2B5EF4-FFF2-40B4-BE49-F238E27FC236}">
                    <a16:creationId xmlns:a16="http://schemas.microsoft.com/office/drawing/2014/main" id="{9D2109A0-1D11-8840-BDFD-F1E3509C8DCA}"/>
                  </a:ext>
                </a:extLst>
              </p:cNvPr>
              <p:cNvSpPr>
                <a:spLocks/>
              </p:cNvSpPr>
              <p:nvPr/>
            </p:nvSpPr>
            <p:spPr bwMode="auto">
              <a:xfrm>
                <a:off x="6746876" y="5041901"/>
                <a:ext cx="76200" cy="128588"/>
              </a:xfrm>
              <a:custGeom>
                <a:avLst/>
                <a:gdLst>
                  <a:gd name="T0" fmla="*/ 105 w 143"/>
                  <a:gd name="T1" fmla="*/ 241 h 241"/>
                  <a:gd name="T2" fmla="*/ 0 w 143"/>
                  <a:gd name="T3" fmla="*/ 19 h 241"/>
                  <a:gd name="T4" fmla="*/ 38 w 143"/>
                  <a:gd name="T5" fmla="*/ 0 h 241"/>
                  <a:gd name="T6" fmla="*/ 143 w 143"/>
                  <a:gd name="T7" fmla="*/ 222 h 241"/>
                  <a:gd name="T8" fmla="*/ 105 w 143"/>
                  <a:gd name="T9" fmla="*/ 241 h 241"/>
                </a:gdLst>
                <a:ahLst/>
                <a:cxnLst>
                  <a:cxn ang="0">
                    <a:pos x="T0" y="T1"/>
                  </a:cxn>
                  <a:cxn ang="0">
                    <a:pos x="T2" y="T3"/>
                  </a:cxn>
                  <a:cxn ang="0">
                    <a:pos x="T4" y="T5"/>
                  </a:cxn>
                  <a:cxn ang="0">
                    <a:pos x="T6" y="T7"/>
                  </a:cxn>
                  <a:cxn ang="0">
                    <a:pos x="T8" y="T9"/>
                  </a:cxn>
                </a:cxnLst>
                <a:rect l="0" t="0" r="r" b="b"/>
                <a:pathLst>
                  <a:path w="143" h="241">
                    <a:moveTo>
                      <a:pt x="105" y="241"/>
                    </a:moveTo>
                    <a:lnTo>
                      <a:pt x="0" y="19"/>
                    </a:lnTo>
                    <a:lnTo>
                      <a:pt x="38" y="0"/>
                    </a:lnTo>
                    <a:lnTo>
                      <a:pt x="143" y="222"/>
                    </a:lnTo>
                    <a:lnTo>
                      <a:pt x="105"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83" name="Freeform 104">
                <a:extLst>
                  <a:ext uri="{FF2B5EF4-FFF2-40B4-BE49-F238E27FC236}">
                    <a16:creationId xmlns:a16="http://schemas.microsoft.com/office/drawing/2014/main" id="{F30A8F96-C85D-6F46-9B41-81D922727966}"/>
                  </a:ext>
                </a:extLst>
              </p:cNvPr>
              <p:cNvSpPr>
                <a:spLocks/>
              </p:cNvSpPr>
              <p:nvPr/>
            </p:nvSpPr>
            <p:spPr bwMode="auto">
              <a:xfrm>
                <a:off x="6784976" y="5024438"/>
                <a:ext cx="79375" cy="125413"/>
              </a:xfrm>
              <a:custGeom>
                <a:avLst/>
                <a:gdLst>
                  <a:gd name="T0" fmla="*/ 111 w 150"/>
                  <a:gd name="T1" fmla="*/ 239 h 239"/>
                  <a:gd name="T2" fmla="*/ 0 w 150"/>
                  <a:gd name="T3" fmla="*/ 20 h 239"/>
                  <a:gd name="T4" fmla="*/ 38 w 150"/>
                  <a:gd name="T5" fmla="*/ 0 h 239"/>
                  <a:gd name="T6" fmla="*/ 150 w 150"/>
                  <a:gd name="T7" fmla="*/ 219 h 239"/>
                  <a:gd name="T8" fmla="*/ 111 w 150"/>
                  <a:gd name="T9" fmla="*/ 239 h 239"/>
                </a:gdLst>
                <a:ahLst/>
                <a:cxnLst>
                  <a:cxn ang="0">
                    <a:pos x="T0" y="T1"/>
                  </a:cxn>
                  <a:cxn ang="0">
                    <a:pos x="T2" y="T3"/>
                  </a:cxn>
                  <a:cxn ang="0">
                    <a:pos x="T4" y="T5"/>
                  </a:cxn>
                  <a:cxn ang="0">
                    <a:pos x="T6" y="T7"/>
                  </a:cxn>
                  <a:cxn ang="0">
                    <a:pos x="T8" y="T9"/>
                  </a:cxn>
                </a:cxnLst>
                <a:rect l="0" t="0" r="r" b="b"/>
                <a:pathLst>
                  <a:path w="150" h="239">
                    <a:moveTo>
                      <a:pt x="111" y="239"/>
                    </a:moveTo>
                    <a:lnTo>
                      <a:pt x="0" y="20"/>
                    </a:lnTo>
                    <a:lnTo>
                      <a:pt x="38" y="0"/>
                    </a:lnTo>
                    <a:lnTo>
                      <a:pt x="150" y="219"/>
                    </a:lnTo>
                    <a:lnTo>
                      <a:pt x="111"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84" name="Freeform 105">
                <a:extLst>
                  <a:ext uri="{FF2B5EF4-FFF2-40B4-BE49-F238E27FC236}">
                    <a16:creationId xmlns:a16="http://schemas.microsoft.com/office/drawing/2014/main" id="{67646E5B-1E71-8844-8F7D-E0ED75CDB644}"/>
                  </a:ext>
                </a:extLst>
              </p:cNvPr>
              <p:cNvSpPr>
                <a:spLocks/>
              </p:cNvSpPr>
              <p:nvPr/>
            </p:nvSpPr>
            <p:spPr bwMode="auto">
              <a:xfrm>
                <a:off x="6823076" y="5003801"/>
                <a:ext cx="82550" cy="125413"/>
              </a:xfrm>
              <a:custGeom>
                <a:avLst/>
                <a:gdLst>
                  <a:gd name="T0" fmla="*/ 117 w 156"/>
                  <a:gd name="T1" fmla="*/ 237 h 237"/>
                  <a:gd name="T2" fmla="*/ 0 w 156"/>
                  <a:gd name="T3" fmla="*/ 21 h 237"/>
                  <a:gd name="T4" fmla="*/ 39 w 156"/>
                  <a:gd name="T5" fmla="*/ 0 h 237"/>
                  <a:gd name="T6" fmla="*/ 156 w 156"/>
                  <a:gd name="T7" fmla="*/ 217 h 237"/>
                  <a:gd name="T8" fmla="*/ 117 w 156"/>
                  <a:gd name="T9" fmla="*/ 237 h 237"/>
                </a:gdLst>
                <a:ahLst/>
                <a:cxnLst>
                  <a:cxn ang="0">
                    <a:pos x="T0" y="T1"/>
                  </a:cxn>
                  <a:cxn ang="0">
                    <a:pos x="T2" y="T3"/>
                  </a:cxn>
                  <a:cxn ang="0">
                    <a:pos x="T4" y="T5"/>
                  </a:cxn>
                  <a:cxn ang="0">
                    <a:pos x="T6" y="T7"/>
                  </a:cxn>
                  <a:cxn ang="0">
                    <a:pos x="T8" y="T9"/>
                  </a:cxn>
                </a:cxnLst>
                <a:rect l="0" t="0" r="r" b="b"/>
                <a:pathLst>
                  <a:path w="156" h="237">
                    <a:moveTo>
                      <a:pt x="117" y="237"/>
                    </a:moveTo>
                    <a:lnTo>
                      <a:pt x="0" y="21"/>
                    </a:lnTo>
                    <a:lnTo>
                      <a:pt x="39" y="0"/>
                    </a:lnTo>
                    <a:lnTo>
                      <a:pt x="156" y="217"/>
                    </a:lnTo>
                    <a:lnTo>
                      <a:pt x="117" y="2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85" name="Freeform 106">
                <a:extLst>
                  <a:ext uri="{FF2B5EF4-FFF2-40B4-BE49-F238E27FC236}">
                    <a16:creationId xmlns:a16="http://schemas.microsoft.com/office/drawing/2014/main" id="{D9E5DC1C-853A-0241-A834-CC06519E5348}"/>
                  </a:ext>
                </a:extLst>
              </p:cNvPr>
              <p:cNvSpPr>
                <a:spLocks/>
              </p:cNvSpPr>
              <p:nvPr/>
            </p:nvSpPr>
            <p:spPr bwMode="auto">
              <a:xfrm>
                <a:off x="6861176" y="4984751"/>
                <a:ext cx="84138" cy="123825"/>
              </a:xfrm>
              <a:custGeom>
                <a:avLst/>
                <a:gdLst>
                  <a:gd name="T0" fmla="*/ 123 w 160"/>
                  <a:gd name="T1" fmla="*/ 234 h 234"/>
                  <a:gd name="T2" fmla="*/ 0 w 160"/>
                  <a:gd name="T3" fmla="*/ 21 h 234"/>
                  <a:gd name="T4" fmla="*/ 37 w 160"/>
                  <a:gd name="T5" fmla="*/ 0 h 234"/>
                  <a:gd name="T6" fmla="*/ 160 w 160"/>
                  <a:gd name="T7" fmla="*/ 212 h 234"/>
                  <a:gd name="T8" fmla="*/ 123 w 160"/>
                  <a:gd name="T9" fmla="*/ 234 h 234"/>
                </a:gdLst>
                <a:ahLst/>
                <a:cxnLst>
                  <a:cxn ang="0">
                    <a:pos x="T0" y="T1"/>
                  </a:cxn>
                  <a:cxn ang="0">
                    <a:pos x="T2" y="T3"/>
                  </a:cxn>
                  <a:cxn ang="0">
                    <a:pos x="T4" y="T5"/>
                  </a:cxn>
                  <a:cxn ang="0">
                    <a:pos x="T6" y="T7"/>
                  </a:cxn>
                  <a:cxn ang="0">
                    <a:pos x="T8" y="T9"/>
                  </a:cxn>
                </a:cxnLst>
                <a:rect l="0" t="0" r="r" b="b"/>
                <a:pathLst>
                  <a:path w="160" h="234">
                    <a:moveTo>
                      <a:pt x="123" y="234"/>
                    </a:moveTo>
                    <a:lnTo>
                      <a:pt x="0" y="21"/>
                    </a:lnTo>
                    <a:lnTo>
                      <a:pt x="37" y="0"/>
                    </a:lnTo>
                    <a:lnTo>
                      <a:pt x="160" y="212"/>
                    </a:lnTo>
                    <a:lnTo>
                      <a:pt x="123"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86" name="Freeform 107">
                <a:extLst>
                  <a:ext uri="{FF2B5EF4-FFF2-40B4-BE49-F238E27FC236}">
                    <a16:creationId xmlns:a16="http://schemas.microsoft.com/office/drawing/2014/main" id="{9EC53D62-6F45-7F4D-9B70-7E9B3AB0D8A3}"/>
                  </a:ext>
                </a:extLst>
              </p:cNvPr>
              <p:cNvSpPr>
                <a:spLocks/>
              </p:cNvSpPr>
              <p:nvPr/>
            </p:nvSpPr>
            <p:spPr bwMode="auto">
              <a:xfrm>
                <a:off x="6897688" y="4962526"/>
                <a:ext cx="87313" cy="123825"/>
              </a:xfrm>
              <a:custGeom>
                <a:avLst/>
                <a:gdLst>
                  <a:gd name="T0" fmla="*/ 129 w 164"/>
                  <a:gd name="T1" fmla="*/ 233 h 233"/>
                  <a:gd name="T2" fmla="*/ 0 w 164"/>
                  <a:gd name="T3" fmla="*/ 23 h 233"/>
                  <a:gd name="T4" fmla="*/ 36 w 164"/>
                  <a:gd name="T5" fmla="*/ 0 h 233"/>
                  <a:gd name="T6" fmla="*/ 164 w 164"/>
                  <a:gd name="T7" fmla="*/ 210 h 233"/>
                  <a:gd name="T8" fmla="*/ 129 w 164"/>
                  <a:gd name="T9" fmla="*/ 233 h 233"/>
                </a:gdLst>
                <a:ahLst/>
                <a:cxnLst>
                  <a:cxn ang="0">
                    <a:pos x="T0" y="T1"/>
                  </a:cxn>
                  <a:cxn ang="0">
                    <a:pos x="T2" y="T3"/>
                  </a:cxn>
                  <a:cxn ang="0">
                    <a:pos x="T4" y="T5"/>
                  </a:cxn>
                  <a:cxn ang="0">
                    <a:pos x="T6" y="T7"/>
                  </a:cxn>
                  <a:cxn ang="0">
                    <a:pos x="T8" y="T9"/>
                  </a:cxn>
                </a:cxnLst>
                <a:rect l="0" t="0" r="r" b="b"/>
                <a:pathLst>
                  <a:path w="164" h="233">
                    <a:moveTo>
                      <a:pt x="129" y="233"/>
                    </a:moveTo>
                    <a:lnTo>
                      <a:pt x="0" y="23"/>
                    </a:lnTo>
                    <a:lnTo>
                      <a:pt x="36" y="0"/>
                    </a:lnTo>
                    <a:lnTo>
                      <a:pt x="164" y="210"/>
                    </a:lnTo>
                    <a:lnTo>
                      <a:pt x="129"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87" name="Freeform 108">
                <a:extLst>
                  <a:ext uri="{FF2B5EF4-FFF2-40B4-BE49-F238E27FC236}">
                    <a16:creationId xmlns:a16="http://schemas.microsoft.com/office/drawing/2014/main" id="{4A70D82B-D9E0-A445-AD4B-B16CD1AE64F5}"/>
                  </a:ext>
                </a:extLst>
              </p:cNvPr>
              <p:cNvSpPr>
                <a:spLocks/>
              </p:cNvSpPr>
              <p:nvPr/>
            </p:nvSpPr>
            <p:spPr bwMode="auto">
              <a:xfrm>
                <a:off x="6934201" y="4940301"/>
                <a:ext cx="88900" cy="122238"/>
              </a:xfrm>
              <a:custGeom>
                <a:avLst/>
                <a:gdLst>
                  <a:gd name="T0" fmla="*/ 132 w 167"/>
                  <a:gd name="T1" fmla="*/ 231 h 231"/>
                  <a:gd name="T2" fmla="*/ 0 w 167"/>
                  <a:gd name="T3" fmla="*/ 25 h 231"/>
                  <a:gd name="T4" fmla="*/ 36 w 167"/>
                  <a:gd name="T5" fmla="*/ 0 h 231"/>
                  <a:gd name="T6" fmla="*/ 167 w 167"/>
                  <a:gd name="T7" fmla="*/ 207 h 231"/>
                  <a:gd name="T8" fmla="*/ 132 w 167"/>
                  <a:gd name="T9" fmla="*/ 231 h 231"/>
                </a:gdLst>
                <a:ahLst/>
                <a:cxnLst>
                  <a:cxn ang="0">
                    <a:pos x="T0" y="T1"/>
                  </a:cxn>
                  <a:cxn ang="0">
                    <a:pos x="T2" y="T3"/>
                  </a:cxn>
                  <a:cxn ang="0">
                    <a:pos x="T4" y="T5"/>
                  </a:cxn>
                  <a:cxn ang="0">
                    <a:pos x="T6" y="T7"/>
                  </a:cxn>
                  <a:cxn ang="0">
                    <a:pos x="T8" y="T9"/>
                  </a:cxn>
                </a:cxnLst>
                <a:rect l="0" t="0" r="r" b="b"/>
                <a:pathLst>
                  <a:path w="167" h="231">
                    <a:moveTo>
                      <a:pt x="132" y="231"/>
                    </a:moveTo>
                    <a:lnTo>
                      <a:pt x="0" y="25"/>
                    </a:lnTo>
                    <a:lnTo>
                      <a:pt x="36" y="0"/>
                    </a:lnTo>
                    <a:lnTo>
                      <a:pt x="167" y="207"/>
                    </a:lnTo>
                    <a:lnTo>
                      <a:pt x="132"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88" name="Freeform 109">
                <a:extLst>
                  <a:ext uri="{FF2B5EF4-FFF2-40B4-BE49-F238E27FC236}">
                    <a16:creationId xmlns:a16="http://schemas.microsoft.com/office/drawing/2014/main" id="{4C53682D-3204-0347-BE24-42E2F3D795BB}"/>
                  </a:ext>
                </a:extLst>
              </p:cNvPr>
              <p:cNvSpPr>
                <a:spLocks/>
              </p:cNvSpPr>
              <p:nvPr/>
            </p:nvSpPr>
            <p:spPr bwMode="auto">
              <a:xfrm>
                <a:off x="6969126" y="4916488"/>
                <a:ext cx="93663" cy="120650"/>
              </a:xfrm>
              <a:custGeom>
                <a:avLst/>
                <a:gdLst>
                  <a:gd name="T0" fmla="*/ 139 w 175"/>
                  <a:gd name="T1" fmla="*/ 227 h 227"/>
                  <a:gd name="T2" fmla="*/ 0 w 175"/>
                  <a:gd name="T3" fmla="*/ 24 h 227"/>
                  <a:gd name="T4" fmla="*/ 36 w 175"/>
                  <a:gd name="T5" fmla="*/ 0 h 227"/>
                  <a:gd name="T6" fmla="*/ 175 w 175"/>
                  <a:gd name="T7" fmla="*/ 202 h 227"/>
                  <a:gd name="T8" fmla="*/ 139 w 175"/>
                  <a:gd name="T9" fmla="*/ 227 h 227"/>
                </a:gdLst>
                <a:ahLst/>
                <a:cxnLst>
                  <a:cxn ang="0">
                    <a:pos x="T0" y="T1"/>
                  </a:cxn>
                  <a:cxn ang="0">
                    <a:pos x="T2" y="T3"/>
                  </a:cxn>
                  <a:cxn ang="0">
                    <a:pos x="T4" y="T5"/>
                  </a:cxn>
                  <a:cxn ang="0">
                    <a:pos x="T6" y="T7"/>
                  </a:cxn>
                  <a:cxn ang="0">
                    <a:pos x="T8" y="T9"/>
                  </a:cxn>
                </a:cxnLst>
                <a:rect l="0" t="0" r="r" b="b"/>
                <a:pathLst>
                  <a:path w="175" h="227">
                    <a:moveTo>
                      <a:pt x="139" y="227"/>
                    </a:moveTo>
                    <a:lnTo>
                      <a:pt x="0" y="24"/>
                    </a:lnTo>
                    <a:lnTo>
                      <a:pt x="36" y="0"/>
                    </a:lnTo>
                    <a:lnTo>
                      <a:pt x="175" y="202"/>
                    </a:lnTo>
                    <a:lnTo>
                      <a:pt x="139"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89" name="Freeform 110">
                <a:extLst>
                  <a:ext uri="{FF2B5EF4-FFF2-40B4-BE49-F238E27FC236}">
                    <a16:creationId xmlns:a16="http://schemas.microsoft.com/office/drawing/2014/main" id="{D620D8E2-A7D7-E74F-8090-AB6D594D531D}"/>
                  </a:ext>
                </a:extLst>
              </p:cNvPr>
              <p:cNvSpPr>
                <a:spLocks/>
              </p:cNvSpPr>
              <p:nvPr/>
            </p:nvSpPr>
            <p:spPr bwMode="auto">
              <a:xfrm>
                <a:off x="7005638" y="4892676"/>
                <a:ext cx="93663" cy="119063"/>
              </a:xfrm>
              <a:custGeom>
                <a:avLst/>
                <a:gdLst>
                  <a:gd name="T0" fmla="*/ 143 w 178"/>
                  <a:gd name="T1" fmla="*/ 224 h 224"/>
                  <a:gd name="T2" fmla="*/ 0 w 178"/>
                  <a:gd name="T3" fmla="*/ 25 h 224"/>
                  <a:gd name="T4" fmla="*/ 34 w 178"/>
                  <a:gd name="T5" fmla="*/ 0 h 224"/>
                  <a:gd name="T6" fmla="*/ 178 w 178"/>
                  <a:gd name="T7" fmla="*/ 198 h 224"/>
                  <a:gd name="T8" fmla="*/ 143 w 178"/>
                  <a:gd name="T9" fmla="*/ 224 h 224"/>
                </a:gdLst>
                <a:ahLst/>
                <a:cxnLst>
                  <a:cxn ang="0">
                    <a:pos x="T0" y="T1"/>
                  </a:cxn>
                  <a:cxn ang="0">
                    <a:pos x="T2" y="T3"/>
                  </a:cxn>
                  <a:cxn ang="0">
                    <a:pos x="T4" y="T5"/>
                  </a:cxn>
                  <a:cxn ang="0">
                    <a:pos x="T6" y="T7"/>
                  </a:cxn>
                  <a:cxn ang="0">
                    <a:pos x="T8" y="T9"/>
                  </a:cxn>
                </a:cxnLst>
                <a:rect l="0" t="0" r="r" b="b"/>
                <a:pathLst>
                  <a:path w="178" h="224">
                    <a:moveTo>
                      <a:pt x="143" y="224"/>
                    </a:moveTo>
                    <a:lnTo>
                      <a:pt x="0" y="25"/>
                    </a:lnTo>
                    <a:lnTo>
                      <a:pt x="34" y="0"/>
                    </a:lnTo>
                    <a:lnTo>
                      <a:pt x="178" y="198"/>
                    </a:lnTo>
                    <a:lnTo>
                      <a:pt x="143"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90" name="Freeform 114">
                <a:extLst>
                  <a:ext uri="{FF2B5EF4-FFF2-40B4-BE49-F238E27FC236}">
                    <a16:creationId xmlns:a16="http://schemas.microsoft.com/office/drawing/2014/main" id="{5EE00618-399D-EA4B-9011-FF6D0BC18301}"/>
                  </a:ext>
                </a:extLst>
              </p:cNvPr>
              <p:cNvSpPr>
                <a:spLocks/>
              </p:cNvSpPr>
              <p:nvPr/>
            </p:nvSpPr>
            <p:spPr bwMode="auto">
              <a:xfrm>
                <a:off x="7138988" y="4786313"/>
                <a:ext cx="103188" cy="112713"/>
              </a:xfrm>
              <a:custGeom>
                <a:avLst/>
                <a:gdLst>
                  <a:gd name="T0" fmla="*/ 164 w 194"/>
                  <a:gd name="T1" fmla="*/ 211 h 211"/>
                  <a:gd name="T2" fmla="*/ 0 w 194"/>
                  <a:gd name="T3" fmla="*/ 28 h 211"/>
                  <a:gd name="T4" fmla="*/ 32 w 194"/>
                  <a:gd name="T5" fmla="*/ 0 h 211"/>
                  <a:gd name="T6" fmla="*/ 194 w 194"/>
                  <a:gd name="T7" fmla="*/ 182 h 211"/>
                  <a:gd name="T8" fmla="*/ 164 w 194"/>
                  <a:gd name="T9" fmla="*/ 211 h 211"/>
                </a:gdLst>
                <a:ahLst/>
                <a:cxnLst>
                  <a:cxn ang="0">
                    <a:pos x="T0" y="T1"/>
                  </a:cxn>
                  <a:cxn ang="0">
                    <a:pos x="T2" y="T3"/>
                  </a:cxn>
                  <a:cxn ang="0">
                    <a:pos x="T4" y="T5"/>
                  </a:cxn>
                  <a:cxn ang="0">
                    <a:pos x="T6" y="T7"/>
                  </a:cxn>
                  <a:cxn ang="0">
                    <a:pos x="T8" y="T9"/>
                  </a:cxn>
                </a:cxnLst>
                <a:rect l="0" t="0" r="r" b="b"/>
                <a:pathLst>
                  <a:path w="194" h="211">
                    <a:moveTo>
                      <a:pt x="164" y="211"/>
                    </a:moveTo>
                    <a:lnTo>
                      <a:pt x="0" y="28"/>
                    </a:lnTo>
                    <a:lnTo>
                      <a:pt x="32" y="0"/>
                    </a:lnTo>
                    <a:lnTo>
                      <a:pt x="194" y="182"/>
                    </a:lnTo>
                    <a:lnTo>
                      <a:pt x="164"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91" name="Freeform 115">
                <a:extLst>
                  <a:ext uri="{FF2B5EF4-FFF2-40B4-BE49-F238E27FC236}">
                    <a16:creationId xmlns:a16="http://schemas.microsoft.com/office/drawing/2014/main" id="{3068FE26-9E57-6B40-9C66-ADA1AA96A516}"/>
                  </a:ext>
                </a:extLst>
              </p:cNvPr>
              <p:cNvSpPr>
                <a:spLocks/>
              </p:cNvSpPr>
              <p:nvPr/>
            </p:nvSpPr>
            <p:spPr bwMode="auto">
              <a:xfrm>
                <a:off x="7170738" y="4757738"/>
                <a:ext cx="104775" cy="111125"/>
              </a:xfrm>
              <a:custGeom>
                <a:avLst/>
                <a:gdLst>
                  <a:gd name="T0" fmla="*/ 168 w 198"/>
                  <a:gd name="T1" fmla="*/ 209 h 209"/>
                  <a:gd name="T2" fmla="*/ 0 w 198"/>
                  <a:gd name="T3" fmla="*/ 30 h 209"/>
                  <a:gd name="T4" fmla="*/ 31 w 198"/>
                  <a:gd name="T5" fmla="*/ 0 h 209"/>
                  <a:gd name="T6" fmla="*/ 198 w 198"/>
                  <a:gd name="T7" fmla="*/ 178 h 209"/>
                  <a:gd name="T8" fmla="*/ 168 w 198"/>
                  <a:gd name="T9" fmla="*/ 209 h 209"/>
                </a:gdLst>
                <a:ahLst/>
                <a:cxnLst>
                  <a:cxn ang="0">
                    <a:pos x="T0" y="T1"/>
                  </a:cxn>
                  <a:cxn ang="0">
                    <a:pos x="T2" y="T3"/>
                  </a:cxn>
                  <a:cxn ang="0">
                    <a:pos x="T4" y="T5"/>
                  </a:cxn>
                  <a:cxn ang="0">
                    <a:pos x="T6" y="T7"/>
                  </a:cxn>
                  <a:cxn ang="0">
                    <a:pos x="T8" y="T9"/>
                  </a:cxn>
                </a:cxnLst>
                <a:rect l="0" t="0" r="r" b="b"/>
                <a:pathLst>
                  <a:path w="198" h="209">
                    <a:moveTo>
                      <a:pt x="168" y="209"/>
                    </a:moveTo>
                    <a:lnTo>
                      <a:pt x="0" y="30"/>
                    </a:lnTo>
                    <a:lnTo>
                      <a:pt x="31" y="0"/>
                    </a:lnTo>
                    <a:lnTo>
                      <a:pt x="198" y="178"/>
                    </a:lnTo>
                    <a:lnTo>
                      <a:pt x="168"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92" name="Freeform 116">
                <a:extLst>
                  <a:ext uri="{FF2B5EF4-FFF2-40B4-BE49-F238E27FC236}">
                    <a16:creationId xmlns:a16="http://schemas.microsoft.com/office/drawing/2014/main" id="{B50467D4-4203-7042-8038-AAE3200E6349}"/>
                  </a:ext>
                </a:extLst>
              </p:cNvPr>
              <p:cNvSpPr>
                <a:spLocks/>
              </p:cNvSpPr>
              <p:nvPr/>
            </p:nvSpPr>
            <p:spPr bwMode="auto">
              <a:xfrm>
                <a:off x="7202488" y="4729163"/>
                <a:ext cx="106363" cy="106363"/>
              </a:xfrm>
              <a:custGeom>
                <a:avLst/>
                <a:gdLst>
                  <a:gd name="T0" fmla="*/ 173 w 202"/>
                  <a:gd name="T1" fmla="*/ 203 h 203"/>
                  <a:gd name="T2" fmla="*/ 0 w 202"/>
                  <a:gd name="T3" fmla="*/ 30 h 203"/>
                  <a:gd name="T4" fmla="*/ 31 w 202"/>
                  <a:gd name="T5" fmla="*/ 0 h 203"/>
                  <a:gd name="T6" fmla="*/ 202 w 202"/>
                  <a:gd name="T7" fmla="*/ 173 h 203"/>
                  <a:gd name="T8" fmla="*/ 173 w 202"/>
                  <a:gd name="T9" fmla="*/ 203 h 203"/>
                </a:gdLst>
                <a:ahLst/>
                <a:cxnLst>
                  <a:cxn ang="0">
                    <a:pos x="T0" y="T1"/>
                  </a:cxn>
                  <a:cxn ang="0">
                    <a:pos x="T2" y="T3"/>
                  </a:cxn>
                  <a:cxn ang="0">
                    <a:pos x="T4" y="T5"/>
                  </a:cxn>
                  <a:cxn ang="0">
                    <a:pos x="T6" y="T7"/>
                  </a:cxn>
                  <a:cxn ang="0">
                    <a:pos x="T8" y="T9"/>
                  </a:cxn>
                </a:cxnLst>
                <a:rect l="0" t="0" r="r" b="b"/>
                <a:pathLst>
                  <a:path w="202" h="203">
                    <a:moveTo>
                      <a:pt x="173" y="203"/>
                    </a:moveTo>
                    <a:lnTo>
                      <a:pt x="0" y="30"/>
                    </a:lnTo>
                    <a:lnTo>
                      <a:pt x="31" y="0"/>
                    </a:lnTo>
                    <a:lnTo>
                      <a:pt x="202" y="173"/>
                    </a:lnTo>
                    <a:lnTo>
                      <a:pt x="173" y="2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93" name="Freeform 117">
                <a:extLst>
                  <a:ext uri="{FF2B5EF4-FFF2-40B4-BE49-F238E27FC236}">
                    <a16:creationId xmlns:a16="http://schemas.microsoft.com/office/drawing/2014/main" id="{D2FBD913-3587-F445-849F-753209EA45BF}"/>
                  </a:ext>
                </a:extLst>
              </p:cNvPr>
              <p:cNvSpPr>
                <a:spLocks/>
              </p:cNvSpPr>
              <p:nvPr/>
            </p:nvSpPr>
            <p:spPr bwMode="auto">
              <a:xfrm>
                <a:off x="7232651" y="4697413"/>
                <a:ext cx="109538" cy="106363"/>
              </a:xfrm>
              <a:custGeom>
                <a:avLst/>
                <a:gdLst>
                  <a:gd name="T0" fmla="*/ 177 w 207"/>
                  <a:gd name="T1" fmla="*/ 201 h 201"/>
                  <a:gd name="T2" fmla="*/ 0 w 207"/>
                  <a:gd name="T3" fmla="*/ 32 h 201"/>
                  <a:gd name="T4" fmla="*/ 30 w 207"/>
                  <a:gd name="T5" fmla="*/ 0 h 201"/>
                  <a:gd name="T6" fmla="*/ 207 w 207"/>
                  <a:gd name="T7" fmla="*/ 169 h 201"/>
                  <a:gd name="T8" fmla="*/ 177 w 207"/>
                  <a:gd name="T9" fmla="*/ 201 h 201"/>
                </a:gdLst>
                <a:ahLst/>
                <a:cxnLst>
                  <a:cxn ang="0">
                    <a:pos x="T0" y="T1"/>
                  </a:cxn>
                  <a:cxn ang="0">
                    <a:pos x="T2" y="T3"/>
                  </a:cxn>
                  <a:cxn ang="0">
                    <a:pos x="T4" y="T5"/>
                  </a:cxn>
                  <a:cxn ang="0">
                    <a:pos x="T6" y="T7"/>
                  </a:cxn>
                  <a:cxn ang="0">
                    <a:pos x="T8" y="T9"/>
                  </a:cxn>
                </a:cxnLst>
                <a:rect l="0" t="0" r="r" b="b"/>
                <a:pathLst>
                  <a:path w="207" h="201">
                    <a:moveTo>
                      <a:pt x="177" y="201"/>
                    </a:moveTo>
                    <a:lnTo>
                      <a:pt x="0" y="32"/>
                    </a:lnTo>
                    <a:lnTo>
                      <a:pt x="30" y="0"/>
                    </a:lnTo>
                    <a:lnTo>
                      <a:pt x="207" y="169"/>
                    </a:lnTo>
                    <a:lnTo>
                      <a:pt x="177" y="2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94" name="Freeform 118">
                <a:extLst>
                  <a:ext uri="{FF2B5EF4-FFF2-40B4-BE49-F238E27FC236}">
                    <a16:creationId xmlns:a16="http://schemas.microsoft.com/office/drawing/2014/main" id="{FA580E05-A139-9C44-830F-311F4088673D}"/>
                  </a:ext>
                </a:extLst>
              </p:cNvPr>
              <p:cNvSpPr>
                <a:spLocks/>
              </p:cNvSpPr>
              <p:nvPr/>
            </p:nvSpPr>
            <p:spPr bwMode="auto">
              <a:xfrm>
                <a:off x="7262813" y="4667251"/>
                <a:ext cx="111125" cy="103188"/>
              </a:xfrm>
              <a:custGeom>
                <a:avLst/>
                <a:gdLst>
                  <a:gd name="T0" fmla="*/ 180 w 209"/>
                  <a:gd name="T1" fmla="*/ 197 h 197"/>
                  <a:gd name="T2" fmla="*/ 0 w 209"/>
                  <a:gd name="T3" fmla="*/ 32 h 197"/>
                  <a:gd name="T4" fmla="*/ 28 w 209"/>
                  <a:gd name="T5" fmla="*/ 0 h 197"/>
                  <a:gd name="T6" fmla="*/ 209 w 209"/>
                  <a:gd name="T7" fmla="*/ 164 h 197"/>
                  <a:gd name="T8" fmla="*/ 180 w 209"/>
                  <a:gd name="T9" fmla="*/ 197 h 197"/>
                </a:gdLst>
                <a:ahLst/>
                <a:cxnLst>
                  <a:cxn ang="0">
                    <a:pos x="T0" y="T1"/>
                  </a:cxn>
                  <a:cxn ang="0">
                    <a:pos x="T2" y="T3"/>
                  </a:cxn>
                  <a:cxn ang="0">
                    <a:pos x="T4" y="T5"/>
                  </a:cxn>
                  <a:cxn ang="0">
                    <a:pos x="T6" y="T7"/>
                  </a:cxn>
                  <a:cxn ang="0">
                    <a:pos x="T8" y="T9"/>
                  </a:cxn>
                </a:cxnLst>
                <a:rect l="0" t="0" r="r" b="b"/>
                <a:pathLst>
                  <a:path w="209" h="197">
                    <a:moveTo>
                      <a:pt x="180" y="197"/>
                    </a:moveTo>
                    <a:lnTo>
                      <a:pt x="0" y="32"/>
                    </a:lnTo>
                    <a:lnTo>
                      <a:pt x="28" y="0"/>
                    </a:lnTo>
                    <a:lnTo>
                      <a:pt x="209" y="164"/>
                    </a:lnTo>
                    <a:lnTo>
                      <a:pt x="180"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95" name="Freeform 119">
                <a:extLst>
                  <a:ext uri="{FF2B5EF4-FFF2-40B4-BE49-F238E27FC236}">
                    <a16:creationId xmlns:a16="http://schemas.microsoft.com/office/drawing/2014/main" id="{04893521-4AB8-B34E-ABF2-ED7DAA719558}"/>
                  </a:ext>
                </a:extLst>
              </p:cNvPr>
              <p:cNvSpPr>
                <a:spLocks/>
              </p:cNvSpPr>
              <p:nvPr/>
            </p:nvSpPr>
            <p:spPr bwMode="auto">
              <a:xfrm>
                <a:off x="7291388" y="4635501"/>
                <a:ext cx="112713" cy="101600"/>
              </a:xfrm>
              <a:custGeom>
                <a:avLst/>
                <a:gdLst>
                  <a:gd name="T0" fmla="*/ 185 w 212"/>
                  <a:gd name="T1" fmla="*/ 192 h 192"/>
                  <a:gd name="T2" fmla="*/ 0 w 212"/>
                  <a:gd name="T3" fmla="*/ 33 h 192"/>
                  <a:gd name="T4" fmla="*/ 28 w 212"/>
                  <a:gd name="T5" fmla="*/ 0 h 192"/>
                  <a:gd name="T6" fmla="*/ 212 w 212"/>
                  <a:gd name="T7" fmla="*/ 159 h 192"/>
                  <a:gd name="T8" fmla="*/ 185 w 212"/>
                  <a:gd name="T9" fmla="*/ 192 h 192"/>
                </a:gdLst>
                <a:ahLst/>
                <a:cxnLst>
                  <a:cxn ang="0">
                    <a:pos x="T0" y="T1"/>
                  </a:cxn>
                  <a:cxn ang="0">
                    <a:pos x="T2" y="T3"/>
                  </a:cxn>
                  <a:cxn ang="0">
                    <a:pos x="T4" y="T5"/>
                  </a:cxn>
                  <a:cxn ang="0">
                    <a:pos x="T6" y="T7"/>
                  </a:cxn>
                  <a:cxn ang="0">
                    <a:pos x="T8" y="T9"/>
                  </a:cxn>
                </a:cxnLst>
                <a:rect l="0" t="0" r="r" b="b"/>
                <a:pathLst>
                  <a:path w="212" h="192">
                    <a:moveTo>
                      <a:pt x="185" y="192"/>
                    </a:moveTo>
                    <a:lnTo>
                      <a:pt x="0" y="33"/>
                    </a:lnTo>
                    <a:lnTo>
                      <a:pt x="28" y="0"/>
                    </a:lnTo>
                    <a:lnTo>
                      <a:pt x="212" y="159"/>
                    </a:lnTo>
                    <a:lnTo>
                      <a:pt x="1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grpSp>
        <p:grpSp>
          <p:nvGrpSpPr>
            <p:cNvPr id="551" name="Group 550">
              <a:extLst>
                <a:ext uri="{FF2B5EF4-FFF2-40B4-BE49-F238E27FC236}">
                  <a16:creationId xmlns:a16="http://schemas.microsoft.com/office/drawing/2014/main" id="{82BB48B7-303C-8745-B170-C4279C86DD11}"/>
                </a:ext>
              </a:extLst>
            </p:cNvPr>
            <p:cNvGrpSpPr/>
            <p:nvPr/>
          </p:nvGrpSpPr>
          <p:grpSpPr>
            <a:xfrm>
              <a:off x="7038976" y="4814888"/>
              <a:ext cx="168275" cy="169863"/>
              <a:chOff x="7038976" y="4814888"/>
              <a:chExt cx="168275" cy="169863"/>
            </a:xfrm>
            <a:grpFill/>
          </p:grpSpPr>
          <p:sp>
            <p:nvSpPr>
              <p:cNvPr id="570" name="Freeform 111">
                <a:extLst>
                  <a:ext uri="{FF2B5EF4-FFF2-40B4-BE49-F238E27FC236}">
                    <a16:creationId xmlns:a16="http://schemas.microsoft.com/office/drawing/2014/main" id="{4F49F497-1285-BB48-8BC2-EDB02746C3FF}"/>
                  </a:ext>
                </a:extLst>
              </p:cNvPr>
              <p:cNvSpPr>
                <a:spLocks/>
              </p:cNvSpPr>
              <p:nvPr/>
            </p:nvSpPr>
            <p:spPr bwMode="auto">
              <a:xfrm>
                <a:off x="7038976" y="4867276"/>
                <a:ext cx="96838" cy="117475"/>
              </a:xfrm>
              <a:custGeom>
                <a:avLst/>
                <a:gdLst>
                  <a:gd name="T0" fmla="*/ 149 w 183"/>
                  <a:gd name="T1" fmla="*/ 222 h 222"/>
                  <a:gd name="T2" fmla="*/ 0 w 183"/>
                  <a:gd name="T3" fmla="*/ 27 h 222"/>
                  <a:gd name="T4" fmla="*/ 35 w 183"/>
                  <a:gd name="T5" fmla="*/ 0 h 222"/>
                  <a:gd name="T6" fmla="*/ 183 w 183"/>
                  <a:gd name="T7" fmla="*/ 195 h 222"/>
                  <a:gd name="T8" fmla="*/ 149 w 183"/>
                  <a:gd name="T9" fmla="*/ 222 h 222"/>
                </a:gdLst>
                <a:ahLst/>
                <a:cxnLst>
                  <a:cxn ang="0">
                    <a:pos x="T0" y="T1"/>
                  </a:cxn>
                  <a:cxn ang="0">
                    <a:pos x="T2" y="T3"/>
                  </a:cxn>
                  <a:cxn ang="0">
                    <a:pos x="T4" y="T5"/>
                  </a:cxn>
                  <a:cxn ang="0">
                    <a:pos x="T6" y="T7"/>
                  </a:cxn>
                  <a:cxn ang="0">
                    <a:pos x="T8" y="T9"/>
                  </a:cxn>
                </a:cxnLst>
                <a:rect l="0" t="0" r="r" b="b"/>
                <a:pathLst>
                  <a:path w="183" h="222">
                    <a:moveTo>
                      <a:pt x="149" y="222"/>
                    </a:moveTo>
                    <a:lnTo>
                      <a:pt x="0" y="27"/>
                    </a:lnTo>
                    <a:lnTo>
                      <a:pt x="35" y="0"/>
                    </a:lnTo>
                    <a:lnTo>
                      <a:pt x="183" y="195"/>
                    </a:lnTo>
                    <a:lnTo>
                      <a:pt x="149" y="2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71" name="Freeform 112">
                <a:extLst>
                  <a:ext uri="{FF2B5EF4-FFF2-40B4-BE49-F238E27FC236}">
                    <a16:creationId xmlns:a16="http://schemas.microsoft.com/office/drawing/2014/main" id="{0A59E431-F6FC-584D-BB13-E0EAF4BBA594}"/>
                  </a:ext>
                </a:extLst>
              </p:cNvPr>
              <p:cNvSpPr>
                <a:spLocks/>
              </p:cNvSpPr>
              <p:nvPr/>
            </p:nvSpPr>
            <p:spPr bwMode="auto">
              <a:xfrm>
                <a:off x="7073901" y="4840288"/>
                <a:ext cx="98425" cy="115888"/>
              </a:xfrm>
              <a:custGeom>
                <a:avLst/>
                <a:gdLst>
                  <a:gd name="T0" fmla="*/ 154 w 187"/>
                  <a:gd name="T1" fmla="*/ 219 h 219"/>
                  <a:gd name="T2" fmla="*/ 0 w 187"/>
                  <a:gd name="T3" fmla="*/ 28 h 219"/>
                  <a:gd name="T4" fmla="*/ 34 w 187"/>
                  <a:gd name="T5" fmla="*/ 0 h 219"/>
                  <a:gd name="T6" fmla="*/ 187 w 187"/>
                  <a:gd name="T7" fmla="*/ 191 h 219"/>
                  <a:gd name="T8" fmla="*/ 154 w 187"/>
                  <a:gd name="T9" fmla="*/ 219 h 219"/>
                </a:gdLst>
                <a:ahLst/>
                <a:cxnLst>
                  <a:cxn ang="0">
                    <a:pos x="T0" y="T1"/>
                  </a:cxn>
                  <a:cxn ang="0">
                    <a:pos x="T2" y="T3"/>
                  </a:cxn>
                  <a:cxn ang="0">
                    <a:pos x="T4" y="T5"/>
                  </a:cxn>
                  <a:cxn ang="0">
                    <a:pos x="T6" y="T7"/>
                  </a:cxn>
                  <a:cxn ang="0">
                    <a:pos x="T8" y="T9"/>
                  </a:cxn>
                </a:cxnLst>
                <a:rect l="0" t="0" r="r" b="b"/>
                <a:pathLst>
                  <a:path w="187" h="219">
                    <a:moveTo>
                      <a:pt x="154" y="219"/>
                    </a:moveTo>
                    <a:lnTo>
                      <a:pt x="0" y="28"/>
                    </a:lnTo>
                    <a:lnTo>
                      <a:pt x="34" y="0"/>
                    </a:lnTo>
                    <a:lnTo>
                      <a:pt x="187" y="191"/>
                    </a:lnTo>
                    <a:lnTo>
                      <a:pt x="154"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72" name="Freeform 113">
                <a:extLst>
                  <a:ext uri="{FF2B5EF4-FFF2-40B4-BE49-F238E27FC236}">
                    <a16:creationId xmlns:a16="http://schemas.microsoft.com/office/drawing/2014/main" id="{C97C7FBD-BF4C-EC48-AA38-304C85425A37}"/>
                  </a:ext>
                </a:extLst>
              </p:cNvPr>
              <p:cNvSpPr>
                <a:spLocks/>
              </p:cNvSpPr>
              <p:nvPr/>
            </p:nvSpPr>
            <p:spPr bwMode="auto">
              <a:xfrm>
                <a:off x="7107238" y="4814888"/>
                <a:ext cx="100013" cy="114300"/>
              </a:xfrm>
              <a:custGeom>
                <a:avLst/>
                <a:gdLst>
                  <a:gd name="T0" fmla="*/ 159 w 191"/>
                  <a:gd name="T1" fmla="*/ 216 h 216"/>
                  <a:gd name="T2" fmla="*/ 0 w 191"/>
                  <a:gd name="T3" fmla="*/ 28 h 216"/>
                  <a:gd name="T4" fmla="*/ 33 w 191"/>
                  <a:gd name="T5" fmla="*/ 0 h 216"/>
                  <a:gd name="T6" fmla="*/ 191 w 191"/>
                  <a:gd name="T7" fmla="*/ 186 h 216"/>
                  <a:gd name="T8" fmla="*/ 159 w 191"/>
                  <a:gd name="T9" fmla="*/ 216 h 216"/>
                </a:gdLst>
                <a:ahLst/>
                <a:cxnLst>
                  <a:cxn ang="0">
                    <a:pos x="T0" y="T1"/>
                  </a:cxn>
                  <a:cxn ang="0">
                    <a:pos x="T2" y="T3"/>
                  </a:cxn>
                  <a:cxn ang="0">
                    <a:pos x="T4" y="T5"/>
                  </a:cxn>
                  <a:cxn ang="0">
                    <a:pos x="T6" y="T7"/>
                  </a:cxn>
                  <a:cxn ang="0">
                    <a:pos x="T8" y="T9"/>
                  </a:cxn>
                </a:cxnLst>
                <a:rect l="0" t="0" r="r" b="b"/>
                <a:pathLst>
                  <a:path w="191" h="216">
                    <a:moveTo>
                      <a:pt x="159" y="216"/>
                    </a:moveTo>
                    <a:lnTo>
                      <a:pt x="0" y="28"/>
                    </a:lnTo>
                    <a:lnTo>
                      <a:pt x="33" y="0"/>
                    </a:lnTo>
                    <a:lnTo>
                      <a:pt x="191" y="186"/>
                    </a:lnTo>
                    <a:lnTo>
                      <a:pt x="159"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grpSp>
        <p:grpSp>
          <p:nvGrpSpPr>
            <p:cNvPr id="552" name="Group 551">
              <a:extLst>
                <a:ext uri="{FF2B5EF4-FFF2-40B4-BE49-F238E27FC236}">
                  <a16:creationId xmlns:a16="http://schemas.microsoft.com/office/drawing/2014/main" id="{5769B6C9-3178-3348-9855-D003E6A1B85C}"/>
                </a:ext>
              </a:extLst>
            </p:cNvPr>
            <p:cNvGrpSpPr/>
            <p:nvPr/>
          </p:nvGrpSpPr>
          <p:grpSpPr>
            <a:xfrm>
              <a:off x="5911851" y="5168901"/>
              <a:ext cx="476250" cy="153988"/>
              <a:chOff x="5911851" y="5168901"/>
              <a:chExt cx="476250" cy="153988"/>
            </a:xfrm>
            <a:grpFill/>
          </p:grpSpPr>
          <p:sp>
            <p:nvSpPr>
              <p:cNvPr id="553" name="Freeform 83">
                <a:extLst>
                  <a:ext uri="{FF2B5EF4-FFF2-40B4-BE49-F238E27FC236}">
                    <a16:creationId xmlns:a16="http://schemas.microsoft.com/office/drawing/2014/main" id="{2F904498-128D-E64C-86C1-3E6D14366C86}"/>
                  </a:ext>
                </a:extLst>
              </p:cNvPr>
              <p:cNvSpPr>
                <a:spLocks/>
              </p:cNvSpPr>
              <p:nvPr/>
            </p:nvSpPr>
            <p:spPr bwMode="auto">
              <a:xfrm>
                <a:off x="5911851" y="5183188"/>
                <a:ext cx="31750" cy="131763"/>
              </a:xfrm>
              <a:custGeom>
                <a:avLst/>
                <a:gdLst>
                  <a:gd name="T0" fmla="*/ 0 w 61"/>
                  <a:gd name="T1" fmla="*/ 246 h 250"/>
                  <a:gd name="T2" fmla="*/ 18 w 61"/>
                  <a:gd name="T3" fmla="*/ 0 h 250"/>
                  <a:gd name="T4" fmla="*/ 61 w 61"/>
                  <a:gd name="T5" fmla="*/ 4 h 250"/>
                  <a:gd name="T6" fmla="*/ 43 w 61"/>
                  <a:gd name="T7" fmla="*/ 250 h 250"/>
                  <a:gd name="T8" fmla="*/ 0 w 61"/>
                  <a:gd name="T9" fmla="*/ 246 h 250"/>
                </a:gdLst>
                <a:ahLst/>
                <a:cxnLst>
                  <a:cxn ang="0">
                    <a:pos x="T0" y="T1"/>
                  </a:cxn>
                  <a:cxn ang="0">
                    <a:pos x="T2" y="T3"/>
                  </a:cxn>
                  <a:cxn ang="0">
                    <a:pos x="T4" y="T5"/>
                  </a:cxn>
                  <a:cxn ang="0">
                    <a:pos x="T6" y="T7"/>
                  </a:cxn>
                  <a:cxn ang="0">
                    <a:pos x="T8" y="T9"/>
                  </a:cxn>
                </a:cxnLst>
                <a:rect l="0" t="0" r="r" b="b"/>
                <a:pathLst>
                  <a:path w="61" h="250">
                    <a:moveTo>
                      <a:pt x="0" y="246"/>
                    </a:moveTo>
                    <a:lnTo>
                      <a:pt x="18" y="0"/>
                    </a:lnTo>
                    <a:lnTo>
                      <a:pt x="61" y="4"/>
                    </a:lnTo>
                    <a:lnTo>
                      <a:pt x="43" y="250"/>
                    </a:lnTo>
                    <a:lnTo>
                      <a:pt x="0"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54" name="Freeform 84">
                <a:extLst>
                  <a:ext uri="{FF2B5EF4-FFF2-40B4-BE49-F238E27FC236}">
                    <a16:creationId xmlns:a16="http://schemas.microsoft.com/office/drawing/2014/main" id="{E50CE4CF-82BF-AA40-A2AC-2BEA583929A4}"/>
                  </a:ext>
                </a:extLst>
              </p:cNvPr>
              <p:cNvSpPr>
                <a:spLocks/>
              </p:cNvSpPr>
              <p:nvPr/>
            </p:nvSpPr>
            <p:spPr bwMode="auto">
              <a:xfrm>
                <a:off x="5957888" y="5186363"/>
                <a:ext cx="28575" cy="131763"/>
              </a:xfrm>
              <a:custGeom>
                <a:avLst/>
                <a:gdLst>
                  <a:gd name="T0" fmla="*/ 0 w 54"/>
                  <a:gd name="T1" fmla="*/ 247 h 249"/>
                  <a:gd name="T2" fmla="*/ 12 w 54"/>
                  <a:gd name="T3" fmla="*/ 0 h 249"/>
                  <a:gd name="T4" fmla="*/ 54 w 54"/>
                  <a:gd name="T5" fmla="*/ 2 h 249"/>
                  <a:gd name="T6" fmla="*/ 42 w 54"/>
                  <a:gd name="T7" fmla="*/ 249 h 249"/>
                  <a:gd name="T8" fmla="*/ 0 w 54"/>
                  <a:gd name="T9" fmla="*/ 247 h 249"/>
                </a:gdLst>
                <a:ahLst/>
                <a:cxnLst>
                  <a:cxn ang="0">
                    <a:pos x="T0" y="T1"/>
                  </a:cxn>
                  <a:cxn ang="0">
                    <a:pos x="T2" y="T3"/>
                  </a:cxn>
                  <a:cxn ang="0">
                    <a:pos x="T4" y="T5"/>
                  </a:cxn>
                  <a:cxn ang="0">
                    <a:pos x="T6" y="T7"/>
                  </a:cxn>
                  <a:cxn ang="0">
                    <a:pos x="T8" y="T9"/>
                  </a:cxn>
                </a:cxnLst>
                <a:rect l="0" t="0" r="r" b="b"/>
                <a:pathLst>
                  <a:path w="54" h="249">
                    <a:moveTo>
                      <a:pt x="0" y="247"/>
                    </a:moveTo>
                    <a:lnTo>
                      <a:pt x="12" y="0"/>
                    </a:lnTo>
                    <a:lnTo>
                      <a:pt x="54" y="2"/>
                    </a:lnTo>
                    <a:lnTo>
                      <a:pt x="42" y="249"/>
                    </a:lnTo>
                    <a:lnTo>
                      <a:pt x="0"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55" name="Freeform 85">
                <a:extLst>
                  <a:ext uri="{FF2B5EF4-FFF2-40B4-BE49-F238E27FC236}">
                    <a16:creationId xmlns:a16="http://schemas.microsoft.com/office/drawing/2014/main" id="{6E9A2006-6956-0F4B-BA54-AAA4131FD1E7}"/>
                  </a:ext>
                </a:extLst>
              </p:cNvPr>
              <p:cNvSpPr>
                <a:spLocks/>
              </p:cNvSpPr>
              <p:nvPr/>
            </p:nvSpPr>
            <p:spPr bwMode="auto">
              <a:xfrm>
                <a:off x="6002338" y="5189538"/>
                <a:ext cx="25400" cy="131763"/>
              </a:xfrm>
              <a:custGeom>
                <a:avLst/>
                <a:gdLst>
                  <a:gd name="T0" fmla="*/ 0 w 47"/>
                  <a:gd name="T1" fmla="*/ 246 h 248"/>
                  <a:gd name="T2" fmla="*/ 5 w 47"/>
                  <a:gd name="T3" fmla="*/ 0 h 248"/>
                  <a:gd name="T4" fmla="*/ 47 w 47"/>
                  <a:gd name="T5" fmla="*/ 0 h 248"/>
                  <a:gd name="T6" fmla="*/ 42 w 47"/>
                  <a:gd name="T7" fmla="*/ 248 h 248"/>
                  <a:gd name="T8" fmla="*/ 0 w 47"/>
                  <a:gd name="T9" fmla="*/ 246 h 248"/>
                </a:gdLst>
                <a:ahLst/>
                <a:cxnLst>
                  <a:cxn ang="0">
                    <a:pos x="T0" y="T1"/>
                  </a:cxn>
                  <a:cxn ang="0">
                    <a:pos x="T2" y="T3"/>
                  </a:cxn>
                  <a:cxn ang="0">
                    <a:pos x="T4" y="T5"/>
                  </a:cxn>
                  <a:cxn ang="0">
                    <a:pos x="T6" y="T7"/>
                  </a:cxn>
                  <a:cxn ang="0">
                    <a:pos x="T8" y="T9"/>
                  </a:cxn>
                </a:cxnLst>
                <a:rect l="0" t="0" r="r" b="b"/>
                <a:pathLst>
                  <a:path w="47" h="248">
                    <a:moveTo>
                      <a:pt x="0" y="246"/>
                    </a:moveTo>
                    <a:lnTo>
                      <a:pt x="5" y="0"/>
                    </a:lnTo>
                    <a:lnTo>
                      <a:pt x="47" y="0"/>
                    </a:lnTo>
                    <a:lnTo>
                      <a:pt x="42" y="248"/>
                    </a:lnTo>
                    <a:lnTo>
                      <a:pt x="0"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56" name="Freeform 86">
                <a:extLst>
                  <a:ext uri="{FF2B5EF4-FFF2-40B4-BE49-F238E27FC236}">
                    <a16:creationId xmlns:a16="http://schemas.microsoft.com/office/drawing/2014/main" id="{307C5768-63CA-F14F-9402-889DE7D96A5C}"/>
                  </a:ext>
                </a:extLst>
              </p:cNvPr>
              <p:cNvSpPr>
                <a:spLocks/>
              </p:cNvSpPr>
              <p:nvPr/>
            </p:nvSpPr>
            <p:spPr bwMode="auto">
              <a:xfrm>
                <a:off x="6048376" y="5191126"/>
                <a:ext cx="22225" cy="131763"/>
              </a:xfrm>
              <a:custGeom>
                <a:avLst/>
                <a:gdLst>
                  <a:gd name="T0" fmla="*/ 1 w 44"/>
                  <a:gd name="T1" fmla="*/ 247 h 247"/>
                  <a:gd name="T2" fmla="*/ 0 w 44"/>
                  <a:gd name="T3" fmla="*/ 0 h 247"/>
                  <a:gd name="T4" fmla="*/ 43 w 44"/>
                  <a:gd name="T5" fmla="*/ 0 h 247"/>
                  <a:gd name="T6" fmla="*/ 44 w 44"/>
                  <a:gd name="T7" fmla="*/ 247 h 247"/>
                  <a:gd name="T8" fmla="*/ 1 w 44"/>
                  <a:gd name="T9" fmla="*/ 247 h 247"/>
                </a:gdLst>
                <a:ahLst/>
                <a:cxnLst>
                  <a:cxn ang="0">
                    <a:pos x="T0" y="T1"/>
                  </a:cxn>
                  <a:cxn ang="0">
                    <a:pos x="T2" y="T3"/>
                  </a:cxn>
                  <a:cxn ang="0">
                    <a:pos x="T4" y="T5"/>
                  </a:cxn>
                  <a:cxn ang="0">
                    <a:pos x="T6" y="T7"/>
                  </a:cxn>
                  <a:cxn ang="0">
                    <a:pos x="T8" y="T9"/>
                  </a:cxn>
                </a:cxnLst>
                <a:rect l="0" t="0" r="r" b="b"/>
                <a:pathLst>
                  <a:path w="44" h="247">
                    <a:moveTo>
                      <a:pt x="1" y="247"/>
                    </a:moveTo>
                    <a:lnTo>
                      <a:pt x="0" y="0"/>
                    </a:lnTo>
                    <a:lnTo>
                      <a:pt x="43" y="0"/>
                    </a:lnTo>
                    <a:lnTo>
                      <a:pt x="44" y="247"/>
                    </a:lnTo>
                    <a:lnTo>
                      <a:pt x="1"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57" name="Freeform 87">
                <a:extLst>
                  <a:ext uri="{FF2B5EF4-FFF2-40B4-BE49-F238E27FC236}">
                    <a16:creationId xmlns:a16="http://schemas.microsoft.com/office/drawing/2014/main" id="{08563BD4-4BBF-7347-B5D1-8D17F4DCB18C}"/>
                  </a:ext>
                </a:extLst>
              </p:cNvPr>
              <p:cNvSpPr>
                <a:spLocks/>
              </p:cNvSpPr>
              <p:nvPr/>
            </p:nvSpPr>
            <p:spPr bwMode="auto">
              <a:xfrm>
                <a:off x="6089651" y="5191126"/>
                <a:ext cx="26988" cy="131763"/>
              </a:xfrm>
              <a:custGeom>
                <a:avLst/>
                <a:gdLst>
                  <a:gd name="T0" fmla="*/ 8 w 50"/>
                  <a:gd name="T1" fmla="*/ 249 h 249"/>
                  <a:gd name="T2" fmla="*/ 0 w 50"/>
                  <a:gd name="T3" fmla="*/ 1 h 249"/>
                  <a:gd name="T4" fmla="*/ 43 w 50"/>
                  <a:gd name="T5" fmla="*/ 0 h 249"/>
                  <a:gd name="T6" fmla="*/ 50 w 50"/>
                  <a:gd name="T7" fmla="*/ 247 h 249"/>
                  <a:gd name="T8" fmla="*/ 8 w 50"/>
                  <a:gd name="T9" fmla="*/ 249 h 249"/>
                </a:gdLst>
                <a:ahLst/>
                <a:cxnLst>
                  <a:cxn ang="0">
                    <a:pos x="T0" y="T1"/>
                  </a:cxn>
                  <a:cxn ang="0">
                    <a:pos x="T2" y="T3"/>
                  </a:cxn>
                  <a:cxn ang="0">
                    <a:pos x="T4" y="T5"/>
                  </a:cxn>
                  <a:cxn ang="0">
                    <a:pos x="T6" y="T7"/>
                  </a:cxn>
                  <a:cxn ang="0">
                    <a:pos x="T8" y="T9"/>
                  </a:cxn>
                </a:cxnLst>
                <a:rect l="0" t="0" r="r" b="b"/>
                <a:pathLst>
                  <a:path w="50" h="249">
                    <a:moveTo>
                      <a:pt x="8" y="249"/>
                    </a:moveTo>
                    <a:lnTo>
                      <a:pt x="0" y="1"/>
                    </a:lnTo>
                    <a:lnTo>
                      <a:pt x="43" y="0"/>
                    </a:lnTo>
                    <a:lnTo>
                      <a:pt x="50" y="247"/>
                    </a:lnTo>
                    <a:lnTo>
                      <a:pt x="8"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58" name="Freeform 88">
                <a:extLst>
                  <a:ext uri="{FF2B5EF4-FFF2-40B4-BE49-F238E27FC236}">
                    <a16:creationId xmlns:a16="http://schemas.microsoft.com/office/drawing/2014/main" id="{C0416136-E714-194E-8E17-748549F9546E}"/>
                  </a:ext>
                </a:extLst>
              </p:cNvPr>
              <p:cNvSpPr>
                <a:spLocks/>
              </p:cNvSpPr>
              <p:nvPr/>
            </p:nvSpPr>
            <p:spPr bwMode="auto">
              <a:xfrm>
                <a:off x="6132513" y="5191126"/>
                <a:ext cx="30163" cy="131763"/>
              </a:xfrm>
              <a:custGeom>
                <a:avLst/>
                <a:gdLst>
                  <a:gd name="T0" fmla="*/ 14 w 56"/>
                  <a:gd name="T1" fmla="*/ 248 h 248"/>
                  <a:gd name="T2" fmla="*/ 0 w 56"/>
                  <a:gd name="T3" fmla="*/ 2 h 248"/>
                  <a:gd name="T4" fmla="*/ 42 w 56"/>
                  <a:gd name="T5" fmla="*/ 0 h 248"/>
                  <a:gd name="T6" fmla="*/ 56 w 56"/>
                  <a:gd name="T7" fmla="*/ 246 h 248"/>
                  <a:gd name="T8" fmla="*/ 14 w 56"/>
                  <a:gd name="T9" fmla="*/ 248 h 248"/>
                </a:gdLst>
                <a:ahLst/>
                <a:cxnLst>
                  <a:cxn ang="0">
                    <a:pos x="T0" y="T1"/>
                  </a:cxn>
                  <a:cxn ang="0">
                    <a:pos x="T2" y="T3"/>
                  </a:cxn>
                  <a:cxn ang="0">
                    <a:pos x="T4" y="T5"/>
                  </a:cxn>
                  <a:cxn ang="0">
                    <a:pos x="T6" y="T7"/>
                  </a:cxn>
                  <a:cxn ang="0">
                    <a:pos x="T8" y="T9"/>
                  </a:cxn>
                </a:cxnLst>
                <a:rect l="0" t="0" r="r" b="b"/>
                <a:pathLst>
                  <a:path w="56" h="248">
                    <a:moveTo>
                      <a:pt x="14" y="248"/>
                    </a:moveTo>
                    <a:lnTo>
                      <a:pt x="0" y="2"/>
                    </a:lnTo>
                    <a:lnTo>
                      <a:pt x="42" y="0"/>
                    </a:lnTo>
                    <a:lnTo>
                      <a:pt x="56" y="246"/>
                    </a:lnTo>
                    <a:lnTo>
                      <a:pt x="14"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59" name="Freeform 89">
                <a:extLst>
                  <a:ext uri="{FF2B5EF4-FFF2-40B4-BE49-F238E27FC236}">
                    <a16:creationId xmlns:a16="http://schemas.microsoft.com/office/drawing/2014/main" id="{3E993A90-3375-2F4B-9B22-3B9B97F00749}"/>
                  </a:ext>
                </a:extLst>
              </p:cNvPr>
              <p:cNvSpPr>
                <a:spLocks/>
              </p:cNvSpPr>
              <p:nvPr/>
            </p:nvSpPr>
            <p:spPr bwMode="auto">
              <a:xfrm>
                <a:off x="6173788" y="5187951"/>
                <a:ext cx="33338" cy="131763"/>
              </a:xfrm>
              <a:custGeom>
                <a:avLst/>
                <a:gdLst>
                  <a:gd name="T0" fmla="*/ 21 w 63"/>
                  <a:gd name="T1" fmla="*/ 250 h 250"/>
                  <a:gd name="T2" fmla="*/ 0 w 63"/>
                  <a:gd name="T3" fmla="*/ 4 h 250"/>
                  <a:gd name="T4" fmla="*/ 44 w 63"/>
                  <a:gd name="T5" fmla="*/ 0 h 250"/>
                  <a:gd name="T6" fmla="*/ 63 w 63"/>
                  <a:gd name="T7" fmla="*/ 247 h 250"/>
                  <a:gd name="T8" fmla="*/ 21 w 63"/>
                  <a:gd name="T9" fmla="*/ 250 h 250"/>
                </a:gdLst>
                <a:ahLst/>
                <a:cxnLst>
                  <a:cxn ang="0">
                    <a:pos x="T0" y="T1"/>
                  </a:cxn>
                  <a:cxn ang="0">
                    <a:pos x="T2" y="T3"/>
                  </a:cxn>
                  <a:cxn ang="0">
                    <a:pos x="T4" y="T5"/>
                  </a:cxn>
                  <a:cxn ang="0">
                    <a:pos x="T6" y="T7"/>
                  </a:cxn>
                  <a:cxn ang="0">
                    <a:pos x="T8" y="T9"/>
                  </a:cxn>
                </a:cxnLst>
                <a:rect l="0" t="0" r="r" b="b"/>
                <a:pathLst>
                  <a:path w="63" h="250">
                    <a:moveTo>
                      <a:pt x="21" y="250"/>
                    </a:moveTo>
                    <a:lnTo>
                      <a:pt x="0" y="4"/>
                    </a:lnTo>
                    <a:lnTo>
                      <a:pt x="44" y="0"/>
                    </a:lnTo>
                    <a:lnTo>
                      <a:pt x="63" y="247"/>
                    </a:lnTo>
                    <a:lnTo>
                      <a:pt x="21"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60" name="Freeform 90">
                <a:extLst>
                  <a:ext uri="{FF2B5EF4-FFF2-40B4-BE49-F238E27FC236}">
                    <a16:creationId xmlns:a16="http://schemas.microsoft.com/office/drawing/2014/main" id="{F562A1A0-CAE3-254B-A297-BFAE13FA32C8}"/>
                  </a:ext>
                </a:extLst>
              </p:cNvPr>
              <p:cNvSpPr>
                <a:spLocks/>
              </p:cNvSpPr>
              <p:nvPr/>
            </p:nvSpPr>
            <p:spPr bwMode="auto">
              <a:xfrm>
                <a:off x="6216651" y="5184776"/>
                <a:ext cx="36513" cy="133350"/>
              </a:xfrm>
              <a:custGeom>
                <a:avLst/>
                <a:gdLst>
                  <a:gd name="T0" fmla="*/ 26 w 68"/>
                  <a:gd name="T1" fmla="*/ 250 h 250"/>
                  <a:gd name="T2" fmla="*/ 0 w 68"/>
                  <a:gd name="T3" fmla="*/ 4 h 250"/>
                  <a:gd name="T4" fmla="*/ 42 w 68"/>
                  <a:gd name="T5" fmla="*/ 0 h 250"/>
                  <a:gd name="T6" fmla="*/ 68 w 68"/>
                  <a:gd name="T7" fmla="*/ 245 h 250"/>
                  <a:gd name="T8" fmla="*/ 26 w 68"/>
                  <a:gd name="T9" fmla="*/ 250 h 250"/>
                </a:gdLst>
                <a:ahLst/>
                <a:cxnLst>
                  <a:cxn ang="0">
                    <a:pos x="T0" y="T1"/>
                  </a:cxn>
                  <a:cxn ang="0">
                    <a:pos x="T2" y="T3"/>
                  </a:cxn>
                  <a:cxn ang="0">
                    <a:pos x="T4" y="T5"/>
                  </a:cxn>
                  <a:cxn ang="0">
                    <a:pos x="T6" y="T7"/>
                  </a:cxn>
                  <a:cxn ang="0">
                    <a:pos x="T8" y="T9"/>
                  </a:cxn>
                </a:cxnLst>
                <a:rect l="0" t="0" r="r" b="b"/>
                <a:pathLst>
                  <a:path w="68" h="250">
                    <a:moveTo>
                      <a:pt x="26" y="250"/>
                    </a:moveTo>
                    <a:lnTo>
                      <a:pt x="0" y="4"/>
                    </a:lnTo>
                    <a:lnTo>
                      <a:pt x="42" y="0"/>
                    </a:lnTo>
                    <a:lnTo>
                      <a:pt x="68" y="245"/>
                    </a:lnTo>
                    <a:lnTo>
                      <a:pt x="26"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61" name="Freeform 91">
                <a:extLst>
                  <a:ext uri="{FF2B5EF4-FFF2-40B4-BE49-F238E27FC236}">
                    <a16:creationId xmlns:a16="http://schemas.microsoft.com/office/drawing/2014/main" id="{037B0C31-11F5-DA4F-A0B7-56258A2ABF52}"/>
                  </a:ext>
                </a:extLst>
              </p:cNvPr>
              <p:cNvSpPr>
                <a:spLocks/>
              </p:cNvSpPr>
              <p:nvPr/>
            </p:nvSpPr>
            <p:spPr bwMode="auto">
              <a:xfrm>
                <a:off x="6259513" y="5180013"/>
                <a:ext cx="39688" cy="133350"/>
              </a:xfrm>
              <a:custGeom>
                <a:avLst/>
                <a:gdLst>
                  <a:gd name="T0" fmla="*/ 32 w 75"/>
                  <a:gd name="T1" fmla="*/ 250 h 250"/>
                  <a:gd name="T2" fmla="*/ 0 w 75"/>
                  <a:gd name="T3" fmla="*/ 7 h 250"/>
                  <a:gd name="T4" fmla="*/ 43 w 75"/>
                  <a:gd name="T5" fmla="*/ 0 h 250"/>
                  <a:gd name="T6" fmla="*/ 75 w 75"/>
                  <a:gd name="T7" fmla="*/ 245 h 250"/>
                  <a:gd name="T8" fmla="*/ 32 w 75"/>
                  <a:gd name="T9" fmla="*/ 250 h 250"/>
                </a:gdLst>
                <a:ahLst/>
                <a:cxnLst>
                  <a:cxn ang="0">
                    <a:pos x="T0" y="T1"/>
                  </a:cxn>
                  <a:cxn ang="0">
                    <a:pos x="T2" y="T3"/>
                  </a:cxn>
                  <a:cxn ang="0">
                    <a:pos x="T4" y="T5"/>
                  </a:cxn>
                  <a:cxn ang="0">
                    <a:pos x="T6" y="T7"/>
                  </a:cxn>
                  <a:cxn ang="0">
                    <a:pos x="T8" y="T9"/>
                  </a:cxn>
                </a:cxnLst>
                <a:rect l="0" t="0" r="r" b="b"/>
                <a:pathLst>
                  <a:path w="75" h="250">
                    <a:moveTo>
                      <a:pt x="32" y="250"/>
                    </a:moveTo>
                    <a:lnTo>
                      <a:pt x="0" y="7"/>
                    </a:lnTo>
                    <a:lnTo>
                      <a:pt x="43" y="0"/>
                    </a:lnTo>
                    <a:lnTo>
                      <a:pt x="75" y="245"/>
                    </a:lnTo>
                    <a:lnTo>
                      <a:pt x="32"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62" name="Freeform 92">
                <a:extLst>
                  <a:ext uri="{FF2B5EF4-FFF2-40B4-BE49-F238E27FC236}">
                    <a16:creationId xmlns:a16="http://schemas.microsoft.com/office/drawing/2014/main" id="{0F6A3298-99B0-BB4D-939A-5950740C337C}"/>
                  </a:ext>
                </a:extLst>
              </p:cNvPr>
              <p:cNvSpPr>
                <a:spLocks/>
              </p:cNvSpPr>
              <p:nvPr/>
            </p:nvSpPr>
            <p:spPr bwMode="auto">
              <a:xfrm>
                <a:off x="6300788" y="5175251"/>
                <a:ext cx="42863" cy="131763"/>
              </a:xfrm>
              <a:custGeom>
                <a:avLst/>
                <a:gdLst>
                  <a:gd name="T0" fmla="*/ 38 w 81"/>
                  <a:gd name="T1" fmla="*/ 250 h 250"/>
                  <a:gd name="T2" fmla="*/ 0 w 81"/>
                  <a:gd name="T3" fmla="*/ 7 h 250"/>
                  <a:gd name="T4" fmla="*/ 41 w 81"/>
                  <a:gd name="T5" fmla="*/ 0 h 250"/>
                  <a:gd name="T6" fmla="*/ 81 w 81"/>
                  <a:gd name="T7" fmla="*/ 244 h 250"/>
                  <a:gd name="T8" fmla="*/ 38 w 81"/>
                  <a:gd name="T9" fmla="*/ 250 h 250"/>
                </a:gdLst>
                <a:ahLst/>
                <a:cxnLst>
                  <a:cxn ang="0">
                    <a:pos x="T0" y="T1"/>
                  </a:cxn>
                  <a:cxn ang="0">
                    <a:pos x="T2" y="T3"/>
                  </a:cxn>
                  <a:cxn ang="0">
                    <a:pos x="T4" y="T5"/>
                  </a:cxn>
                  <a:cxn ang="0">
                    <a:pos x="T6" y="T7"/>
                  </a:cxn>
                  <a:cxn ang="0">
                    <a:pos x="T8" y="T9"/>
                  </a:cxn>
                </a:cxnLst>
                <a:rect l="0" t="0" r="r" b="b"/>
                <a:pathLst>
                  <a:path w="81" h="250">
                    <a:moveTo>
                      <a:pt x="38" y="250"/>
                    </a:moveTo>
                    <a:lnTo>
                      <a:pt x="0" y="7"/>
                    </a:lnTo>
                    <a:lnTo>
                      <a:pt x="41" y="0"/>
                    </a:lnTo>
                    <a:lnTo>
                      <a:pt x="81" y="244"/>
                    </a:lnTo>
                    <a:lnTo>
                      <a:pt x="38"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63" name="Freeform 93">
                <a:extLst>
                  <a:ext uri="{FF2B5EF4-FFF2-40B4-BE49-F238E27FC236}">
                    <a16:creationId xmlns:a16="http://schemas.microsoft.com/office/drawing/2014/main" id="{0B6895B4-E063-6541-AA36-96234E2FB056}"/>
                  </a:ext>
                </a:extLst>
              </p:cNvPr>
              <p:cNvSpPr>
                <a:spLocks/>
              </p:cNvSpPr>
              <p:nvPr/>
            </p:nvSpPr>
            <p:spPr bwMode="auto">
              <a:xfrm>
                <a:off x="6342063" y="5168901"/>
                <a:ext cx="46038" cy="131763"/>
              </a:xfrm>
              <a:custGeom>
                <a:avLst/>
                <a:gdLst>
                  <a:gd name="T0" fmla="*/ 46 w 87"/>
                  <a:gd name="T1" fmla="*/ 250 h 250"/>
                  <a:gd name="T2" fmla="*/ 0 w 87"/>
                  <a:gd name="T3" fmla="*/ 8 h 250"/>
                  <a:gd name="T4" fmla="*/ 42 w 87"/>
                  <a:gd name="T5" fmla="*/ 0 h 250"/>
                  <a:gd name="T6" fmla="*/ 87 w 87"/>
                  <a:gd name="T7" fmla="*/ 243 h 250"/>
                  <a:gd name="T8" fmla="*/ 46 w 87"/>
                  <a:gd name="T9" fmla="*/ 250 h 250"/>
                </a:gdLst>
                <a:ahLst/>
                <a:cxnLst>
                  <a:cxn ang="0">
                    <a:pos x="T0" y="T1"/>
                  </a:cxn>
                  <a:cxn ang="0">
                    <a:pos x="T2" y="T3"/>
                  </a:cxn>
                  <a:cxn ang="0">
                    <a:pos x="T4" y="T5"/>
                  </a:cxn>
                  <a:cxn ang="0">
                    <a:pos x="T6" y="T7"/>
                  </a:cxn>
                  <a:cxn ang="0">
                    <a:pos x="T8" y="T9"/>
                  </a:cxn>
                </a:cxnLst>
                <a:rect l="0" t="0" r="r" b="b"/>
                <a:pathLst>
                  <a:path w="87" h="250">
                    <a:moveTo>
                      <a:pt x="46" y="250"/>
                    </a:moveTo>
                    <a:lnTo>
                      <a:pt x="0" y="8"/>
                    </a:lnTo>
                    <a:lnTo>
                      <a:pt x="42" y="0"/>
                    </a:lnTo>
                    <a:lnTo>
                      <a:pt x="87" y="243"/>
                    </a:lnTo>
                    <a:lnTo>
                      <a:pt x="46"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64" name="Freeform 269">
                <a:extLst>
                  <a:ext uri="{FF2B5EF4-FFF2-40B4-BE49-F238E27FC236}">
                    <a16:creationId xmlns:a16="http://schemas.microsoft.com/office/drawing/2014/main" id="{EF682D41-57BC-1F4A-9B14-1622779D5CB2}"/>
                  </a:ext>
                </a:extLst>
              </p:cNvPr>
              <p:cNvSpPr>
                <a:spLocks/>
              </p:cNvSpPr>
              <p:nvPr/>
            </p:nvSpPr>
            <p:spPr bwMode="auto">
              <a:xfrm>
                <a:off x="6002338" y="5189538"/>
                <a:ext cx="25400" cy="131763"/>
              </a:xfrm>
              <a:custGeom>
                <a:avLst/>
                <a:gdLst>
                  <a:gd name="T0" fmla="*/ 0 w 47"/>
                  <a:gd name="T1" fmla="*/ 246 h 248"/>
                  <a:gd name="T2" fmla="*/ 5 w 47"/>
                  <a:gd name="T3" fmla="*/ 0 h 248"/>
                  <a:gd name="T4" fmla="*/ 47 w 47"/>
                  <a:gd name="T5" fmla="*/ 0 h 248"/>
                  <a:gd name="T6" fmla="*/ 42 w 47"/>
                  <a:gd name="T7" fmla="*/ 248 h 248"/>
                  <a:gd name="T8" fmla="*/ 0 w 47"/>
                  <a:gd name="T9" fmla="*/ 246 h 248"/>
                </a:gdLst>
                <a:ahLst/>
                <a:cxnLst>
                  <a:cxn ang="0">
                    <a:pos x="T0" y="T1"/>
                  </a:cxn>
                  <a:cxn ang="0">
                    <a:pos x="T2" y="T3"/>
                  </a:cxn>
                  <a:cxn ang="0">
                    <a:pos x="T4" y="T5"/>
                  </a:cxn>
                  <a:cxn ang="0">
                    <a:pos x="T6" y="T7"/>
                  </a:cxn>
                  <a:cxn ang="0">
                    <a:pos x="T8" y="T9"/>
                  </a:cxn>
                </a:cxnLst>
                <a:rect l="0" t="0" r="r" b="b"/>
                <a:pathLst>
                  <a:path w="47" h="248">
                    <a:moveTo>
                      <a:pt x="0" y="246"/>
                    </a:moveTo>
                    <a:lnTo>
                      <a:pt x="5" y="0"/>
                    </a:lnTo>
                    <a:lnTo>
                      <a:pt x="47" y="0"/>
                    </a:lnTo>
                    <a:lnTo>
                      <a:pt x="42" y="248"/>
                    </a:lnTo>
                    <a:lnTo>
                      <a:pt x="0" y="2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65" name="Freeform 270">
                <a:extLst>
                  <a:ext uri="{FF2B5EF4-FFF2-40B4-BE49-F238E27FC236}">
                    <a16:creationId xmlns:a16="http://schemas.microsoft.com/office/drawing/2014/main" id="{84B803C0-0955-4046-93F8-4F112D0B0B0E}"/>
                  </a:ext>
                </a:extLst>
              </p:cNvPr>
              <p:cNvSpPr>
                <a:spLocks/>
              </p:cNvSpPr>
              <p:nvPr/>
            </p:nvSpPr>
            <p:spPr bwMode="auto">
              <a:xfrm>
                <a:off x="6048375" y="5191125"/>
                <a:ext cx="22225" cy="131763"/>
              </a:xfrm>
              <a:custGeom>
                <a:avLst/>
                <a:gdLst>
                  <a:gd name="T0" fmla="*/ 1 w 44"/>
                  <a:gd name="T1" fmla="*/ 247 h 247"/>
                  <a:gd name="T2" fmla="*/ 0 w 44"/>
                  <a:gd name="T3" fmla="*/ 0 h 247"/>
                  <a:gd name="T4" fmla="*/ 43 w 44"/>
                  <a:gd name="T5" fmla="*/ 0 h 247"/>
                  <a:gd name="T6" fmla="*/ 44 w 44"/>
                  <a:gd name="T7" fmla="*/ 247 h 247"/>
                  <a:gd name="T8" fmla="*/ 1 w 44"/>
                  <a:gd name="T9" fmla="*/ 247 h 247"/>
                </a:gdLst>
                <a:ahLst/>
                <a:cxnLst>
                  <a:cxn ang="0">
                    <a:pos x="T0" y="T1"/>
                  </a:cxn>
                  <a:cxn ang="0">
                    <a:pos x="T2" y="T3"/>
                  </a:cxn>
                  <a:cxn ang="0">
                    <a:pos x="T4" y="T5"/>
                  </a:cxn>
                  <a:cxn ang="0">
                    <a:pos x="T6" y="T7"/>
                  </a:cxn>
                  <a:cxn ang="0">
                    <a:pos x="T8" y="T9"/>
                  </a:cxn>
                </a:cxnLst>
                <a:rect l="0" t="0" r="r" b="b"/>
                <a:pathLst>
                  <a:path w="44" h="247">
                    <a:moveTo>
                      <a:pt x="1" y="247"/>
                    </a:moveTo>
                    <a:lnTo>
                      <a:pt x="0" y="0"/>
                    </a:lnTo>
                    <a:lnTo>
                      <a:pt x="43" y="0"/>
                    </a:lnTo>
                    <a:lnTo>
                      <a:pt x="44" y="247"/>
                    </a:lnTo>
                    <a:lnTo>
                      <a:pt x="1"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66" name="Freeform 271">
                <a:extLst>
                  <a:ext uri="{FF2B5EF4-FFF2-40B4-BE49-F238E27FC236}">
                    <a16:creationId xmlns:a16="http://schemas.microsoft.com/office/drawing/2014/main" id="{0237505B-C77D-D243-A15C-73CC6FD1EDA7}"/>
                  </a:ext>
                </a:extLst>
              </p:cNvPr>
              <p:cNvSpPr>
                <a:spLocks/>
              </p:cNvSpPr>
              <p:nvPr/>
            </p:nvSpPr>
            <p:spPr bwMode="auto">
              <a:xfrm>
                <a:off x="6089650" y="5191125"/>
                <a:ext cx="26988" cy="131763"/>
              </a:xfrm>
              <a:custGeom>
                <a:avLst/>
                <a:gdLst>
                  <a:gd name="T0" fmla="*/ 8 w 50"/>
                  <a:gd name="T1" fmla="*/ 249 h 249"/>
                  <a:gd name="T2" fmla="*/ 0 w 50"/>
                  <a:gd name="T3" fmla="*/ 1 h 249"/>
                  <a:gd name="T4" fmla="*/ 43 w 50"/>
                  <a:gd name="T5" fmla="*/ 0 h 249"/>
                  <a:gd name="T6" fmla="*/ 50 w 50"/>
                  <a:gd name="T7" fmla="*/ 247 h 249"/>
                  <a:gd name="T8" fmla="*/ 8 w 50"/>
                  <a:gd name="T9" fmla="*/ 249 h 249"/>
                </a:gdLst>
                <a:ahLst/>
                <a:cxnLst>
                  <a:cxn ang="0">
                    <a:pos x="T0" y="T1"/>
                  </a:cxn>
                  <a:cxn ang="0">
                    <a:pos x="T2" y="T3"/>
                  </a:cxn>
                  <a:cxn ang="0">
                    <a:pos x="T4" y="T5"/>
                  </a:cxn>
                  <a:cxn ang="0">
                    <a:pos x="T6" y="T7"/>
                  </a:cxn>
                  <a:cxn ang="0">
                    <a:pos x="T8" y="T9"/>
                  </a:cxn>
                </a:cxnLst>
                <a:rect l="0" t="0" r="r" b="b"/>
                <a:pathLst>
                  <a:path w="50" h="249">
                    <a:moveTo>
                      <a:pt x="8" y="249"/>
                    </a:moveTo>
                    <a:lnTo>
                      <a:pt x="0" y="1"/>
                    </a:lnTo>
                    <a:lnTo>
                      <a:pt x="43" y="0"/>
                    </a:lnTo>
                    <a:lnTo>
                      <a:pt x="50" y="247"/>
                    </a:lnTo>
                    <a:lnTo>
                      <a:pt x="8"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67" name="Freeform 272">
                <a:extLst>
                  <a:ext uri="{FF2B5EF4-FFF2-40B4-BE49-F238E27FC236}">
                    <a16:creationId xmlns:a16="http://schemas.microsoft.com/office/drawing/2014/main" id="{508D9E3E-E567-3F48-907D-75C354E13211}"/>
                  </a:ext>
                </a:extLst>
              </p:cNvPr>
              <p:cNvSpPr>
                <a:spLocks/>
              </p:cNvSpPr>
              <p:nvPr/>
            </p:nvSpPr>
            <p:spPr bwMode="auto">
              <a:xfrm>
                <a:off x="6132513" y="5191125"/>
                <a:ext cx="30163" cy="131763"/>
              </a:xfrm>
              <a:custGeom>
                <a:avLst/>
                <a:gdLst>
                  <a:gd name="T0" fmla="*/ 14 w 56"/>
                  <a:gd name="T1" fmla="*/ 248 h 248"/>
                  <a:gd name="T2" fmla="*/ 0 w 56"/>
                  <a:gd name="T3" fmla="*/ 2 h 248"/>
                  <a:gd name="T4" fmla="*/ 42 w 56"/>
                  <a:gd name="T5" fmla="*/ 0 h 248"/>
                  <a:gd name="T6" fmla="*/ 56 w 56"/>
                  <a:gd name="T7" fmla="*/ 246 h 248"/>
                  <a:gd name="T8" fmla="*/ 14 w 56"/>
                  <a:gd name="T9" fmla="*/ 248 h 248"/>
                </a:gdLst>
                <a:ahLst/>
                <a:cxnLst>
                  <a:cxn ang="0">
                    <a:pos x="T0" y="T1"/>
                  </a:cxn>
                  <a:cxn ang="0">
                    <a:pos x="T2" y="T3"/>
                  </a:cxn>
                  <a:cxn ang="0">
                    <a:pos x="T4" y="T5"/>
                  </a:cxn>
                  <a:cxn ang="0">
                    <a:pos x="T6" y="T7"/>
                  </a:cxn>
                  <a:cxn ang="0">
                    <a:pos x="T8" y="T9"/>
                  </a:cxn>
                </a:cxnLst>
                <a:rect l="0" t="0" r="r" b="b"/>
                <a:pathLst>
                  <a:path w="56" h="248">
                    <a:moveTo>
                      <a:pt x="14" y="248"/>
                    </a:moveTo>
                    <a:lnTo>
                      <a:pt x="0" y="2"/>
                    </a:lnTo>
                    <a:lnTo>
                      <a:pt x="42" y="0"/>
                    </a:lnTo>
                    <a:lnTo>
                      <a:pt x="56" y="246"/>
                    </a:lnTo>
                    <a:lnTo>
                      <a:pt x="14"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68" name="Freeform 273">
                <a:extLst>
                  <a:ext uri="{FF2B5EF4-FFF2-40B4-BE49-F238E27FC236}">
                    <a16:creationId xmlns:a16="http://schemas.microsoft.com/office/drawing/2014/main" id="{B9F2ED43-A8A0-B94A-8F08-DBBDC623D500}"/>
                  </a:ext>
                </a:extLst>
              </p:cNvPr>
              <p:cNvSpPr>
                <a:spLocks/>
              </p:cNvSpPr>
              <p:nvPr/>
            </p:nvSpPr>
            <p:spPr bwMode="auto">
              <a:xfrm>
                <a:off x="6173788" y="5187950"/>
                <a:ext cx="33338" cy="131763"/>
              </a:xfrm>
              <a:custGeom>
                <a:avLst/>
                <a:gdLst>
                  <a:gd name="T0" fmla="*/ 21 w 63"/>
                  <a:gd name="T1" fmla="*/ 250 h 250"/>
                  <a:gd name="T2" fmla="*/ 0 w 63"/>
                  <a:gd name="T3" fmla="*/ 4 h 250"/>
                  <a:gd name="T4" fmla="*/ 44 w 63"/>
                  <a:gd name="T5" fmla="*/ 0 h 250"/>
                  <a:gd name="T6" fmla="*/ 63 w 63"/>
                  <a:gd name="T7" fmla="*/ 247 h 250"/>
                  <a:gd name="T8" fmla="*/ 21 w 63"/>
                  <a:gd name="T9" fmla="*/ 250 h 250"/>
                </a:gdLst>
                <a:ahLst/>
                <a:cxnLst>
                  <a:cxn ang="0">
                    <a:pos x="T0" y="T1"/>
                  </a:cxn>
                  <a:cxn ang="0">
                    <a:pos x="T2" y="T3"/>
                  </a:cxn>
                  <a:cxn ang="0">
                    <a:pos x="T4" y="T5"/>
                  </a:cxn>
                  <a:cxn ang="0">
                    <a:pos x="T6" y="T7"/>
                  </a:cxn>
                  <a:cxn ang="0">
                    <a:pos x="T8" y="T9"/>
                  </a:cxn>
                </a:cxnLst>
                <a:rect l="0" t="0" r="r" b="b"/>
                <a:pathLst>
                  <a:path w="63" h="250">
                    <a:moveTo>
                      <a:pt x="21" y="250"/>
                    </a:moveTo>
                    <a:lnTo>
                      <a:pt x="0" y="4"/>
                    </a:lnTo>
                    <a:lnTo>
                      <a:pt x="44" y="0"/>
                    </a:lnTo>
                    <a:lnTo>
                      <a:pt x="63" y="247"/>
                    </a:lnTo>
                    <a:lnTo>
                      <a:pt x="21"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69" name="Freeform 274">
                <a:extLst>
                  <a:ext uri="{FF2B5EF4-FFF2-40B4-BE49-F238E27FC236}">
                    <a16:creationId xmlns:a16="http://schemas.microsoft.com/office/drawing/2014/main" id="{AD964EE9-FD44-984F-95AC-AD7C54E0675F}"/>
                  </a:ext>
                </a:extLst>
              </p:cNvPr>
              <p:cNvSpPr>
                <a:spLocks/>
              </p:cNvSpPr>
              <p:nvPr/>
            </p:nvSpPr>
            <p:spPr bwMode="auto">
              <a:xfrm>
                <a:off x="6216650" y="5184775"/>
                <a:ext cx="36513" cy="133350"/>
              </a:xfrm>
              <a:custGeom>
                <a:avLst/>
                <a:gdLst>
                  <a:gd name="T0" fmla="*/ 26 w 68"/>
                  <a:gd name="T1" fmla="*/ 250 h 250"/>
                  <a:gd name="T2" fmla="*/ 0 w 68"/>
                  <a:gd name="T3" fmla="*/ 4 h 250"/>
                  <a:gd name="T4" fmla="*/ 42 w 68"/>
                  <a:gd name="T5" fmla="*/ 0 h 250"/>
                  <a:gd name="T6" fmla="*/ 68 w 68"/>
                  <a:gd name="T7" fmla="*/ 245 h 250"/>
                  <a:gd name="T8" fmla="*/ 26 w 68"/>
                  <a:gd name="T9" fmla="*/ 250 h 250"/>
                </a:gdLst>
                <a:ahLst/>
                <a:cxnLst>
                  <a:cxn ang="0">
                    <a:pos x="T0" y="T1"/>
                  </a:cxn>
                  <a:cxn ang="0">
                    <a:pos x="T2" y="T3"/>
                  </a:cxn>
                  <a:cxn ang="0">
                    <a:pos x="T4" y="T5"/>
                  </a:cxn>
                  <a:cxn ang="0">
                    <a:pos x="T6" y="T7"/>
                  </a:cxn>
                  <a:cxn ang="0">
                    <a:pos x="T8" y="T9"/>
                  </a:cxn>
                </a:cxnLst>
                <a:rect l="0" t="0" r="r" b="b"/>
                <a:pathLst>
                  <a:path w="68" h="250">
                    <a:moveTo>
                      <a:pt x="26" y="250"/>
                    </a:moveTo>
                    <a:lnTo>
                      <a:pt x="0" y="4"/>
                    </a:lnTo>
                    <a:lnTo>
                      <a:pt x="42" y="0"/>
                    </a:lnTo>
                    <a:lnTo>
                      <a:pt x="68" y="245"/>
                    </a:lnTo>
                    <a:lnTo>
                      <a:pt x="26"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grpSp>
      </p:grpSp>
      <p:grpSp>
        <p:nvGrpSpPr>
          <p:cNvPr id="634" name="Group 633">
            <a:extLst>
              <a:ext uri="{FF2B5EF4-FFF2-40B4-BE49-F238E27FC236}">
                <a16:creationId xmlns:a16="http://schemas.microsoft.com/office/drawing/2014/main" id="{F3767FF0-2C4B-A44F-A5EE-16BDBEADEC89}"/>
              </a:ext>
            </a:extLst>
          </p:cNvPr>
          <p:cNvGrpSpPr/>
          <p:nvPr/>
        </p:nvGrpSpPr>
        <p:grpSpPr>
          <a:xfrm>
            <a:off x="4782841" y="2769514"/>
            <a:ext cx="2851151" cy="2957513"/>
            <a:chOff x="4652963" y="2068513"/>
            <a:chExt cx="2851151" cy="2957513"/>
          </a:xfrm>
        </p:grpSpPr>
        <p:sp>
          <p:nvSpPr>
            <p:cNvPr id="635" name="Freeform 63">
              <a:extLst>
                <a:ext uri="{FF2B5EF4-FFF2-40B4-BE49-F238E27FC236}">
                  <a16:creationId xmlns:a16="http://schemas.microsoft.com/office/drawing/2014/main" id="{340CA788-A34D-5C45-AD1D-48900C76313D}"/>
                </a:ext>
              </a:extLst>
            </p:cNvPr>
            <p:cNvSpPr>
              <a:spLocks/>
            </p:cNvSpPr>
            <p:nvPr/>
          </p:nvSpPr>
          <p:spPr bwMode="auto">
            <a:xfrm>
              <a:off x="4719638" y="2354263"/>
              <a:ext cx="641350" cy="2181225"/>
            </a:xfrm>
            <a:custGeom>
              <a:avLst/>
              <a:gdLst>
                <a:gd name="T0" fmla="*/ 703 w 1214"/>
                <a:gd name="T1" fmla="*/ 4077 h 4122"/>
                <a:gd name="T2" fmla="*/ 621 w 1214"/>
                <a:gd name="T3" fmla="*/ 3982 h 4122"/>
                <a:gd name="T4" fmla="*/ 542 w 1214"/>
                <a:gd name="T5" fmla="*/ 3884 h 4122"/>
                <a:gd name="T6" fmla="*/ 469 w 1214"/>
                <a:gd name="T7" fmla="*/ 3782 h 4122"/>
                <a:gd name="T8" fmla="*/ 400 w 1214"/>
                <a:gd name="T9" fmla="*/ 3677 h 4122"/>
                <a:gd name="T10" fmla="*/ 337 w 1214"/>
                <a:gd name="T11" fmla="*/ 3567 h 4122"/>
                <a:gd name="T12" fmla="*/ 278 w 1214"/>
                <a:gd name="T13" fmla="*/ 3455 h 4122"/>
                <a:gd name="T14" fmla="*/ 225 w 1214"/>
                <a:gd name="T15" fmla="*/ 3340 h 4122"/>
                <a:gd name="T16" fmla="*/ 177 w 1214"/>
                <a:gd name="T17" fmla="*/ 3221 h 4122"/>
                <a:gd name="T18" fmla="*/ 134 w 1214"/>
                <a:gd name="T19" fmla="*/ 3099 h 4122"/>
                <a:gd name="T20" fmla="*/ 96 w 1214"/>
                <a:gd name="T21" fmla="*/ 2976 h 4122"/>
                <a:gd name="T22" fmla="*/ 66 w 1214"/>
                <a:gd name="T23" fmla="*/ 2849 h 4122"/>
                <a:gd name="T24" fmla="*/ 40 w 1214"/>
                <a:gd name="T25" fmla="*/ 2721 h 4122"/>
                <a:gd name="T26" fmla="*/ 21 w 1214"/>
                <a:gd name="T27" fmla="*/ 2589 h 4122"/>
                <a:gd name="T28" fmla="*/ 8 w 1214"/>
                <a:gd name="T29" fmla="*/ 2457 h 4122"/>
                <a:gd name="T30" fmla="*/ 2 w 1214"/>
                <a:gd name="T31" fmla="*/ 2322 h 4122"/>
                <a:gd name="T32" fmla="*/ 2 w 1214"/>
                <a:gd name="T33" fmla="*/ 2164 h 4122"/>
                <a:gd name="T34" fmla="*/ 13 w 1214"/>
                <a:gd name="T35" fmla="*/ 1990 h 4122"/>
                <a:gd name="T36" fmla="*/ 35 w 1214"/>
                <a:gd name="T37" fmla="*/ 1818 h 4122"/>
                <a:gd name="T38" fmla="*/ 67 w 1214"/>
                <a:gd name="T39" fmla="*/ 1650 h 4122"/>
                <a:gd name="T40" fmla="*/ 109 w 1214"/>
                <a:gd name="T41" fmla="*/ 1488 h 4122"/>
                <a:gd name="T42" fmla="*/ 162 w 1214"/>
                <a:gd name="T43" fmla="*/ 1329 h 4122"/>
                <a:gd name="T44" fmla="*/ 223 w 1214"/>
                <a:gd name="T45" fmla="*/ 1174 h 4122"/>
                <a:gd name="T46" fmla="*/ 294 w 1214"/>
                <a:gd name="T47" fmla="*/ 1025 h 4122"/>
                <a:gd name="T48" fmla="*/ 373 w 1214"/>
                <a:gd name="T49" fmla="*/ 880 h 4122"/>
                <a:gd name="T50" fmla="*/ 460 w 1214"/>
                <a:gd name="T51" fmla="*/ 742 h 4122"/>
                <a:gd name="T52" fmla="*/ 556 w 1214"/>
                <a:gd name="T53" fmla="*/ 610 h 4122"/>
                <a:gd name="T54" fmla="*/ 660 w 1214"/>
                <a:gd name="T55" fmla="*/ 483 h 4122"/>
                <a:gd name="T56" fmla="*/ 772 w 1214"/>
                <a:gd name="T57" fmla="*/ 362 h 4122"/>
                <a:gd name="T58" fmla="*/ 890 w 1214"/>
                <a:gd name="T59" fmla="*/ 250 h 4122"/>
                <a:gd name="T60" fmla="*/ 1014 w 1214"/>
                <a:gd name="T61" fmla="*/ 145 h 4122"/>
                <a:gd name="T62" fmla="*/ 1146 w 1214"/>
                <a:gd name="T63" fmla="*/ 46 h 4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14" h="4122">
                  <a:moveTo>
                    <a:pt x="745" y="4122"/>
                  </a:moveTo>
                  <a:lnTo>
                    <a:pt x="703" y="4077"/>
                  </a:lnTo>
                  <a:lnTo>
                    <a:pt x="660" y="4029"/>
                  </a:lnTo>
                  <a:lnTo>
                    <a:pt x="621" y="3982"/>
                  </a:lnTo>
                  <a:lnTo>
                    <a:pt x="581" y="3933"/>
                  </a:lnTo>
                  <a:lnTo>
                    <a:pt x="542" y="3884"/>
                  </a:lnTo>
                  <a:lnTo>
                    <a:pt x="505" y="3833"/>
                  </a:lnTo>
                  <a:lnTo>
                    <a:pt x="469" y="3782"/>
                  </a:lnTo>
                  <a:lnTo>
                    <a:pt x="435" y="3729"/>
                  </a:lnTo>
                  <a:lnTo>
                    <a:pt x="400" y="3677"/>
                  </a:lnTo>
                  <a:lnTo>
                    <a:pt x="368" y="3622"/>
                  </a:lnTo>
                  <a:lnTo>
                    <a:pt x="337" y="3567"/>
                  </a:lnTo>
                  <a:lnTo>
                    <a:pt x="307" y="3511"/>
                  </a:lnTo>
                  <a:lnTo>
                    <a:pt x="278" y="3455"/>
                  </a:lnTo>
                  <a:lnTo>
                    <a:pt x="252" y="3397"/>
                  </a:lnTo>
                  <a:lnTo>
                    <a:pt x="225" y="3340"/>
                  </a:lnTo>
                  <a:lnTo>
                    <a:pt x="200" y="3281"/>
                  </a:lnTo>
                  <a:lnTo>
                    <a:pt x="177" y="3221"/>
                  </a:lnTo>
                  <a:lnTo>
                    <a:pt x="154" y="3160"/>
                  </a:lnTo>
                  <a:lnTo>
                    <a:pt x="134" y="3099"/>
                  </a:lnTo>
                  <a:lnTo>
                    <a:pt x="114" y="3037"/>
                  </a:lnTo>
                  <a:lnTo>
                    <a:pt x="96" y="2976"/>
                  </a:lnTo>
                  <a:lnTo>
                    <a:pt x="81" y="2913"/>
                  </a:lnTo>
                  <a:lnTo>
                    <a:pt x="66" y="2849"/>
                  </a:lnTo>
                  <a:lnTo>
                    <a:pt x="52" y="2785"/>
                  </a:lnTo>
                  <a:lnTo>
                    <a:pt x="40" y="2721"/>
                  </a:lnTo>
                  <a:lnTo>
                    <a:pt x="30" y="2655"/>
                  </a:lnTo>
                  <a:lnTo>
                    <a:pt x="21" y="2589"/>
                  </a:lnTo>
                  <a:lnTo>
                    <a:pt x="13" y="2523"/>
                  </a:lnTo>
                  <a:lnTo>
                    <a:pt x="8" y="2457"/>
                  </a:lnTo>
                  <a:lnTo>
                    <a:pt x="4" y="2389"/>
                  </a:lnTo>
                  <a:lnTo>
                    <a:pt x="2" y="2322"/>
                  </a:lnTo>
                  <a:lnTo>
                    <a:pt x="0" y="2253"/>
                  </a:lnTo>
                  <a:lnTo>
                    <a:pt x="2" y="2164"/>
                  </a:lnTo>
                  <a:lnTo>
                    <a:pt x="5" y="2077"/>
                  </a:lnTo>
                  <a:lnTo>
                    <a:pt x="13" y="1990"/>
                  </a:lnTo>
                  <a:lnTo>
                    <a:pt x="22" y="1904"/>
                  </a:lnTo>
                  <a:lnTo>
                    <a:pt x="35" y="1818"/>
                  </a:lnTo>
                  <a:lnTo>
                    <a:pt x="49" y="1734"/>
                  </a:lnTo>
                  <a:lnTo>
                    <a:pt x="67" y="1650"/>
                  </a:lnTo>
                  <a:lnTo>
                    <a:pt x="86" y="1568"/>
                  </a:lnTo>
                  <a:lnTo>
                    <a:pt x="109" y="1488"/>
                  </a:lnTo>
                  <a:lnTo>
                    <a:pt x="134" y="1407"/>
                  </a:lnTo>
                  <a:lnTo>
                    <a:pt x="162" y="1329"/>
                  </a:lnTo>
                  <a:lnTo>
                    <a:pt x="191" y="1251"/>
                  </a:lnTo>
                  <a:lnTo>
                    <a:pt x="223" y="1174"/>
                  </a:lnTo>
                  <a:lnTo>
                    <a:pt x="257" y="1098"/>
                  </a:lnTo>
                  <a:lnTo>
                    <a:pt x="294" y="1025"/>
                  </a:lnTo>
                  <a:lnTo>
                    <a:pt x="332" y="952"/>
                  </a:lnTo>
                  <a:lnTo>
                    <a:pt x="373" y="880"/>
                  </a:lnTo>
                  <a:lnTo>
                    <a:pt x="416" y="811"/>
                  </a:lnTo>
                  <a:lnTo>
                    <a:pt x="460" y="742"/>
                  </a:lnTo>
                  <a:lnTo>
                    <a:pt x="508" y="675"/>
                  </a:lnTo>
                  <a:lnTo>
                    <a:pt x="556" y="610"/>
                  </a:lnTo>
                  <a:lnTo>
                    <a:pt x="608" y="546"/>
                  </a:lnTo>
                  <a:lnTo>
                    <a:pt x="660" y="483"/>
                  </a:lnTo>
                  <a:lnTo>
                    <a:pt x="714" y="423"/>
                  </a:lnTo>
                  <a:lnTo>
                    <a:pt x="772" y="362"/>
                  </a:lnTo>
                  <a:lnTo>
                    <a:pt x="829" y="306"/>
                  </a:lnTo>
                  <a:lnTo>
                    <a:pt x="890" y="250"/>
                  </a:lnTo>
                  <a:lnTo>
                    <a:pt x="951" y="196"/>
                  </a:lnTo>
                  <a:lnTo>
                    <a:pt x="1014" y="145"/>
                  </a:lnTo>
                  <a:lnTo>
                    <a:pt x="1079" y="95"/>
                  </a:lnTo>
                  <a:lnTo>
                    <a:pt x="1146" y="46"/>
                  </a:lnTo>
                  <a:lnTo>
                    <a:pt x="1214" y="0"/>
                  </a:lnTo>
                </a:path>
              </a:pathLst>
            </a:custGeom>
            <a:noFill/>
            <a:ln w="38100">
              <a:solidFill>
                <a:schemeClr val="accent4">
                  <a:alpha val="66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36" name="Freeform 64">
              <a:extLst>
                <a:ext uri="{FF2B5EF4-FFF2-40B4-BE49-F238E27FC236}">
                  <a16:creationId xmlns:a16="http://schemas.microsoft.com/office/drawing/2014/main" id="{BDA3E68D-9B48-3D4B-B2ED-21B729836694}"/>
                </a:ext>
              </a:extLst>
            </p:cNvPr>
            <p:cNvSpPr>
              <a:spLocks/>
            </p:cNvSpPr>
            <p:nvPr/>
          </p:nvSpPr>
          <p:spPr bwMode="auto">
            <a:xfrm>
              <a:off x="5443538" y="3952876"/>
              <a:ext cx="1965325" cy="1004888"/>
            </a:xfrm>
            <a:custGeom>
              <a:avLst/>
              <a:gdLst>
                <a:gd name="T0" fmla="*/ 3714 w 3714"/>
                <a:gd name="T1" fmla="*/ 0 h 1901"/>
                <a:gd name="T2" fmla="*/ 3682 w 3714"/>
                <a:gd name="T3" fmla="*/ 102 h 1901"/>
                <a:gd name="T4" fmla="*/ 3646 w 3714"/>
                <a:gd name="T5" fmla="*/ 203 h 1901"/>
                <a:gd name="T6" fmla="*/ 3606 w 3714"/>
                <a:gd name="T7" fmla="*/ 301 h 1901"/>
                <a:gd name="T8" fmla="*/ 3564 w 3714"/>
                <a:gd name="T9" fmla="*/ 398 h 1901"/>
                <a:gd name="T10" fmla="*/ 3516 w 3714"/>
                <a:gd name="T11" fmla="*/ 491 h 1901"/>
                <a:gd name="T12" fmla="*/ 3466 w 3714"/>
                <a:gd name="T13" fmla="*/ 583 h 1901"/>
                <a:gd name="T14" fmla="*/ 3412 w 3714"/>
                <a:gd name="T15" fmla="*/ 673 h 1901"/>
                <a:gd name="T16" fmla="*/ 3355 w 3714"/>
                <a:gd name="T17" fmla="*/ 760 h 1901"/>
                <a:gd name="T18" fmla="*/ 3295 w 3714"/>
                <a:gd name="T19" fmla="*/ 846 h 1901"/>
                <a:gd name="T20" fmla="*/ 3232 w 3714"/>
                <a:gd name="T21" fmla="*/ 928 h 1901"/>
                <a:gd name="T22" fmla="*/ 3165 w 3714"/>
                <a:gd name="T23" fmla="*/ 1008 h 1901"/>
                <a:gd name="T24" fmla="*/ 3096 w 3714"/>
                <a:gd name="T25" fmla="*/ 1085 h 1901"/>
                <a:gd name="T26" fmla="*/ 3023 w 3714"/>
                <a:gd name="T27" fmla="*/ 1159 h 1901"/>
                <a:gd name="T28" fmla="*/ 2949 w 3714"/>
                <a:gd name="T29" fmla="*/ 1229 h 1901"/>
                <a:gd name="T30" fmla="*/ 2870 w 3714"/>
                <a:gd name="T31" fmla="*/ 1297 h 1901"/>
                <a:gd name="T32" fmla="*/ 2791 w 3714"/>
                <a:gd name="T33" fmla="*/ 1363 h 1901"/>
                <a:gd name="T34" fmla="*/ 2708 w 3714"/>
                <a:gd name="T35" fmla="*/ 1424 h 1901"/>
                <a:gd name="T36" fmla="*/ 2623 w 3714"/>
                <a:gd name="T37" fmla="*/ 1483 h 1901"/>
                <a:gd name="T38" fmla="*/ 2535 w 3714"/>
                <a:gd name="T39" fmla="*/ 1538 h 1901"/>
                <a:gd name="T40" fmla="*/ 2445 w 3714"/>
                <a:gd name="T41" fmla="*/ 1590 h 1901"/>
                <a:gd name="T42" fmla="*/ 2353 w 3714"/>
                <a:gd name="T43" fmla="*/ 1637 h 1901"/>
                <a:gd name="T44" fmla="*/ 2259 w 3714"/>
                <a:gd name="T45" fmla="*/ 1682 h 1901"/>
                <a:gd name="T46" fmla="*/ 2163 w 3714"/>
                <a:gd name="T47" fmla="*/ 1722 h 1901"/>
                <a:gd name="T48" fmla="*/ 2066 w 3714"/>
                <a:gd name="T49" fmla="*/ 1759 h 1901"/>
                <a:gd name="T50" fmla="*/ 1966 w 3714"/>
                <a:gd name="T51" fmla="*/ 1791 h 1901"/>
                <a:gd name="T52" fmla="*/ 1865 w 3714"/>
                <a:gd name="T53" fmla="*/ 1820 h 1901"/>
                <a:gd name="T54" fmla="*/ 1762 w 3714"/>
                <a:gd name="T55" fmla="*/ 1845 h 1901"/>
                <a:gd name="T56" fmla="*/ 1657 w 3714"/>
                <a:gd name="T57" fmla="*/ 1864 h 1901"/>
                <a:gd name="T58" fmla="*/ 1552 w 3714"/>
                <a:gd name="T59" fmla="*/ 1881 h 1901"/>
                <a:gd name="T60" fmla="*/ 1444 w 3714"/>
                <a:gd name="T61" fmla="*/ 1892 h 1901"/>
                <a:gd name="T62" fmla="*/ 1335 w 3714"/>
                <a:gd name="T63" fmla="*/ 1898 h 1901"/>
                <a:gd name="T64" fmla="*/ 1226 w 3714"/>
                <a:gd name="T65" fmla="*/ 1901 h 1901"/>
                <a:gd name="T66" fmla="*/ 1185 w 3714"/>
                <a:gd name="T67" fmla="*/ 1901 h 1901"/>
                <a:gd name="T68" fmla="*/ 1143 w 3714"/>
                <a:gd name="T69" fmla="*/ 1900 h 1901"/>
                <a:gd name="T70" fmla="*/ 1102 w 3714"/>
                <a:gd name="T71" fmla="*/ 1898 h 1901"/>
                <a:gd name="T72" fmla="*/ 1061 w 3714"/>
                <a:gd name="T73" fmla="*/ 1896 h 1901"/>
                <a:gd name="T74" fmla="*/ 1020 w 3714"/>
                <a:gd name="T75" fmla="*/ 1893 h 1901"/>
                <a:gd name="T76" fmla="*/ 980 w 3714"/>
                <a:gd name="T77" fmla="*/ 1889 h 1901"/>
                <a:gd name="T78" fmla="*/ 939 w 3714"/>
                <a:gd name="T79" fmla="*/ 1884 h 1901"/>
                <a:gd name="T80" fmla="*/ 900 w 3714"/>
                <a:gd name="T81" fmla="*/ 1881 h 1901"/>
                <a:gd name="T82" fmla="*/ 859 w 3714"/>
                <a:gd name="T83" fmla="*/ 1874 h 1901"/>
                <a:gd name="T84" fmla="*/ 819 w 3714"/>
                <a:gd name="T85" fmla="*/ 1869 h 1901"/>
                <a:gd name="T86" fmla="*/ 779 w 3714"/>
                <a:gd name="T87" fmla="*/ 1861 h 1901"/>
                <a:gd name="T88" fmla="*/ 740 w 3714"/>
                <a:gd name="T89" fmla="*/ 1855 h 1901"/>
                <a:gd name="T90" fmla="*/ 661 w 3714"/>
                <a:gd name="T91" fmla="*/ 1838 h 1901"/>
                <a:gd name="T92" fmla="*/ 584 w 3714"/>
                <a:gd name="T93" fmla="*/ 1819 h 1901"/>
                <a:gd name="T94" fmla="*/ 508 w 3714"/>
                <a:gd name="T95" fmla="*/ 1797 h 1901"/>
                <a:gd name="T96" fmla="*/ 432 w 3714"/>
                <a:gd name="T97" fmla="*/ 1774 h 1901"/>
                <a:gd name="T98" fmla="*/ 358 w 3714"/>
                <a:gd name="T99" fmla="*/ 1748 h 1901"/>
                <a:gd name="T100" fmla="*/ 283 w 3714"/>
                <a:gd name="T101" fmla="*/ 1720 h 1901"/>
                <a:gd name="T102" fmla="*/ 212 w 3714"/>
                <a:gd name="T103" fmla="*/ 1690 h 1901"/>
                <a:gd name="T104" fmla="*/ 140 w 3714"/>
                <a:gd name="T105" fmla="*/ 1657 h 1901"/>
                <a:gd name="T106" fmla="*/ 69 w 3714"/>
                <a:gd name="T107" fmla="*/ 1623 h 1901"/>
                <a:gd name="T108" fmla="*/ 0 w 3714"/>
                <a:gd name="T109" fmla="*/ 1586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14" h="1901">
                  <a:moveTo>
                    <a:pt x="3714" y="0"/>
                  </a:moveTo>
                  <a:lnTo>
                    <a:pt x="3682" y="102"/>
                  </a:lnTo>
                  <a:lnTo>
                    <a:pt x="3646" y="203"/>
                  </a:lnTo>
                  <a:lnTo>
                    <a:pt x="3606" y="301"/>
                  </a:lnTo>
                  <a:lnTo>
                    <a:pt x="3564" y="398"/>
                  </a:lnTo>
                  <a:lnTo>
                    <a:pt x="3516" y="491"/>
                  </a:lnTo>
                  <a:lnTo>
                    <a:pt x="3466" y="583"/>
                  </a:lnTo>
                  <a:lnTo>
                    <a:pt x="3412" y="673"/>
                  </a:lnTo>
                  <a:lnTo>
                    <a:pt x="3355" y="760"/>
                  </a:lnTo>
                  <a:lnTo>
                    <a:pt x="3295" y="846"/>
                  </a:lnTo>
                  <a:lnTo>
                    <a:pt x="3232" y="928"/>
                  </a:lnTo>
                  <a:lnTo>
                    <a:pt x="3165" y="1008"/>
                  </a:lnTo>
                  <a:lnTo>
                    <a:pt x="3096" y="1085"/>
                  </a:lnTo>
                  <a:lnTo>
                    <a:pt x="3023" y="1159"/>
                  </a:lnTo>
                  <a:lnTo>
                    <a:pt x="2949" y="1229"/>
                  </a:lnTo>
                  <a:lnTo>
                    <a:pt x="2870" y="1297"/>
                  </a:lnTo>
                  <a:lnTo>
                    <a:pt x="2791" y="1363"/>
                  </a:lnTo>
                  <a:lnTo>
                    <a:pt x="2708" y="1424"/>
                  </a:lnTo>
                  <a:lnTo>
                    <a:pt x="2623" y="1483"/>
                  </a:lnTo>
                  <a:lnTo>
                    <a:pt x="2535" y="1538"/>
                  </a:lnTo>
                  <a:lnTo>
                    <a:pt x="2445" y="1590"/>
                  </a:lnTo>
                  <a:lnTo>
                    <a:pt x="2353" y="1637"/>
                  </a:lnTo>
                  <a:lnTo>
                    <a:pt x="2259" y="1682"/>
                  </a:lnTo>
                  <a:lnTo>
                    <a:pt x="2163" y="1722"/>
                  </a:lnTo>
                  <a:lnTo>
                    <a:pt x="2066" y="1759"/>
                  </a:lnTo>
                  <a:lnTo>
                    <a:pt x="1966" y="1791"/>
                  </a:lnTo>
                  <a:lnTo>
                    <a:pt x="1865" y="1820"/>
                  </a:lnTo>
                  <a:lnTo>
                    <a:pt x="1762" y="1845"/>
                  </a:lnTo>
                  <a:lnTo>
                    <a:pt x="1657" y="1864"/>
                  </a:lnTo>
                  <a:lnTo>
                    <a:pt x="1552" y="1881"/>
                  </a:lnTo>
                  <a:lnTo>
                    <a:pt x="1444" y="1892"/>
                  </a:lnTo>
                  <a:lnTo>
                    <a:pt x="1335" y="1898"/>
                  </a:lnTo>
                  <a:lnTo>
                    <a:pt x="1226" y="1901"/>
                  </a:lnTo>
                  <a:lnTo>
                    <a:pt x="1185" y="1901"/>
                  </a:lnTo>
                  <a:lnTo>
                    <a:pt x="1143" y="1900"/>
                  </a:lnTo>
                  <a:lnTo>
                    <a:pt x="1102" y="1898"/>
                  </a:lnTo>
                  <a:lnTo>
                    <a:pt x="1061" y="1896"/>
                  </a:lnTo>
                  <a:lnTo>
                    <a:pt x="1020" y="1893"/>
                  </a:lnTo>
                  <a:lnTo>
                    <a:pt x="980" y="1889"/>
                  </a:lnTo>
                  <a:lnTo>
                    <a:pt x="939" y="1884"/>
                  </a:lnTo>
                  <a:lnTo>
                    <a:pt x="900" y="1881"/>
                  </a:lnTo>
                  <a:lnTo>
                    <a:pt x="859" y="1874"/>
                  </a:lnTo>
                  <a:lnTo>
                    <a:pt x="819" y="1869"/>
                  </a:lnTo>
                  <a:lnTo>
                    <a:pt x="779" y="1861"/>
                  </a:lnTo>
                  <a:lnTo>
                    <a:pt x="740" y="1855"/>
                  </a:lnTo>
                  <a:lnTo>
                    <a:pt x="661" y="1838"/>
                  </a:lnTo>
                  <a:lnTo>
                    <a:pt x="584" y="1819"/>
                  </a:lnTo>
                  <a:lnTo>
                    <a:pt x="508" y="1797"/>
                  </a:lnTo>
                  <a:lnTo>
                    <a:pt x="432" y="1774"/>
                  </a:lnTo>
                  <a:lnTo>
                    <a:pt x="358" y="1748"/>
                  </a:lnTo>
                  <a:lnTo>
                    <a:pt x="283" y="1720"/>
                  </a:lnTo>
                  <a:lnTo>
                    <a:pt x="212" y="1690"/>
                  </a:lnTo>
                  <a:lnTo>
                    <a:pt x="140" y="1657"/>
                  </a:lnTo>
                  <a:lnTo>
                    <a:pt x="69" y="1623"/>
                  </a:lnTo>
                  <a:lnTo>
                    <a:pt x="0" y="1586"/>
                  </a:lnTo>
                </a:path>
              </a:pathLst>
            </a:custGeom>
            <a:noFill/>
            <a:ln w="38100">
              <a:solidFill>
                <a:schemeClr val="accent4">
                  <a:alpha val="66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37" name="Freeform 65">
              <a:extLst>
                <a:ext uri="{FF2B5EF4-FFF2-40B4-BE49-F238E27FC236}">
                  <a16:creationId xmlns:a16="http://schemas.microsoft.com/office/drawing/2014/main" id="{078679F3-D753-B04C-A214-3D9E28785F65}"/>
                </a:ext>
              </a:extLst>
            </p:cNvPr>
            <p:cNvSpPr>
              <a:spLocks/>
            </p:cNvSpPr>
            <p:nvPr/>
          </p:nvSpPr>
          <p:spPr bwMode="auto">
            <a:xfrm>
              <a:off x="5761038" y="2136776"/>
              <a:ext cx="1687513" cy="1185863"/>
            </a:xfrm>
            <a:custGeom>
              <a:avLst/>
              <a:gdLst>
                <a:gd name="T0" fmla="*/ 0 w 3189"/>
                <a:gd name="T1" fmla="*/ 76 h 2243"/>
                <a:gd name="T2" fmla="*/ 75 w 3189"/>
                <a:gd name="T3" fmla="*/ 58 h 2243"/>
                <a:gd name="T4" fmla="*/ 152 w 3189"/>
                <a:gd name="T5" fmla="*/ 42 h 2243"/>
                <a:gd name="T6" fmla="*/ 229 w 3189"/>
                <a:gd name="T7" fmla="*/ 29 h 2243"/>
                <a:gd name="T8" fmla="*/ 307 w 3189"/>
                <a:gd name="T9" fmla="*/ 19 h 2243"/>
                <a:gd name="T10" fmla="*/ 387 w 3189"/>
                <a:gd name="T11" fmla="*/ 10 h 2243"/>
                <a:gd name="T12" fmla="*/ 466 w 3189"/>
                <a:gd name="T13" fmla="*/ 5 h 2243"/>
                <a:gd name="T14" fmla="*/ 546 w 3189"/>
                <a:gd name="T15" fmla="*/ 1 h 2243"/>
                <a:gd name="T16" fmla="*/ 626 w 3189"/>
                <a:gd name="T17" fmla="*/ 0 h 2243"/>
                <a:gd name="T18" fmla="*/ 747 w 3189"/>
                <a:gd name="T19" fmla="*/ 3 h 2243"/>
                <a:gd name="T20" fmla="*/ 866 w 3189"/>
                <a:gd name="T21" fmla="*/ 12 h 2243"/>
                <a:gd name="T22" fmla="*/ 984 w 3189"/>
                <a:gd name="T23" fmla="*/ 26 h 2243"/>
                <a:gd name="T24" fmla="*/ 1099 w 3189"/>
                <a:gd name="T25" fmla="*/ 45 h 2243"/>
                <a:gd name="T26" fmla="*/ 1213 w 3189"/>
                <a:gd name="T27" fmla="*/ 69 h 2243"/>
                <a:gd name="T28" fmla="*/ 1326 w 3189"/>
                <a:gd name="T29" fmla="*/ 97 h 2243"/>
                <a:gd name="T30" fmla="*/ 1436 w 3189"/>
                <a:gd name="T31" fmla="*/ 132 h 2243"/>
                <a:gd name="T32" fmla="*/ 1545 w 3189"/>
                <a:gd name="T33" fmla="*/ 172 h 2243"/>
                <a:gd name="T34" fmla="*/ 1650 w 3189"/>
                <a:gd name="T35" fmla="*/ 215 h 2243"/>
                <a:gd name="T36" fmla="*/ 1754 w 3189"/>
                <a:gd name="T37" fmla="*/ 264 h 2243"/>
                <a:gd name="T38" fmla="*/ 1855 w 3189"/>
                <a:gd name="T39" fmla="*/ 317 h 2243"/>
                <a:gd name="T40" fmla="*/ 1954 w 3189"/>
                <a:gd name="T41" fmla="*/ 374 h 2243"/>
                <a:gd name="T42" fmla="*/ 2049 w 3189"/>
                <a:gd name="T43" fmla="*/ 436 h 2243"/>
                <a:gd name="T44" fmla="*/ 2142 w 3189"/>
                <a:gd name="T45" fmla="*/ 501 h 2243"/>
                <a:gd name="T46" fmla="*/ 2232 w 3189"/>
                <a:gd name="T47" fmla="*/ 572 h 2243"/>
                <a:gd name="T48" fmla="*/ 2319 w 3189"/>
                <a:gd name="T49" fmla="*/ 645 h 2243"/>
                <a:gd name="T50" fmla="*/ 2402 w 3189"/>
                <a:gd name="T51" fmla="*/ 722 h 2243"/>
                <a:gd name="T52" fmla="*/ 2483 w 3189"/>
                <a:gd name="T53" fmla="*/ 802 h 2243"/>
                <a:gd name="T54" fmla="*/ 2560 w 3189"/>
                <a:gd name="T55" fmla="*/ 887 h 2243"/>
                <a:gd name="T56" fmla="*/ 2633 w 3189"/>
                <a:gd name="T57" fmla="*/ 974 h 2243"/>
                <a:gd name="T58" fmla="*/ 2702 w 3189"/>
                <a:gd name="T59" fmla="*/ 1065 h 2243"/>
                <a:gd name="T60" fmla="*/ 2768 w 3189"/>
                <a:gd name="T61" fmla="*/ 1159 h 2243"/>
                <a:gd name="T62" fmla="*/ 2830 w 3189"/>
                <a:gd name="T63" fmla="*/ 1256 h 2243"/>
                <a:gd name="T64" fmla="*/ 2888 w 3189"/>
                <a:gd name="T65" fmla="*/ 1356 h 2243"/>
                <a:gd name="T66" fmla="*/ 2941 w 3189"/>
                <a:gd name="T67" fmla="*/ 1459 h 2243"/>
                <a:gd name="T68" fmla="*/ 2991 w 3189"/>
                <a:gd name="T69" fmla="*/ 1564 h 2243"/>
                <a:gd name="T70" fmla="*/ 3035 w 3189"/>
                <a:gd name="T71" fmla="*/ 1671 h 2243"/>
                <a:gd name="T72" fmla="*/ 3076 w 3189"/>
                <a:gd name="T73" fmla="*/ 1782 h 2243"/>
                <a:gd name="T74" fmla="*/ 3111 w 3189"/>
                <a:gd name="T75" fmla="*/ 1893 h 2243"/>
                <a:gd name="T76" fmla="*/ 3143 w 3189"/>
                <a:gd name="T77" fmla="*/ 2008 h 2243"/>
                <a:gd name="T78" fmla="*/ 3169 w 3189"/>
                <a:gd name="T79" fmla="*/ 2124 h 2243"/>
                <a:gd name="T80" fmla="*/ 3189 w 3189"/>
                <a:gd name="T81" fmla="*/ 2243 h 2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89" h="2243">
                  <a:moveTo>
                    <a:pt x="0" y="76"/>
                  </a:moveTo>
                  <a:lnTo>
                    <a:pt x="75" y="58"/>
                  </a:lnTo>
                  <a:lnTo>
                    <a:pt x="152" y="42"/>
                  </a:lnTo>
                  <a:lnTo>
                    <a:pt x="229" y="29"/>
                  </a:lnTo>
                  <a:lnTo>
                    <a:pt x="307" y="19"/>
                  </a:lnTo>
                  <a:lnTo>
                    <a:pt x="387" y="10"/>
                  </a:lnTo>
                  <a:lnTo>
                    <a:pt x="466" y="5"/>
                  </a:lnTo>
                  <a:lnTo>
                    <a:pt x="546" y="1"/>
                  </a:lnTo>
                  <a:lnTo>
                    <a:pt x="626" y="0"/>
                  </a:lnTo>
                  <a:lnTo>
                    <a:pt x="747" y="3"/>
                  </a:lnTo>
                  <a:lnTo>
                    <a:pt x="866" y="12"/>
                  </a:lnTo>
                  <a:lnTo>
                    <a:pt x="984" y="26"/>
                  </a:lnTo>
                  <a:lnTo>
                    <a:pt x="1099" y="45"/>
                  </a:lnTo>
                  <a:lnTo>
                    <a:pt x="1213" y="69"/>
                  </a:lnTo>
                  <a:lnTo>
                    <a:pt x="1326" y="97"/>
                  </a:lnTo>
                  <a:lnTo>
                    <a:pt x="1436" y="132"/>
                  </a:lnTo>
                  <a:lnTo>
                    <a:pt x="1545" y="172"/>
                  </a:lnTo>
                  <a:lnTo>
                    <a:pt x="1650" y="215"/>
                  </a:lnTo>
                  <a:lnTo>
                    <a:pt x="1754" y="264"/>
                  </a:lnTo>
                  <a:lnTo>
                    <a:pt x="1855" y="317"/>
                  </a:lnTo>
                  <a:lnTo>
                    <a:pt x="1954" y="374"/>
                  </a:lnTo>
                  <a:lnTo>
                    <a:pt x="2049" y="436"/>
                  </a:lnTo>
                  <a:lnTo>
                    <a:pt x="2142" y="501"/>
                  </a:lnTo>
                  <a:lnTo>
                    <a:pt x="2232" y="572"/>
                  </a:lnTo>
                  <a:lnTo>
                    <a:pt x="2319" y="645"/>
                  </a:lnTo>
                  <a:lnTo>
                    <a:pt x="2402" y="722"/>
                  </a:lnTo>
                  <a:lnTo>
                    <a:pt x="2483" y="802"/>
                  </a:lnTo>
                  <a:lnTo>
                    <a:pt x="2560" y="887"/>
                  </a:lnTo>
                  <a:lnTo>
                    <a:pt x="2633" y="974"/>
                  </a:lnTo>
                  <a:lnTo>
                    <a:pt x="2702" y="1065"/>
                  </a:lnTo>
                  <a:lnTo>
                    <a:pt x="2768" y="1159"/>
                  </a:lnTo>
                  <a:lnTo>
                    <a:pt x="2830" y="1256"/>
                  </a:lnTo>
                  <a:lnTo>
                    <a:pt x="2888" y="1356"/>
                  </a:lnTo>
                  <a:lnTo>
                    <a:pt x="2941" y="1459"/>
                  </a:lnTo>
                  <a:lnTo>
                    <a:pt x="2991" y="1564"/>
                  </a:lnTo>
                  <a:lnTo>
                    <a:pt x="3035" y="1671"/>
                  </a:lnTo>
                  <a:lnTo>
                    <a:pt x="3076" y="1782"/>
                  </a:lnTo>
                  <a:lnTo>
                    <a:pt x="3111" y="1893"/>
                  </a:lnTo>
                  <a:lnTo>
                    <a:pt x="3143" y="2008"/>
                  </a:lnTo>
                  <a:lnTo>
                    <a:pt x="3169" y="2124"/>
                  </a:lnTo>
                  <a:lnTo>
                    <a:pt x="3189" y="2243"/>
                  </a:lnTo>
                </a:path>
              </a:pathLst>
            </a:custGeom>
            <a:noFill/>
            <a:ln w="38100">
              <a:solidFill>
                <a:schemeClr val="accent4">
                  <a:alpha val="66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38" name="Freeform 67">
              <a:extLst>
                <a:ext uri="{FF2B5EF4-FFF2-40B4-BE49-F238E27FC236}">
                  <a16:creationId xmlns:a16="http://schemas.microsoft.com/office/drawing/2014/main" id="{59CF3865-EE85-F743-9040-5232ED4F5FD9}"/>
                </a:ext>
              </a:extLst>
            </p:cNvPr>
            <p:cNvSpPr>
              <a:spLocks/>
            </p:cNvSpPr>
            <p:nvPr/>
          </p:nvSpPr>
          <p:spPr bwMode="auto">
            <a:xfrm>
              <a:off x="5778501" y="3841751"/>
              <a:ext cx="1725613" cy="1184275"/>
            </a:xfrm>
            <a:custGeom>
              <a:avLst/>
              <a:gdLst>
                <a:gd name="T0" fmla="*/ 3261 w 3261"/>
                <a:gd name="T1" fmla="*/ 0 h 2237"/>
                <a:gd name="T2" fmla="*/ 3235 w 3261"/>
                <a:gd name="T3" fmla="*/ 120 h 2237"/>
                <a:gd name="T4" fmla="*/ 3204 w 3261"/>
                <a:gd name="T5" fmla="*/ 236 h 2237"/>
                <a:gd name="T6" fmla="*/ 3168 w 3261"/>
                <a:gd name="T7" fmla="*/ 352 h 2237"/>
                <a:gd name="T8" fmla="*/ 3129 w 3261"/>
                <a:gd name="T9" fmla="*/ 463 h 2237"/>
                <a:gd name="T10" fmla="*/ 3084 w 3261"/>
                <a:gd name="T11" fmla="*/ 573 h 2237"/>
                <a:gd name="T12" fmla="*/ 3034 w 3261"/>
                <a:gd name="T13" fmla="*/ 681 h 2237"/>
                <a:gd name="T14" fmla="*/ 2981 w 3261"/>
                <a:gd name="T15" fmla="*/ 786 h 2237"/>
                <a:gd name="T16" fmla="*/ 2924 w 3261"/>
                <a:gd name="T17" fmla="*/ 889 h 2237"/>
                <a:gd name="T18" fmla="*/ 2862 w 3261"/>
                <a:gd name="T19" fmla="*/ 989 h 2237"/>
                <a:gd name="T20" fmla="*/ 2797 w 3261"/>
                <a:gd name="T21" fmla="*/ 1085 h 2237"/>
                <a:gd name="T22" fmla="*/ 2728 w 3261"/>
                <a:gd name="T23" fmla="*/ 1178 h 2237"/>
                <a:gd name="T24" fmla="*/ 2655 w 3261"/>
                <a:gd name="T25" fmla="*/ 1269 h 2237"/>
                <a:gd name="T26" fmla="*/ 2578 w 3261"/>
                <a:gd name="T27" fmla="*/ 1356 h 2237"/>
                <a:gd name="T28" fmla="*/ 2497 w 3261"/>
                <a:gd name="T29" fmla="*/ 1440 h 2237"/>
                <a:gd name="T30" fmla="*/ 2414 w 3261"/>
                <a:gd name="T31" fmla="*/ 1520 h 2237"/>
                <a:gd name="T32" fmla="*/ 2328 w 3261"/>
                <a:gd name="T33" fmla="*/ 1597 h 2237"/>
                <a:gd name="T34" fmla="*/ 2238 w 3261"/>
                <a:gd name="T35" fmla="*/ 1670 h 2237"/>
                <a:gd name="T36" fmla="*/ 2145 w 3261"/>
                <a:gd name="T37" fmla="*/ 1740 h 2237"/>
                <a:gd name="T38" fmla="*/ 2050 w 3261"/>
                <a:gd name="T39" fmla="*/ 1805 h 2237"/>
                <a:gd name="T40" fmla="*/ 1951 w 3261"/>
                <a:gd name="T41" fmla="*/ 1866 h 2237"/>
                <a:gd name="T42" fmla="*/ 1850 w 3261"/>
                <a:gd name="T43" fmla="*/ 1923 h 2237"/>
                <a:gd name="T44" fmla="*/ 1746 w 3261"/>
                <a:gd name="T45" fmla="*/ 1975 h 2237"/>
                <a:gd name="T46" fmla="*/ 1640 w 3261"/>
                <a:gd name="T47" fmla="*/ 2024 h 2237"/>
                <a:gd name="T48" fmla="*/ 1532 w 3261"/>
                <a:gd name="T49" fmla="*/ 2068 h 2237"/>
                <a:gd name="T50" fmla="*/ 1421 w 3261"/>
                <a:gd name="T51" fmla="*/ 2106 h 2237"/>
                <a:gd name="T52" fmla="*/ 1309 w 3261"/>
                <a:gd name="T53" fmla="*/ 2139 h 2237"/>
                <a:gd name="T54" fmla="*/ 1194 w 3261"/>
                <a:gd name="T55" fmla="*/ 2169 h 2237"/>
                <a:gd name="T56" fmla="*/ 1077 w 3261"/>
                <a:gd name="T57" fmla="*/ 2193 h 2237"/>
                <a:gd name="T58" fmla="*/ 959 w 3261"/>
                <a:gd name="T59" fmla="*/ 2213 h 2237"/>
                <a:gd name="T60" fmla="*/ 839 w 3261"/>
                <a:gd name="T61" fmla="*/ 2227 h 2237"/>
                <a:gd name="T62" fmla="*/ 718 w 3261"/>
                <a:gd name="T63" fmla="*/ 2234 h 2237"/>
                <a:gd name="T64" fmla="*/ 595 w 3261"/>
                <a:gd name="T65" fmla="*/ 2237 h 2237"/>
                <a:gd name="T66" fmla="*/ 519 w 3261"/>
                <a:gd name="T67" fmla="*/ 2236 h 2237"/>
                <a:gd name="T68" fmla="*/ 443 w 3261"/>
                <a:gd name="T69" fmla="*/ 2233 h 2237"/>
                <a:gd name="T70" fmla="*/ 367 w 3261"/>
                <a:gd name="T71" fmla="*/ 2228 h 2237"/>
                <a:gd name="T72" fmla="*/ 292 w 3261"/>
                <a:gd name="T73" fmla="*/ 2220 h 2237"/>
                <a:gd name="T74" fmla="*/ 217 w 3261"/>
                <a:gd name="T75" fmla="*/ 2210 h 2237"/>
                <a:gd name="T76" fmla="*/ 144 w 3261"/>
                <a:gd name="T77" fmla="*/ 2198 h 2237"/>
                <a:gd name="T78" fmla="*/ 71 w 3261"/>
                <a:gd name="T79" fmla="*/ 2186 h 2237"/>
                <a:gd name="T80" fmla="*/ 0 w 3261"/>
                <a:gd name="T81" fmla="*/ 2170 h 2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61" h="2237">
                  <a:moveTo>
                    <a:pt x="3261" y="0"/>
                  </a:moveTo>
                  <a:lnTo>
                    <a:pt x="3235" y="120"/>
                  </a:lnTo>
                  <a:lnTo>
                    <a:pt x="3204" y="236"/>
                  </a:lnTo>
                  <a:lnTo>
                    <a:pt x="3168" y="352"/>
                  </a:lnTo>
                  <a:lnTo>
                    <a:pt x="3129" y="463"/>
                  </a:lnTo>
                  <a:lnTo>
                    <a:pt x="3084" y="573"/>
                  </a:lnTo>
                  <a:lnTo>
                    <a:pt x="3034" y="681"/>
                  </a:lnTo>
                  <a:lnTo>
                    <a:pt x="2981" y="786"/>
                  </a:lnTo>
                  <a:lnTo>
                    <a:pt x="2924" y="889"/>
                  </a:lnTo>
                  <a:lnTo>
                    <a:pt x="2862" y="989"/>
                  </a:lnTo>
                  <a:lnTo>
                    <a:pt x="2797" y="1085"/>
                  </a:lnTo>
                  <a:lnTo>
                    <a:pt x="2728" y="1178"/>
                  </a:lnTo>
                  <a:lnTo>
                    <a:pt x="2655" y="1269"/>
                  </a:lnTo>
                  <a:lnTo>
                    <a:pt x="2578" y="1356"/>
                  </a:lnTo>
                  <a:lnTo>
                    <a:pt x="2497" y="1440"/>
                  </a:lnTo>
                  <a:lnTo>
                    <a:pt x="2414" y="1520"/>
                  </a:lnTo>
                  <a:lnTo>
                    <a:pt x="2328" y="1597"/>
                  </a:lnTo>
                  <a:lnTo>
                    <a:pt x="2238" y="1670"/>
                  </a:lnTo>
                  <a:lnTo>
                    <a:pt x="2145" y="1740"/>
                  </a:lnTo>
                  <a:lnTo>
                    <a:pt x="2050" y="1805"/>
                  </a:lnTo>
                  <a:lnTo>
                    <a:pt x="1951" y="1866"/>
                  </a:lnTo>
                  <a:lnTo>
                    <a:pt x="1850" y="1923"/>
                  </a:lnTo>
                  <a:lnTo>
                    <a:pt x="1746" y="1975"/>
                  </a:lnTo>
                  <a:lnTo>
                    <a:pt x="1640" y="2024"/>
                  </a:lnTo>
                  <a:lnTo>
                    <a:pt x="1532" y="2068"/>
                  </a:lnTo>
                  <a:lnTo>
                    <a:pt x="1421" y="2106"/>
                  </a:lnTo>
                  <a:lnTo>
                    <a:pt x="1309" y="2139"/>
                  </a:lnTo>
                  <a:lnTo>
                    <a:pt x="1194" y="2169"/>
                  </a:lnTo>
                  <a:lnTo>
                    <a:pt x="1077" y="2193"/>
                  </a:lnTo>
                  <a:lnTo>
                    <a:pt x="959" y="2213"/>
                  </a:lnTo>
                  <a:lnTo>
                    <a:pt x="839" y="2227"/>
                  </a:lnTo>
                  <a:lnTo>
                    <a:pt x="718" y="2234"/>
                  </a:lnTo>
                  <a:lnTo>
                    <a:pt x="595" y="2237"/>
                  </a:lnTo>
                  <a:lnTo>
                    <a:pt x="519" y="2236"/>
                  </a:lnTo>
                  <a:lnTo>
                    <a:pt x="443" y="2233"/>
                  </a:lnTo>
                  <a:lnTo>
                    <a:pt x="367" y="2228"/>
                  </a:lnTo>
                  <a:lnTo>
                    <a:pt x="292" y="2220"/>
                  </a:lnTo>
                  <a:lnTo>
                    <a:pt x="217" y="2210"/>
                  </a:lnTo>
                  <a:lnTo>
                    <a:pt x="144" y="2198"/>
                  </a:lnTo>
                  <a:lnTo>
                    <a:pt x="71" y="2186"/>
                  </a:lnTo>
                  <a:lnTo>
                    <a:pt x="0" y="2170"/>
                  </a:lnTo>
                </a:path>
              </a:pathLst>
            </a:custGeom>
            <a:noFill/>
            <a:ln w="38100">
              <a:solidFill>
                <a:schemeClr val="accent4">
                  <a:alpha val="66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39" name="Freeform 68">
              <a:extLst>
                <a:ext uri="{FF2B5EF4-FFF2-40B4-BE49-F238E27FC236}">
                  <a16:creationId xmlns:a16="http://schemas.microsoft.com/office/drawing/2014/main" id="{2EA47B6A-3FA1-984F-BEC0-8B0B6C2FA5D8}"/>
                </a:ext>
              </a:extLst>
            </p:cNvPr>
            <p:cNvSpPr>
              <a:spLocks/>
            </p:cNvSpPr>
            <p:nvPr/>
          </p:nvSpPr>
          <p:spPr bwMode="auto">
            <a:xfrm>
              <a:off x="5402263" y="2068513"/>
              <a:ext cx="2066925" cy="1042988"/>
            </a:xfrm>
            <a:custGeom>
              <a:avLst/>
              <a:gdLst>
                <a:gd name="T0" fmla="*/ 36 w 3904"/>
                <a:gd name="T1" fmla="*/ 322 h 1971"/>
                <a:gd name="T2" fmla="*/ 110 w 3904"/>
                <a:gd name="T3" fmla="*/ 283 h 1971"/>
                <a:gd name="T4" fmla="*/ 186 w 3904"/>
                <a:gd name="T5" fmla="*/ 246 h 1971"/>
                <a:gd name="T6" fmla="*/ 261 w 3904"/>
                <a:gd name="T7" fmla="*/ 213 h 1971"/>
                <a:gd name="T8" fmla="*/ 340 w 3904"/>
                <a:gd name="T9" fmla="*/ 181 h 1971"/>
                <a:gd name="T10" fmla="*/ 419 w 3904"/>
                <a:gd name="T11" fmla="*/ 151 h 1971"/>
                <a:gd name="T12" fmla="*/ 498 w 3904"/>
                <a:gd name="T13" fmla="*/ 124 h 1971"/>
                <a:gd name="T14" fmla="*/ 579 w 3904"/>
                <a:gd name="T15" fmla="*/ 100 h 1971"/>
                <a:gd name="T16" fmla="*/ 661 w 3904"/>
                <a:gd name="T17" fmla="*/ 78 h 1971"/>
                <a:gd name="T18" fmla="*/ 744 w 3904"/>
                <a:gd name="T19" fmla="*/ 59 h 1971"/>
                <a:gd name="T20" fmla="*/ 828 w 3904"/>
                <a:gd name="T21" fmla="*/ 42 h 1971"/>
                <a:gd name="T22" fmla="*/ 912 w 3904"/>
                <a:gd name="T23" fmla="*/ 28 h 1971"/>
                <a:gd name="T24" fmla="*/ 998 w 3904"/>
                <a:gd name="T25" fmla="*/ 17 h 1971"/>
                <a:gd name="T26" fmla="*/ 1085 w 3904"/>
                <a:gd name="T27" fmla="*/ 9 h 1971"/>
                <a:gd name="T28" fmla="*/ 1172 w 3904"/>
                <a:gd name="T29" fmla="*/ 3 h 1971"/>
                <a:gd name="T30" fmla="*/ 1260 w 3904"/>
                <a:gd name="T31" fmla="*/ 0 h 1971"/>
                <a:gd name="T32" fmla="*/ 1418 w 3904"/>
                <a:gd name="T33" fmla="*/ 3 h 1971"/>
                <a:gd name="T34" fmla="*/ 1643 w 3904"/>
                <a:gd name="T35" fmla="*/ 22 h 1971"/>
                <a:gd name="T36" fmla="*/ 1861 w 3904"/>
                <a:gd name="T37" fmla="*/ 59 h 1971"/>
                <a:gd name="T38" fmla="*/ 2073 w 3904"/>
                <a:gd name="T39" fmla="*/ 114 h 1971"/>
                <a:gd name="T40" fmla="*/ 2280 w 3904"/>
                <a:gd name="T41" fmla="*/ 186 h 1971"/>
                <a:gd name="T42" fmla="*/ 2477 w 3904"/>
                <a:gd name="T43" fmla="*/ 273 h 1971"/>
                <a:gd name="T44" fmla="*/ 2667 w 3904"/>
                <a:gd name="T45" fmla="*/ 377 h 1971"/>
                <a:gd name="T46" fmla="*/ 2847 w 3904"/>
                <a:gd name="T47" fmla="*/ 494 h 1971"/>
                <a:gd name="T48" fmla="*/ 3018 w 3904"/>
                <a:gd name="T49" fmla="*/ 626 h 1971"/>
                <a:gd name="T50" fmla="*/ 3178 w 3904"/>
                <a:gd name="T51" fmla="*/ 769 h 1971"/>
                <a:gd name="T52" fmla="*/ 3325 w 3904"/>
                <a:gd name="T53" fmla="*/ 925 h 1971"/>
                <a:gd name="T54" fmla="*/ 3462 w 3904"/>
                <a:gd name="T55" fmla="*/ 1093 h 1971"/>
                <a:gd name="T56" fmla="*/ 3585 w 3904"/>
                <a:gd name="T57" fmla="*/ 1273 h 1971"/>
                <a:gd name="T58" fmla="*/ 3694 w 3904"/>
                <a:gd name="T59" fmla="*/ 1461 h 1971"/>
                <a:gd name="T60" fmla="*/ 3790 w 3904"/>
                <a:gd name="T61" fmla="*/ 1659 h 1971"/>
                <a:gd name="T62" fmla="*/ 3870 w 3904"/>
                <a:gd name="T63" fmla="*/ 1865 h 1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04" h="1971">
                  <a:moveTo>
                    <a:pt x="0" y="342"/>
                  </a:moveTo>
                  <a:lnTo>
                    <a:pt x="36" y="322"/>
                  </a:lnTo>
                  <a:lnTo>
                    <a:pt x="73" y="303"/>
                  </a:lnTo>
                  <a:lnTo>
                    <a:pt x="110" y="283"/>
                  </a:lnTo>
                  <a:lnTo>
                    <a:pt x="147" y="264"/>
                  </a:lnTo>
                  <a:lnTo>
                    <a:pt x="186" y="246"/>
                  </a:lnTo>
                  <a:lnTo>
                    <a:pt x="224" y="230"/>
                  </a:lnTo>
                  <a:lnTo>
                    <a:pt x="261" y="213"/>
                  </a:lnTo>
                  <a:lnTo>
                    <a:pt x="301" y="196"/>
                  </a:lnTo>
                  <a:lnTo>
                    <a:pt x="340" y="181"/>
                  </a:lnTo>
                  <a:lnTo>
                    <a:pt x="379" y="165"/>
                  </a:lnTo>
                  <a:lnTo>
                    <a:pt x="419" y="151"/>
                  </a:lnTo>
                  <a:lnTo>
                    <a:pt x="459" y="137"/>
                  </a:lnTo>
                  <a:lnTo>
                    <a:pt x="498" y="124"/>
                  </a:lnTo>
                  <a:lnTo>
                    <a:pt x="538" y="112"/>
                  </a:lnTo>
                  <a:lnTo>
                    <a:pt x="579" y="100"/>
                  </a:lnTo>
                  <a:lnTo>
                    <a:pt x="620" y="89"/>
                  </a:lnTo>
                  <a:lnTo>
                    <a:pt x="661" y="78"/>
                  </a:lnTo>
                  <a:lnTo>
                    <a:pt x="702" y="68"/>
                  </a:lnTo>
                  <a:lnTo>
                    <a:pt x="744" y="59"/>
                  </a:lnTo>
                  <a:lnTo>
                    <a:pt x="785" y="50"/>
                  </a:lnTo>
                  <a:lnTo>
                    <a:pt x="828" y="42"/>
                  </a:lnTo>
                  <a:lnTo>
                    <a:pt x="870" y="35"/>
                  </a:lnTo>
                  <a:lnTo>
                    <a:pt x="912" y="28"/>
                  </a:lnTo>
                  <a:lnTo>
                    <a:pt x="956" y="22"/>
                  </a:lnTo>
                  <a:lnTo>
                    <a:pt x="998" y="17"/>
                  </a:lnTo>
                  <a:lnTo>
                    <a:pt x="1042" y="13"/>
                  </a:lnTo>
                  <a:lnTo>
                    <a:pt x="1085" y="9"/>
                  </a:lnTo>
                  <a:lnTo>
                    <a:pt x="1129" y="5"/>
                  </a:lnTo>
                  <a:lnTo>
                    <a:pt x="1172" y="3"/>
                  </a:lnTo>
                  <a:lnTo>
                    <a:pt x="1216" y="1"/>
                  </a:lnTo>
                  <a:lnTo>
                    <a:pt x="1260" y="0"/>
                  </a:lnTo>
                  <a:lnTo>
                    <a:pt x="1304" y="0"/>
                  </a:lnTo>
                  <a:lnTo>
                    <a:pt x="1418" y="3"/>
                  </a:lnTo>
                  <a:lnTo>
                    <a:pt x="1531" y="9"/>
                  </a:lnTo>
                  <a:lnTo>
                    <a:pt x="1643" y="22"/>
                  </a:lnTo>
                  <a:lnTo>
                    <a:pt x="1753" y="39"/>
                  </a:lnTo>
                  <a:lnTo>
                    <a:pt x="1861" y="59"/>
                  </a:lnTo>
                  <a:lnTo>
                    <a:pt x="1968" y="85"/>
                  </a:lnTo>
                  <a:lnTo>
                    <a:pt x="2073" y="114"/>
                  </a:lnTo>
                  <a:lnTo>
                    <a:pt x="2177" y="147"/>
                  </a:lnTo>
                  <a:lnTo>
                    <a:pt x="2280" y="186"/>
                  </a:lnTo>
                  <a:lnTo>
                    <a:pt x="2380" y="228"/>
                  </a:lnTo>
                  <a:lnTo>
                    <a:pt x="2477" y="273"/>
                  </a:lnTo>
                  <a:lnTo>
                    <a:pt x="2573" y="323"/>
                  </a:lnTo>
                  <a:lnTo>
                    <a:pt x="2667" y="377"/>
                  </a:lnTo>
                  <a:lnTo>
                    <a:pt x="2758" y="433"/>
                  </a:lnTo>
                  <a:lnTo>
                    <a:pt x="2847" y="494"/>
                  </a:lnTo>
                  <a:lnTo>
                    <a:pt x="2933" y="558"/>
                  </a:lnTo>
                  <a:lnTo>
                    <a:pt x="3018" y="626"/>
                  </a:lnTo>
                  <a:lnTo>
                    <a:pt x="3098" y="696"/>
                  </a:lnTo>
                  <a:lnTo>
                    <a:pt x="3178" y="769"/>
                  </a:lnTo>
                  <a:lnTo>
                    <a:pt x="3253" y="846"/>
                  </a:lnTo>
                  <a:lnTo>
                    <a:pt x="3325" y="925"/>
                  </a:lnTo>
                  <a:lnTo>
                    <a:pt x="3396" y="1009"/>
                  </a:lnTo>
                  <a:lnTo>
                    <a:pt x="3462" y="1093"/>
                  </a:lnTo>
                  <a:lnTo>
                    <a:pt x="3525" y="1182"/>
                  </a:lnTo>
                  <a:lnTo>
                    <a:pt x="3585" y="1273"/>
                  </a:lnTo>
                  <a:lnTo>
                    <a:pt x="3642" y="1365"/>
                  </a:lnTo>
                  <a:lnTo>
                    <a:pt x="3694" y="1461"/>
                  </a:lnTo>
                  <a:lnTo>
                    <a:pt x="3744" y="1559"/>
                  </a:lnTo>
                  <a:lnTo>
                    <a:pt x="3790" y="1659"/>
                  </a:lnTo>
                  <a:lnTo>
                    <a:pt x="3831" y="1761"/>
                  </a:lnTo>
                  <a:lnTo>
                    <a:pt x="3870" y="1865"/>
                  </a:lnTo>
                  <a:lnTo>
                    <a:pt x="3904" y="1971"/>
                  </a:lnTo>
                </a:path>
              </a:pathLst>
            </a:custGeom>
            <a:noFill/>
            <a:ln w="38100">
              <a:solidFill>
                <a:schemeClr val="accent4">
                  <a:alpha val="66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40" name="Freeform 66">
              <a:extLst>
                <a:ext uri="{FF2B5EF4-FFF2-40B4-BE49-F238E27FC236}">
                  <a16:creationId xmlns:a16="http://schemas.microsoft.com/office/drawing/2014/main" id="{9B86EA82-A0A4-EA49-8A8A-A29ABB24D287}"/>
                </a:ext>
              </a:extLst>
            </p:cNvPr>
            <p:cNvSpPr>
              <a:spLocks/>
            </p:cNvSpPr>
            <p:nvPr/>
          </p:nvSpPr>
          <p:spPr bwMode="auto">
            <a:xfrm>
              <a:off x="4652963" y="2541588"/>
              <a:ext cx="633413" cy="2230438"/>
            </a:xfrm>
            <a:custGeom>
              <a:avLst/>
              <a:gdLst>
                <a:gd name="T0" fmla="*/ 1130 w 1197"/>
                <a:gd name="T1" fmla="*/ 4168 h 4216"/>
                <a:gd name="T2" fmla="*/ 1001 w 1197"/>
                <a:gd name="T3" fmla="*/ 4066 h 4216"/>
                <a:gd name="T4" fmla="*/ 877 w 1197"/>
                <a:gd name="T5" fmla="*/ 3956 h 4216"/>
                <a:gd name="T6" fmla="*/ 760 w 1197"/>
                <a:gd name="T7" fmla="*/ 3839 h 4216"/>
                <a:gd name="T8" fmla="*/ 651 w 1197"/>
                <a:gd name="T9" fmla="*/ 3715 h 4216"/>
                <a:gd name="T10" fmla="*/ 549 w 1197"/>
                <a:gd name="T11" fmla="*/ 3585 h 4216"/>
                <a:gd name="T12" fmla="*/ 454 w 1197"/>
                <a:gd name="T13" fmla="*/ 3448 h 4216"/>
                <a:gd name="T14" fmla="*/ 367 w 1197"/>
                <a:gd name="T15" fmla="*/ 3305 h 4216"/>
                <a:gd name="T16" fmla="*/ 288 w 1197"/>
                <a:gd name="T17" fmla="*/ 3157 h 4216"/>
                <a:gd name="T18" fmla="*/ 219 w 1197"/>
                <a:gd name="T19" fmla="*/ 3003 h 4216"/>
                <a:gd name="T20" fmla="*/ 159 w 1197"/>
                <a:gd name="T21" fmla="*/ 2844 h 4216"/>
                <a:gd name="T22" fmla="*/ 106 w 1197"/>
                <a:gd name="T23" fmla="*/ 2682 h 4216"/>
                <a:gd name="T24" fmla="*/ 65 w 1197"/>
                <a:gd name="T25" fmla="*/ 2514 h 4216"/>
                <a:gd name="T26" fmla="*/ 33 w 1197"/>
                <a:gd name="T27" fmla="*/ 2343 h 4216"/>
                <a:gd name="T28" fmla="*/ 13 w 1197"/>
                <a:gd name="T29" fmla="*/ 2169 h 4216"/>
                <a:gd name="T30" fmla="*/ 1 w 1197"/>
                <a:gd name="T31" fmla="*/ 1991 h 4216"/>
                <a:gd name="T32" fmla="*/ 1 w 1197"/>
                <a:gd name="T33" fmla="*/ 1832 h 4216"/>
                <a:gd name="T34" fmla="*/ 8 w 1197"/>
                <a:gd name="T35" fmla="*/ 1696 h 4216"/>
                <a:gd name="T36" fmla="*/ 21 w 1197"/>
                <a:gd name="T37" fmla="*/ 1561 h 4216"/>
                <a:gd name="T38" fmla="*/ 40 w 1197"/>
                <a:gd name="T39" fmla="*/ 1429 h 4216"/>
                <a:gd name="T40" fmla="*/ 65 w 1197"/>
                <a:gd name="T41" fmla="*/ 1299 h 4216"/>
                <a:gd name="T42" fmla="*/ 95 w 1197"/>
                <a:gd name="T43" fmla="*/ 1171 h 4216"/>
                <a:gd name="T44" fmla="*/ 132 w 1197"/>
                <a:gd name="T45" fmla="*/ 1046 h 4216"/>
                <a:gd name="T46" fmla="*/ 173 w 1197"/>
                <a:gd name="T47" fmla="*/ 923 h 4216"/>
                <a:gd name="T48" fmla="*/ 220 w 1197"/>
                <a:gd name="T49" fmla="*/ 803 h 4216"/>
                <a:gd name="T50" fmla="*/ 273 w 1197"/>
                <a:gd name="T51" fmla="*/ 685 h 4216"/>
                <a:gd name="T52" fmla="*/ 329 w 1197"/>
                <a:gd name="T53" fmla="*/ 571 h 4216"/>
                <a:gd name="T54" fmla="*/ 392 w 1197"/>
                <a:gd name="T55" fmla="*/ 459 h 4216"/>
                <a:gd name="T56" fmla="*/ 459 w 1197"/>
                <a:gd name="T57" fmla="*/ 350 h 4216"/>
                <a:gd name="T58" fmla="*/ 531 w 1197"/>
                <a:gd name="T59" fmla="*/ 247 h 4216"/>
                <a:gd name="T60" fmla="*/ 606 w 1197"/>
                <a:gd name="T61" fmla="*/ 145 h 4216"/>
                <a:gd name="T62" fmla="*/ 687 w 1197"/>
                <a:gd name="T63" fmla="*/ 48 h 4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97" h="4216">
                  <a:moveTo>
                    <a:pt x="1197" y="4216"/>
                  </a:moveTo>
                  <a:lnTo>
                    <a:pt x="1130" y="4168"/>
                  </a:lnTo>
                  <a:lnTo>
                    <a:pt x="1065" y="4118"/>
                  </a:lnTo>
                  <a:lnTo>
                    <a:pt x="1001" y="4066"/>
                  </a:lnTo>
                  <a:lnTo>
                    <a:pt x="938" y="4012"/>
                  </a:lnTo>
                  <a:lnTo>
                    <a:pt x="877" y="3956"/>
                  </a:lnTo>
                  <a:lnTo>
                    <a:pt x="818" y="3899"/>
                  </a:lnTo>
                  <a:lnTo>
                    <a:pt x="760" y="3839"/>
                  </a:lnTo>
                  <a:lnTo>
                    <a:pt x="705" y="3779"/>
                  </a:lnTo>
                  <a:lnTo>
                    <a:pt x="651" y="3715"/>
                  </a:lnTo>
                  <a:lnTo>
                    <a:pt x="598" y="3651"/>
                  </a:lnTo>
                  <a:lnTo>
                    <a:pt x="549" y="3585"/>
                  </a:lnTo>
                  <a:lnTo>
                    <a:pt x="500" y="3517"/>
                  </a:lnTo>
                  <a:lnTo>
                    <a:pt x="454" y="3448"/>
                  </a:lnTo>
                  <a:lnTo>
                    <a:pt x="409" y="3378"/>
                  </a:lnTo>
                  <a:lnTo>
                    <a:pt x="367" y="3305"/>
                  </a:lnTo>
                  <a:lnTo>
                    <a:pt x="327" y="3232"/>
                  </a:lnTo>
                  <a:lnTo>
                    <a:pt x="288" y="3157"/>
                  </a:lnTo>
                  <a:lnTo>
                    <a:pt x="253" y="3080"/>
                  </a:lnTo>
                  <a:lnTo>
                    <a:pt x="219" y="3003"/>
                  </a:lnTo>
                  <a:lnTo>
                    <a:pt x="187" y="2925"/>
                  </a:lnTo>
                  <a:lnTo>
                    <a:pt x="159" y="2844"/>
                  </a:lnTo>
                  <a:lnTo>
                    <a:pt x="132" y="2764"/>
                  </a:lnTo>
                  <a:lnTo>
                    <a:pt x="106" y="2682"/>
                  </a:lnTo>
                  <a:lnTo>
                    <a:pt x="85" y="2598"/>
                  </a:lnTo>
                  <a:lnTo>
                    <a:pt x="65" y="2514"/>
                  </a:lnTo>
                  <a:lnTo>
                    <a:pt x="49" y="2429"/>
                  </a:lnTo>
                  <a:lnTo>
                    <a:pt x="33" y="2343"/>
                  </a:lnTo>
                  <a:lnTo>
                    <a:pt x="22" y="2256"/>
                  </a:lnTo>
                  <a:lnTo>
                    <a:pt x="13" y="2169"/>
                  </a:lnTo>
                  <a:lnTo>
                    <a:pt x="5" y="2079"/>
                  </a:lnTo>
                  <a:lnTo>
                    <a:pt x="1" y="1991"/>
                  </a:lnTo>
                  <a:lnTo>
                    <a:pt x="0" y="1900"/>
                  </a:lnTo>
                  <a:lnTo>
                    <a:pt x="1" y="1832"/>
                  </a:lnTo>
                  <a:lnTo>
                    <a:pt x="4" y="1764"/>
                  </a:lnTo>
                  <a:lnTo>
                    <a:pt x="8" y="1696"/>
                  </a:lnTo>
                  <a:lnTo>
                    <a:pt x="14" y="1628"/>
                  </a:lnTo>
                  <a:lnTo>
                    <a:pt x="21" y="1561"/>
                  </a:lnTo>
                  <a:lnTo>
                    <a:pt x="30" y="1495"/>
                  </a:lnTo>
                  <a:lnTo>
                    <a:pt x="40" y="1429"/>
                  </a:lnTo>
                  <a:lnTo>
                    <a:pt x="51" y="1364"/>
                  </a:lnTo>
                  <a:lnTo>
                    <a:pt x="65" y="1299"/>
                  </a:lnTo>
                  <a:lnTo>
                    <a:pt x="80" y="1235"/>
                  </a:lnTo>
                  <a:lnTo>
                    <a:pt x="95" y="1171"/>
                  </a:lnTo>
                  <a:lnTo>
                    <a:pt x="113" y="1108"/>
                  </a:lnTo>
                  <a:lnTo>
                    <a:pt x="132" y="1046"/>
                  </a:lnTo>
                  <a:lnTo>
                    <a:pt x="151" y="983"/>
                  </a:lnTo>
                  <a:lnTo>
                    <a:pt x="173" y="923"/>
                  </a:lnTo>
                  <a:lnTo>
                    <a:pt x="196" y="862"/>
                  </a:lnTo>
                  <a:lnTo>
                    <a:pt x="220" y="803"/>
                  </a:lnTo>
                  <a:lnTo>
                    <a:pt x="246" y="743"/>
                  </a:lnTo>
                  <a:lnTo>
                    <a:pt x="273" y="685"/>
                  </a:lnTo>
                  <a:lnTo>
                    <a:pt x="301" y="627"/>
                  </a:lnTo>
                  <a:lnTo>
                    <a:pt x="329" y="571"/>
                  </a:lnTo>
                  <a:lnTo>
                    <a:pt x="360" y="514"/>
                  </a:lnTo>
                  <a:lnTo>
                    <a:pt x="392" y="459"/>
                  </a:lnTo>
                  <a:lnTo>
                    <a:pt x="425" y="404"/>
                  </a:lnTo>
                  <a:lnTo>
                    <a:pt x="459" y="350"/>
                  </a:lnTo>
                  <a:lnTo>
                    <a:pt x="493" y="298"/>
                  </a:lnTo>
                  <a:lnTo>
                    <a:pt x="531" y="247"/>
                  </a:lnTo>
                  <a:lnTo>
                    <a:pt x="568" y="195"/>
                  </a:lnTo>
                  <a:lnTo>
                    <a:pt x="606" y="145"/>
                  </a:lnTo>
                  <a:lnTo>
                    <a:pt x="646" y="95"/>
                  </a:lnTo>
                  <a:lnTo>
                    <a:pt x="687" y="48"/>
                  </a:lnTo>
                  <a:lnTo>
                    <a:pt x="728" y="0"/>
                  </a:lnTo>
                </a:path>
              </a:pathLst>
            </a:custGeom>
            <a:noFill/>
            <a:ln w="38100">
              <a:solidFill>
                <a:schemeClr val="accent4">
                  <a:alpha val="66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dirty="0"/>
            </a:p>
          </p:txBody>
        </p:sp>
      </p:grpSp>
      <p:sp>
        <p:nvSpPr>
          <p:cNvPr id="641" name="Freeform 62">
            <a:extLst>
              <a:ext uri="{FF2B5EF4-FFF2-40B4-BE49-F238E27FC236}">
                <a16:creationId xmlns:a16="http://schemas.microsoft.com/office/drawing/2014/main" id="{21E3B6B4-DE71-2849-BC74-D0DFF937B709}"/>
              </a:ext>
            </a:extLst>
          </p:cNvPr>
          <p:cNvSpPr>
            <a:spLocks/>
          </p:cNvSpPr>
          <p:nvPr/>
        </p:nvSpPr>
        <p:spPr bwMode="auto">
          <a:xfrm>
            <a:off x="4447878" y="2361527"/>
            <a:ext cx="3730625" cy="3895725"/>
          </a:xfrm>
          <a:custGeom>
            <a:avLst/>
            <a:gdLst>
              <a:gd name="T0" fmla="*/ 4074 w 7393"/>
              <a:gd name="T1" fmla="*/ 19 h 7593"/>
              <a:gd name="T2" fmla="*/ 4620 w 7393"/>
              <a:gd name="T3" fmla="*/ 119 h 7593"/>
              <a:gd name="T4" fmla="*/ 5135 w 7393"/>
              <a:gd name="T5" fmla="*/ 298 h 7593"/>
              <a:gd name="T6" fmla="*/ 5613 w 7393"/>
              <a:gd name="T7" fmla="*/ 549 h 7593"/>
              <a:gd name="T8" fmla="*/ 6048 w 7393"/>
              <a:gd name="T9" fmla="*/ 867 h 7593"/>
              <a:gd name="T10" fmla="*/ 6432 w 7393"/>
              <a:gd name="T11" fmla="*/ 1244 h 7593"/>
              <a:gd name="T12" fmla="*/ 6761 w 7393"/>
              <a:gd name="T13" fmla="*/ 1673 h 7593"/>
              <a:gd name="T14" fmla="*/ 7028 w 7393"/>
              <a:gd name="T15" fmla="*/ 2150 h 7593"/>
              <a:gd name="T16" fmla="*/ 7227 w 7393"/>
              <a:gd name="T17" fmla="*/ 2668 h 7593"/>
              <a:gd name="T18" fmla="*/ 7350 w 7393"/>
              <a:gd name="T19" fmla="*/ 3218 h 7593"/>
              <a:gd name="T20" fmla="*/ 7393 w 7393"/>
              <a:gd name="T21" fmla="*/ 3796 h 7593"/>
              <a:gd name="T22" fmla="*/ 7350 w 7393"/>
              <a:gd name="T23" fmla="*/ 4375 h 7593"/>
              <a:gd name="T24" fmla="*/ 7227 w 7393"/>
              <a:gd name="T25" fmla="*/ 4925 h 7593"/>
              <a:gd name="T26" fmla="*/ 7028 w 7393"/>
              <a:gd name="T27" fmla="*/ 5443 h 7593"/>
              <a:gd name="T28" fmla="*/ 6761 w 7393"/>
              <a:gd name="T29" fmla="*/ 5920 h 7593"/>
              <a:gd name="T30" fmla="*/ 6432 w 7393"/>
              <a:gd name="T31" fmla="*/ 6349 h 7593"/>
              <a:gd name="T32" fmla="*/ 6048 w 7393"/>
              <a:gd name="T33" fmla="*/ 6726 h 7593"/>
              <a:gd name="T34" fmla="*/ 5613 w 7393"/>
              <a:gd name="T35" fmla="*/ 7044 h 7593"/>
              <a:gd name="T36" fmla="*/ 5135 w 7393"/>
              <a:gd name="T37" fmla="*/ 7295 h 7593"/>
              <a:gd name="T38" fmla="*/ 4620 w 7393"/>
              <a:gd name="T39" fmla="*/ 7474 h 7593"/>
              <a:gd name="T40" fmla="*/ 4074 w 7393"/>
              <a:gd name="T41" fmla="*/ 7574 h 7593"/>
              <a:gd name="T42" fmla="*/ 3507 w 7393"/>
              <a:gd name="T43" fmla="*/ 7588 h 7593"/>
              <a:gd name="T44" fmla="*/ 2952 w 7393"/>
              <a:gd name="T45" fmla="*/ 7517 h 7593"/>
              <a:gd name="T46" fmla="*/ 2425 w 7393"/>
              <a:gd name="T47" fmla="*/ 7363 h 7593"/>
              <a:gd name="T48" fmla="*/ 1935 w 7393"/>
              <a:gd name="T49" fmla="*/ 7135 h 7593"/>
              <a:gd name="T50" fmla="*/ 1485 w 7393"/>
              <a:gd name="T51" fmla="*/ 6839 h 7593"/>
              <a:gd name="T52" fmla="*/ 1082 w 7393"/>
              <a:gd name="T53" fmla="*/ 6481 h 7593"/>
              <a:gd name="T54" fmla="*/ 734 w 7393"/>
              <a:gd name="T55" fmla="*/ 6068 h 7593"/>
              <a:gd name="T56" fmla="*/ 446 w 7393"/>
              <a:gd name="T57" fmla="*/ 5607 h 7593"/>
              <a:gd name="T58" fmla="*/ 224 w 7393"/>
              <a:gd name="T59" fmla="*/ 5102 h 7593"/>
              <a:gd name="T60" fmla="*/ 75 w 7393"/>
              <a:gd name="T61" fmla="*/ 4562 h 7593"/>
              <a:gd name="T62" fmla="*/ 5 w 7393"/>
              <a:gd name="T63" fmla="*/ 3992 h 7593"/>
              <a:gd name="T64" fmla="*/ 19 w 7393"/>
              <a:gd name="T65" fmla="*/ 3409 h 7593"/>
              <a:gd name="T66" fmla="*/ 116 w 7393"/>
              <a:gd name="T67" fmla="*/ 2847 h 7593"/>
              <a:gd name="T68" fmla="*/ 291 w 7393"/>
              <a:gd name="T69" fmla="*/ 2318 h 7593"/>
              <a:gd name="T70" fmla="*/ 535 w 7393"/>
              <a:gd name="T71" fmla="*/ 1827 h 7593"/>
              <a:gd name="T72" fmla="*/ 844 w 7393"/>
              <a:gd name="T73" fmla="*/ 1381 h 7593"/>
              <a:gd name="T74" fmla="*/ 1211 w 7393"/>
              <a:gd name="T75" fmla="*/ 986 h 7593"/>
              <a:gd name="T76" fmla="*/ 1630 w 7393"/>
              <a:gd name="T77" fmla="*/ 648 h 7593"/>
              <a:gd name="T78" fmla="*/ 2093 w 7393"/>
              <a:gd name="T79" fmla="*/ 374 h 7593"/>
              <a:gd name="T80" fmla="*/ 2597 w 7393"/>
              <a:gd name="T81" fmla="*/ 170 h 7593"/>
              <a:gd name="T82" fmla="*/ 3134 w 7393"/>
              <a:gd name="T83" fmla="*/ 43 h 7593"/>
              <a:gd name="T84" fmla="*/ 3696 w 7393"/>
              <a:gd name="T85" fmla="*/ 0 h 7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393" h="7593">
                <a:moveTo>
                  <a:pt x="3696" y="0"/>
                </a:moveTo>
                <a:lnTo>
                  <a:pt x="3886" y="5"/>
                </a:lnTo>
                <a:lnTo>
                  <a:pt x="4074" y="19"/>
                </a:lnTo>
                <a:lnTo>
                  <a:pt x="4259" y="43"/>
                </a:lnTo>
                <a:lnTo>
                  <a:pt x="4441" y="76"/>
                </a:lnTo>
                <a:lnTo>
                  <a:pt x="4620" y="119"/>
                </a:lnTo>
                <a:lnTo>
                  <a:pt x="4796" y="170"/>
                </a:lnTo>
                <a:lnTo>
                  <a:pt x="4968" y="230"/>
                </a:lnTo>
                <a:lnTo>
                  <a:pt x="5135" y="298"/>
                </a:lnTo>
                <a:lnTo>
                  <a:pt x="5299" y="374"/>
                </a:lnTo>
                <a:lnTo>
                  <a:pt x="5458" y="458"/>
                </a:lnTo>
                <a:lnTo>
                  <a:pt x="5613" y="549"/>
                </a:lnTo>
                <a:lnTo>
                  <a:pt x="5763" y="648"/>
                </a:lnTo>
                <a:lnTo>
                  <a:pt x="5908" y="754"/>
                </a:lnTo>
                <a:lnTo>
                  <a:pt x="6048" y="867"/>
                </a:lnTo>
                <a:lnTo>
                  <a:pt x="6182" y="986"/>
                </a:lnTo>
                <a:lnTo>
                  <a:pt x="6310" y="1112"/>
                </a:lnTo>
                <a:lnTo>
                  <a:pt x="6432" y="1244"/>
                </a:lnTo>
                <a:lnTo>
                  <a:pt x="6549" y="1381"/>
                </a:lnTo>
                <a:lnTo>
                  <a:pt x="6659" y="1525"/>
                </a:lnTo>
                <a:lnTo>
                  <a:pt x="6761" y="1673"/>
                </a:lnTo>
                <a:lnTo>
                  <a:pt x="6858" y="1827"/>
                </a:lnTo>
                <a:lnTo>
                  <a:pt x="6947" y="1986"/>
                </a:lnTo>
                <a:lnTo>
                  <a:pt x="7028" y="2150"/>
                </a:lnTo>
                <a:lnTo>
                  <a:pt x="7102" y="2318"/>
                </a:lnTo>
                <a:lnTo>
                  <a:pt x="7169" y="2491"/>
                </a:lnTo>
                <a:lnTo>
                  <a:pt x="7227" y="2668"/>
                </a:lnTo>
                <a:lnTo>
                  <a:pt x="7277" y="2847"/>
                </a:lnTo>
                <a:lnTo>
                  <a:pt x="7318" y="3031"/>
                </a:lnTo>
                <a:lnTo>
                  <a:pt x="7350" y="3218"/>
                </a:lnTo>
                <a:lnTo>
                  <a:pt x="7374" y="3409"/>
                </a:lnTo>
                <a:lnTo>
                  <a:pt x="7388" y="3601"/>
                </a:lnTo>
                <a:lnTo>
                  <a:pt x="7393" y="3796"/>
                </a:lnTo>
                <a:lnTo>
                  <a:pt x="7388" y="3992"/>
                </a:lnTo>
                <a:lnTo>
                  <a:pt x="7374" y="4184"/>
                </a:lnTo>
                <a:lnTo>
                  <a:pt x="7350" y="4375"/>
                </a:lnTo>
                <a:lnTo>
                  <a:pt x="7318" y="4562"/>
                </a:lnTo>
                <a:lnTo>
                  <a:pt x="7277" y="4746"/>
                </a:lnTo>
                <a:lnTo>
                  <a:pt x="7227" y="4925"/>
                </a:lnTo>
                <a:lnTo>
                  <a:pt x="7169" y="5102"/>
                </a:lnTo>
                <a:lnTo>
                  <a:pt x="7102" y="5275"/>
                </a:lnTo>
                <a:lnTo>
                  <a:pt x="7028" y="5443"/>
                </a:lnTo>
                <a:lnTo>
                  <a:pt x="6947" y="5607"/>
                </a:lnTo>
                <a:lnTo>
                  <a:pt x="6858" y="5766"/>
                </a:lnTo>
                <a:lnTo>
                  <a:pt x="6761" y="5920"/>
                </a:lnTo>
                <a:lnTo>
                  <a:pt x="6659" y="6068"/>
                </a:lnTo>
                <a:lnTo>
                  <a:pt x="6549" y="6212"/>
                </a:lnTo>
                <a:lnTo>
                  <a:pt x="6432" y="6349"/>
                </a:lnTo>
                <a:lnTo>
                  <a:pt x="6310" y="6481"/>
                </a:lnTo>
                <a:lnTo>
                  <a:pt x="6182" y="6607"/>
                </a:lnTo>
                <a:lnTo>
                  <a:pt x="6048" y="6726"/>
                </a:lnTo>
                <a:lnTo>
                  <a:pt x="5908" y="6839"/>
                </a:lnTo>
                <a:lnTo>
                  <a:pt x="5763" y="6945"/>
                </a:lnTo>
                <a:lnTo>
                  <a:pt x="5613" y="7044"/>
                </a:lnTo>
                <a:lnTo>
                  <a:pt x="5458" y="7135"/>
                </a:lnTo>
                <a:lnTo>
                  <a:pt x="5299" y="7219"/>
                </a:lnTo>
                <a:lnTo>
                  <a:pt x="5135" y="7295"/>
                </a:lnTo>
                <a:lnTo>
                  <a:pt x="4968" y="7363"/>
                </a:lnTo>
                <a:lnTo>
                  <a:pt x="4796" y="7423"/>
                </a:lnTo>
                <a:lnTo>
                  <a:pt x="4620" y="7474"/>
                </a:lnTo>
                <a:lnTo>
                  <a:pt x="4441" y="7517"/>
                </a:lnTo>
                <a:lnTo>
                  <a:pt x="4259" y="7550"/>
                </a:lnTo>
                <a:lnTo>
                  <a:pt x="4074" y="7574"/>
                </a:lnTo>
                <a:lnTo>
                  <a:pt x="3886" y="7588"/>
                </a:lnTo>
                <a:lnTo>
                  <a:pt x="3696" y="7593"/>
                </a:lnTo>
                <a:lnTo>
                  <a:pt x="3507" y="7588"/>
                </a:lnTo>
                <a:lnTo>
                  <a:pt x="3318" y="7574"/>
                </a:lnTo>
                <a:lnTo>
                  <a:pt x="3134" y="7550"/>
                </a:lnTo>
                <a:lnTo>
                  <a:pt x="2952" y="7517"/>
                </a:lnTo>
                <a:lnTo>
                  <a:pt x="2773" y="7474"/>
                </a:lnTo>
                <a:lnTo>
                  <a:pt x="2597" y="7423"/>
                </a:lnTo>
                <a:lnTo>
                  <a:pt x="2425" y="7363"/>
                </a:lnTo>
                <a:lnTo>
                  <a:pt x="2257" y="7295"/>
                </a:lnTo>
                <a:lnTo>
                  <a:pt x="2093" y="7219"/>
                </a:lnTo>
                <a:lnTo>
                  <a:pt x="1935" y="7135"/>
                </a:lnTo>
                <a:lnTo>
                  <a:pt x="1780" y="7044"/>
                </a:lnTo>
                <a:lnTo>
                  <a:pt x="1630" y="6945"/>
                </a:lnTo>
                <a:lnTo>
                  <a:pt x="1485" y="6839"/>
                </a:lnTo>
                <a:lnTo>
                  <a:pt x="1345" y="6726"/>
                </a:lnTo>
                <a:lnTo>
                  <a:pt x="1211" y="6607"/>
                </a:lnTo>
                <a:lnTo>
                  <a:pt x="1082" y="6481"/>
                </a:lnTo>
                <a:lnTo>
                  <a:pt x="961" y="6349"/>
                </a:lnTo>
                <a:lnTo>
                  <a:pt x="844" y="6212"/>
                </a:lnTo>
                <a:lnTo>
                  <a:pt x="734" y="6068"/>
                </a:lnTo>
                <a:lnTo>
                  <a:pt x="631" y="5920"/>
                </a:lnTo>
                <a:lnTo>
                  <a:pt x="535" y="5766"/>
                </a:lnTo>
                <a:lnTo>
                  <a:pt x="446" y="5607"/>
                </a:lnTo>
                <a:lnTo>
                  <a:pt x="365" y="5443"/>
                </a:lnTo>
                <a:lnTo>
                  <a:pt x="291" y="5275"/>
                </a:lnTo>
                <a:lnTo>
                  <a:pt x="224" y="5102"/>
                </a:lnTo>
                <a:lnTo>
                  <a:pt x="166" y="4925"/>
                </a:lnTo>
                <a:lnTo>
                  <a:pt x="116" y="4746"/>
                </a:lnTo>
                <a:lnTo>
                  <a:pt x="75" y="4562"/>
                </a:lnTo>
                <a:lnTo>
                  <a:pt x="42" y="4375"/>
                </a:lnTo>
                <a:lnTo>
                  <a:pt x="19" y="4184"/>
                </a:lnTo>
                <a:lnTo>
                  <a:pt x="5" y="3992"/>
                </a:lnTo>
                <a:lnTo>
                  <a:pt x="0" y="3796"/>
                </a:lnTo>
                <a:lnTo>
                  <a:pt x="5" y="3601"/>
                </a:lnTo>
                <a:lnTo>
                  <a:pt x="19" y="3409"/>
                </a:lnTo>
                <a:lnTo>
                  <a:pt x="42" y="3218"/>
                </a:lnTo>
                <a:lnTo>
                  <a:pt x="75" y="3031"/>
                </a:lnTo>
                <a:lnTo>
                  <a:pt x="116" y="2847"/>
                </a:lnTo>
                <a:lnTo>
                  <a:pt x="166" y="2668"/>
                </a:lnTo>
                <a:lnTo>
                  <a:pt x="224" y="2491"/>
                </a:lnTo>
                <a:lnTo>
                  <a:pt x="291" y="2318"/>
                </a:lnTo>
                <a:lnTo>
                  <a:pt x="365" y="2150"/>
                </a:lnTo>
                <a:lnTo>
                  <a:pt x="446" y="1986"/>
                </a:lnTo>
                <a:lnTo>
                  <a:pt x="535" y="1827"/>
                </a:lnTo>
                <a:lnTo>
                  <a:pt x="631" y="1673"/>
                </a:lnTo>
                <a:lnTo>
                  <a:pt x="734" y="1525"/>
                </a:lnTo>
                <a:lnTo>
                  <a:pt x="844" y="1381"/>
                </a:lnTo>
                <a:lnTo>
                  <a:pt x="961" y="1244"/>
                </a:lnTo>
                <a:lnTo>
                  <a:pt x="1082" y="1112"/>
                </a:lnTo>
                <a:lnTo>
                  <a:pt x="1211" y="986"/>
                </a:lnTo>
                <a:lnTo>
                  <a:pt x="1345" y="867"/>
                </a:lnTo>
                <a:lnTo>
                  <a:pt x="1485" y="754"/>
                </a:lnTo>
                <a:lnTo>
                  <a:pt x="1630" y="648"/>
                </a:lnTo>
                <a:lnTo>
                  <a:pt x="1780" y="549"/>
                </a:lnTo>
                <a:lnTo>
                  <a:pt x="1935" y="458"/>
                </a:lnTo>
                <a:lnTo>
                  <a:pt x="2093" y="374"/>
                </a:lnTo>
                <a:lnTo>
                  <a:pt x="2257" y="298"/>
                </a:lnTo>
                <a:lnTo>
                  <a:pt x="2425" y="230"/>
                </a:lnTo>
                <a:lnTo>
                  <a:pt x="2597" y="170"/>
                </a:lnTo>
                <a:lnTo>
                  <a:pt x="2773" y="119"/>
                </a:lnTo>
                <a:lnTo>
                  <a:pt x="2952" y="76"/>
                </a:lnTo>
                <a:lnTo>
                  <a:pt x="3134" y="43"/>
                </a:lnTo>
                <a:lnTo>
                  <a:pt x="3318" y="19"/>
                </a:lnTo>
                <a:lnTo>
                  <a:pt x="3507" y="5"/>
                </a:lnTo>
                <a:lnTo>
                  <a:pt x="3696" y="0"/>
                </a:lnTo>
                <a:close/>
              </a:path>
            </a:pathLst>
          </a:custGeom>
          <a:solidFill>
            <a:schemeClr val="accent4">
              <a:alpha val="16000"/>
            </a:schemeClr>
          </a:solidFill>
          <a:ln w="2540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dirty="0"/>
          </a:p>
        </p:txBody>
      </p:sp>
      <p:sp>
        <p:nvSpPr>
          <p:cNvPr id="642" name="Freeform 62">
            <a:extLst>
              <a:ext uri="{FF2B5EF4-FFF2-40B4-BE49-F238E27FC236}">
                <a16:creationId xmlns:a16="http://schemas.microsoft.com/office/drawing/2014/main" id="{D921C073-0CB2-5A4A-937A-98B48B0430C5}"/>
              </a:ext>
            </a:extLst>
          </p:cNvPr>
          <p:cNvSpPr>
            <a:spLocks/>
          </p:cNvSpPr>
          <p:nvPr/>
        </p:nvSpPr>
        <p:spPr bwMode="auto">
          <a:xfrm>
            <a:off x="4835946" y="2830379"/>
            <a:ext cx="2825034" cy="2837348"/>
          </a:xfrm>
          <a:custGeom>
            <a:avLst/>
            <a:gdLst>
              <a:gd name="T0" fmla="*/ 4074 w 7393"/>
              <a:gd name="T1" fmla="*/ 19 h 7593"/>
              <a:gd name="T2" fmla="*/ 4620 w 7393"/>
              <a:gd name="T3" fmla="*/ 119 h 7593"/>
              <a:gd name="T4" fmla="*/ 5135 w 7393"/>
              <a:gd name="T5" fmla="*/ 298 h 7593"/>
              <a:gd name="T6" fmla="*/ 5613 w 7393"/>
              <a:gd name="T7" fmla="*/ 549 h 7593"/>
              <a:gd name="T8" fmla="*/ 6048 w 7393"/>
              <a:gd name="T9" fmla="*/ 867 h 7593"/>
              <a:gd name="T10" fmla="*/ 6432 w 7393"/>
              <a:gd name="T11" fmla="*/ 1244 h 7593"/>
              <a:gd name="T12" fmla="*/ 6761 w 7393"/>
              <a:gd name="T13" fmla="*/ 1673 h 7593"/>
              <a:gd name="T14" fmla="*/ 7028 w 7393"/>
              <a:gd name="T15" fmla="*/ 2150 h 7593"/>
              <a:gd name="T16" fmla="*/ 7227 w 7393"/>
              <a:gd name="T17" fmla="*/ 2668 h 7593"/>
              <a:gd name="T18" fmla="*/ 7350 w 7393"/>
              <a:gd name="T19" fmla="*/ 3218 h 7593"/>
              <a:gd name="T20" fmla="*/ 7393 w 7393"/>
              <a:gd name="T21" fmla="*/ 3796 h 7593"/>
              <a:gd name="T22" fmla="*/ 7350 w 7393"/>
              <a:gd name="T23" fmla="*/ 4375 h 7593"/>
              <a:gd name="T24" fmla="*/ 7227 w 7393"/>
              <a:gd name="T25" fmla="*/ 4925 h 7593"/>
              <a:gd name="T26" fmla="*/ 7028 w 7393"/>
              <a:gd name="T27" fmla="*/ 5443 h 7593"/>
              <a:gd name="T28" fmla="*/ 6761 w 7393"/>
              <a:gd name="T29" fmla="*/ 5920 h 7593"/>
              <a:gd name="T30" fmla="*/ 6432 w 7393"/>
              <a:gd name="T31" fmla="*/ 6349 h 7593"/>
              <a:gd name="T32" fmla="*/ 6048 w 7393"/>
              <a:gd name="T33" fmla="*/ 6726 h 7593"/>
              <a:gd name="T34" fmla="*/ 5613 w 7393"/>
              <a:gd name="T35" fmla="*/ 7044 h 7593"/>
              <a:gd name="T36" fmla="*/ 5135 w 7393"/>
              <a:gd name="T37" fmla="*/ 7295 h 7593"/>
              <a:gd name="T38" fmla="*/ 4620 w 7393"/>
              <a:gd name="T39" fmla="*/ 7474 h 7593"/>
              <a:gd name="T40" fmla="*/ 4074 w 7393"/>
              <a:gd name="T41" fmla="*/ 7574 h 7593"/>
              <a:gd name="T42" fmla="*/ 3507 w 7393"/>
              <a:gd name="T43" fmla="*/ 7588 h 7593"/>
              <a:gd name="T44" fmla="*/ 2952 w 7393"/>
              <a:gd name="T45" fmla="*/ 7517 h 7593"/>
              <a:gd name="T46" fmla="*/ 2425 w 7393"/>
              <a:gd name="T47" fmla="*/ 7363 h 7593"/>
              <a:gd name="T48" fmla="*/ 1935 w 7393"/>
              <a:gd name="T49" fmla="*/ 7135 h 7593"/>
              <a:gd name="T50" fmla="*/ 1485 w 7393"/>
              <a:gd name="T51" fmla="*/ 6839 h 7593"/>
              <a:gd name="T52" fmla="*/ 1082 w 7393"/>
              <a:gd name="T53" fmla="*/ 6481 h 7593"/>
              <a:gd name="T54" fmla="*/ 734 w 7393"/>
              <a:gd name="T55" fmla="*/ 6068 h 7593"/>
              <a:gd name="T56" fmla="*/ 446 w 7393"/>
              <a:gd name="T57" fmla="*/ 5607 h 7593"/>
              <a:gd name="T58" fmla="*/ 224 w 7393"/>
              <a:gd name="T59" fmla="*/ 5102 h 7593"/>
              <a:gd name="T60" fmla="*/ 75 w 7393"/>
              <a:gd name="T61" fmla="*/ 4562 h 7593"/>
              <a:gd name="T62" fmla="*/ 5 w 7393"/>
              <a:gd name="T63" fmla="*/ 3992 h 7593"/>
              <a:gd name="T64" fmla="*/ 19 w 7393"/>
              <a:gd name="T65" fmla="*/ 3409 h 7593"/>
              <a:gd name="T66" fmla="*/ 116 w 7393"/>
              <a:gd name="T67" fmla="*/ 2847 h 7593"/>
              <a:gd name="T68" fmla="*/ 291 w 7393"/>
              <a:gd name="T69" fmla="*/ 2318 h 7593"/>
              <a:gd name="T70" fmla="*/ 535 w 7393"/>
              <a:gd name="T71" fmla="*/ 1827 h 7593"/>
              <a:gd name="T72" fmla="*/ 844 w 7393"/>
              <a:gd name="T73" fmla="*/ 1381 h 7593"/>
              <a:gd name="T74" fmla="*/ 1211 w 7393"/>
              <a:gd name="T75" fmla="*/ 986 h 7593"/>
              <a:gd name="T76" fmla="*/ 1630 w 7393"/>
              <a:gd name="T77" fmla="*/ 648 h 7593"/>
              <a:gd name="T78" fmla="*/ 2093 w 7393"/>
              <a:gd name="T79" fmla="*/ 374 h 7593"/>
              <a:gd name="T80" fmla="*/ 2597 w 7393"/>
              <a:gd name="T81" fmla="*/ 170 h 7593"/>
              <a:gd name="T82" fmla="*/ 3134 w 7393"/>
              <a:gd name="T83" fmla="*/ 43 h 7593"/>
              <a:gd name="T84" fmla="*/ 3696 w 7393"/>
              <a:gd name="T85" fmla="*/ 0 h 7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393" h="7593">
                <a:moveTo>
                  <a:pt x="3696" y="0"/>
                </a:moveTo>
                <a:lnTo>
                  <a:pt x="3886" y="5"/>
                </a:lnTo>
                <a:lnTo>
                  <a:pt x="4074" y="19"/>
                </a:lnTo>
                <a:lnTo>
                  <a:pt x="4259" y="43"/>
                </a:lnTo>
                <a:lnTo>
                  <a:pt x="4441" y="76"/>
                </a:lnTo>
                <a:lnTo>
                  <a:pt x="4620" y="119"/>
                </a:lnTo>
                <a:lnTo>
                  <a:pt x="4796" y="170"/>
                </a:lnTo>
                <a:lnTo>
                  <a:pt x="4968" y="230"/>
                </a:lnTo>
                <a:lnTo>
                  <a:pt x="5135" y="298"/>
                </a:lnTo>
                <a:lnTo>
                  <a:pt x="5299" y="374"/>
                </a:lnTo>
                <a:lnTo>
                  <a:pt x="5458" y="458"/>
                </a:lnTo>
                <a:lnTo>
                  <a:pt x="5613" y="549"/>
                </a:lnTo>
                <a:lnTo>
                  <a:pt x="5763" y="648"/>
                </a:lnTo>
                <a:lnTo>
                  <a:pt x="5908" y="754"/>
                </a:lnTo>
                <a:lnTo>
                  <a:pt x="6048" y="867"/>
                </a:lnTo>
                <a:lnTo>
                  <a:pt x="6182" y="986"/>
                </a:lnTo>
                <a:lnTo>
                  <a:pt x="6310" y="1112"/>
                </a:lnTo>
                <a:lnTo>
                  <a:pt x="6432" y="1244"/>
                </a:lnTo>
                <a:lnTo>
                  <a:pt x="6549" y="1381"/>
                </a:lnTo>
                <a:lnTo>
                  <a:pt x="6659" y="1525"/>
                </a:lnTo>
                <a:lnTo>
                  <a:pt x="6761" y="1673"/>
                </a:lnTo>
                <a:lnTo>
                  <a:pt x="6858" y="1827"/>
                </a:lnTo>
                <a:lnTo>
                  <a:pt x="6947" y="1986"/>
                </a:lnTo>
                <a:lnTo>
                  <a:pt x="7028" y="2150"/>
                </a:lnTo>
                <a:lnTo>
                  <a:pt x="7102" y="2318"/>
                </a:lnTo>
                <a:lnTo>
                  <a:pt x="7169" y="2491"/>
                </a:lnTo>
                <a:lnTo>
                  <a:pt x="7227" y="2668"/>
                </a:lnTo>
                <a:lnTo>
                  <a:pt x="7277" y="2847"/>
                </a:lnTo>
                <a:lnTo>
                  <a:pt x="7318" y="3031"/>
                </a:lnTo>
                <a:lnTo>
                  <a:pt x="7350" y="3218"/>
                </a:lnTo>
                <a:lnTo>
                  <a:pt x="7374" y="3409"/>
                </a:lnTo>
                <a:lnTo>
                  <a:pt x="7388" y="3601"/>
                </a:lnTo>
                <a:lnTo>
                  <a:pt x="7393" y="3796"/>
                </a:lnTo>
                <a:lnTo>
                  <a:pt x="7388" y="3992"/>
                </a:lnTo>
                <a:lnTo>
                  <a:pt x="7374" y="4184"/>
                </a:lnTo>
                <a:lnTo>
                  <a:pt x="7350" y="4375"/>
                </a:lnTo>
                <a:lnTo>
                  <a:pt x="7318" y="4562"/>
                </a:lnTo>
                <a:lnTo>
                  <a:pt x="7277" y="4746"/>
                </a:lnTo>
                <a:lnTo>
                  <a:pt x="7227" y="4925"/>
                </a:lnTo>
                <a:lnTo>
                  <a:pt x="7169" y="5102"/>
                </a:lnTo>
                <a:lnTo>
                  <a:pt x="7102" y="5275"/>
                </a:lnTo>
                <a:lnTo>
                  <a:pt x="7028" y="5443"/>
                </a:lnTo>
                <a:lnTo>
                  <a:pt x="6947" y="5607"/>
                </a:lnTo>
                <a:lnTo>
                  <a:pt x="6858" y="5766"/>
                </a:lnTo>
                <a:lnTo>
                  <a:pt x="6761" y="5920"/>
                </a:lnTo>
                <a:lnTo>
                  <a:pt x="6659" y="6068"/>
                </a:lnTo>
                <a:lnTo>
                  <a:pt x="6549" y="6212"/>
                </a:lnTo>
                <a:lnTo>
                  <a:pt x="6432" y="6349"/>
                </a:lnTo>
                <a:lnTo>
                  <a:pt x="6310" y="6481"/>
                </a:lnTo>
                <a:lnTo>
                  <a:pt x="6182" y="6607"/>
                </a:lnTo>
                <a:lnTo>
                  <a:pt x="6048" y="6726"/>
                </a:lnTo>
                <a:lnTo>
                  <a:pt x="5908" y="6839"/>
                </a:lnTo>
                <a:lnTo>
                  <a:pt x="5763" y="6945"/>
                </a:lnTo>
                <a:lnTo>
                  <a:pt x="5613" y="7044"/>
                </a:lnTo>
                <a:lnTo>
                  <a:pt x="5458" y="7135"/>
                </a:lnTo>
                <a:lnTo>
                  <a:pt x="5299" y="7219"/>
                </a:lnTo>
                <a:lnTo>
                  <a:pt x="5135" y="7295"/>
                </a:lnTo>
                <a:lnTo>
                  <a:pt x="4968" y="7363"/>
                </a:lnTo>
                <a:lnTo>
                  <a:pt x="4796" y="7423"/>
                </a:lnTo>
                <a:lnTo>
                  <a:pt x="4620" y="7474"/>
                </a:lnTo>
                <a:lnTo>
                  <a:pt x="4441" y="7517"/>
                </a:lnTo>
                <a:lnTo>
                  <a:pt x="4259" y="7550"/>
                </a:lnTo>
                <a:lnTo>
                  <a:pt x="4074" y="7574"/>
                </a:lnTo>
                <a:lnTo>
                  <a:pt x="3886" y="7588"/>
                </a:lnTo>
                <a:lnTo>
                  <a:pt x="3696" y="7593"/>
                </a:lnTo>
                <a:lnTo>
                  <a:pt x="3507" y="7588"/>
                </a:lnTo>
                <a:lnTo>
                  <a:pt x="3318" y="7574"/>
                </a:lnTo>
                <a:lnTo>
                  <a:pt x="3134" y="7550"/>
                </a:lnTo>
                <a:lnTo>
                  <a:pt x="2952" y="7517"/>
                </a:lnTo>
                <a:lnTo>
                  <a:pt x="2773" y="7474"/>
                </a:lnTo>
                <a:lnTo>
                  <a:pt x="2597" y="7423"/>
                </a:lnTo>
                <a:lnTo>
                  <a:pt x="2425" y="7363"/>
                </a:lnTo>
                <a:lnTo>
                  <a:pt x="2257" y="7295"/>
                </a:lnTo>
                <a:lnTo>
                  <a:pt x="2093" y="7219"/>
                </a:lnTo>
                <a:lnTo>
                  <a:pt x="1935" y="7135"/>
                </a:lnTo>
                <a:lnTo>
                  <a:pt x="1780" y="7044"/>
                </a:lnTo>
                <a:lnTo>
                  <a:pt x="1630" y="6945"/>
                </a:lnTo>
                <a:lnTo>
                  <a:pt x="1485" y="6839"/>
                </a:lnTo>
                <a:lnTo>
                  <a:pt x="1345" y="6726"/>
                </a:lnTo>
                <a:lnTo>
                  <a:pt x="1211" y="6607"/>
                </a:lnTo>
                <a:lnTo>
                  <a:pt x="1082" y="6481"/>
                </a:lnTo>
                <a:lnTo>
                  <a:pt x="961" y="6349"/>
                </a:lnTo>
                <a:lnTo>
                  <a:pt x="844" y="6212"/>
                </a:lnTo>
                <a:lnTo>
                  <a:pt x="734" y="6068"/>
                </a:lnTo>
                <a:lnTo>
                  <a:pt x="631" y="5920"/>
                </a:lnTo>
                <a:lnTo>
                  <a:pt x="535" y="5766"/>
                </a:lnTo>
                <a:lnTo>
                  <a:pt x="446" y="5607"/>
                </a:lnTo>
                <a:lnTo>
                  <a:pt x="365" y="5443"/>
                </a:lnTo>
                <a:lnTo>
                  <a:pt x="291" y="5275"/>
                </a:lnTo>
                <a:lnTo>
                  <a:pt x="224" y="5102"/>
                </a:lnTo>
                <a:lnTo>
                  <a:pt x="166" y="4925"/>
                </a:lnTo>
                <a:lnTo>
                  <a:pt x="116" y="4746"/>
                </a:lnTo>
                <a:lnTo>
                  <a:pt x="75" y="4562"/>
                </a:lnTo>
                <a:lnTo>
                  <a:pt x="42" y="4375"/>
                </a:lnTo>
                <a:lnTo>
                  <a:pt x="19" y="4184"/>
                </a:lnTo>
                <a:lnTo>
                  <a:pt x="5" y="3992"/>
                </a:lnTo>
                <a:lnTo>
                  <a:pt x="0" y="3796"/>
                </a:lnTo>
                <a:lnTo>
                  <a:pt x="5" y="3601"/>
                </a:lnTo>
                <a:lnTo>
                  <a:pt x="19" y="3409"/>
                </a:lnTo>
                <a:lnTo>
                  <a:pt x="42" y="3218"/>
                </a:lnTo>
                <a:lnTo>
                  <a:pt x="75" y="3031"/>
                </a:lnTo>
                <a:lnTo>
                  <a:pt x="116" y="2847"/>
                </a:lnTo>
                <a:lnTo>
                  <a:pt x="166" y="2668"/>
                </a:lnTo>
                <a:lnTo>
                  <a:pt x="224" y="2491"/>
                </a:lnTo>
                <a:lnTo>
                  <a:pt x="291" y="2318"/>
                </a:lnTo>
                <a:lnTo>
                  <a:pt x="365" y="2150"/>
                </a:lnTo>
                <a:lnTo>
                  <a:pt x="446" y="1986"/>
                </a:lnTo>
                <a:lnTo>
                  <a:pt x="535" y="1827"/>
                </a:lnTo>
                <a:lnTo>
                  <a:pt x="631" y="1673"/>
                </a:lnTo>
                <a:lnTo>
                  <a:pt x="734" y="1525"/>
                </a:lnTo>
                <a:lnTo>
                  <a:pt x="844" y="1381"/>
                </a:lnTo>
                <a:lnTo>
                  <a:pt x="961" y="1244"/>
                </a:lnTo>
                <a:lnTo>
                  <a:pt x="1082" y="1112"/>
                </a:lnTo>
                <a:lnTo>
                  <a:pt x="1211" y="986"/>
                </a:lnTo>
                <a:lnTo>
                  <a:pt x="1345" y="867"/>
                </a:lnTo>
                <a:lnTo>
                  <a:pt x="1485" y="754"/>
                </a:lnTo>
                <a:lnTo>
                  <a:pt x="1630" y="648"/>
                </a:lnTo>
                <a:lnTo>
                  <a:pt x="1780" y="549"/>
                </a:lnTo>
                <a:lnTo>
                  <a:pt x="1935" y="458"/>
                </a:lnTo>
                <a:lnTo>
                  <a:pt x="2093" y="374"/>
                </a:lnTo>
                <a:lnTo>
                  <a:pt x="2257" y="298"/>
                </a:lnTo>
                <a:lnTo>
                  <a:pt x="2425" y="230"/>
                </a:lnTo>
                <a:lnTo>
                  <a:pt x="2597" y="170"/>
                </a:lnTo>
                <a:lnTo>
                  <a:pt x="2773" y="119"/>
                </a:lnTo>
                <a:lnTo>
                  <a:pt x="2952" y="76"/>
                </a:lnTo>
                <a:lnTo>
                  <a:pt x="3134" y="43"/>
                </a:lnTo>
                <a:lnTo>
                  <a:pt x="3318" y="19"/>
                </a:lnTo>
                <a:lnTo>
                  <a:pt x="3507" y="5"/>
                </a:lnTo>
                <a:lnTo>
                  <a:pt x="3696" y="0"/>
                </a:lnTo>
                <a:close/>
              </a:path>
            </a:pathLst>
          </a:custGeom>
          <a:gradFill>
            <a:gsLst>
              <a:gs pos="58000">
                <a:srgbClr val="0F3857">
                  <a:alpha val="65000"/>
                </a:srgbClr>
              </a:gs>
              <a:gs pos="100000">
                <a:srgbClr val="165584">
                  <a:alpha val="15000"/>
                </a:srgbClr>
              </a:gs>
            </a:gsLst>
            <a:path path="circle">
              <a:fillToRect l="50000" t="50000" r="50000" b="50000"/>
            </a:path>
          </a:gradFill>
          <a:ln w="3175">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dirty="0"/>
          </a:p>
        </p:txBody>
      </p:sp>
      <p:sp>
        <p:nvSpPr>
          <p:cNvPr id="643" name="Rectangle 46">
            <a:extLst>
              <a:ext uri="{FF2B5EF4-FFF2-40B4-BE49-F238E27FC236}">
                <a16:creationId xmlns:a16="http://schemas.microsoft.com/office/drawing/2014/main" id="{BE667F22-8580-1E42-A560-FCFA14671221}"/>
              </a:ext>
            </a:extLst>
          </p:cNvPr>
          <p:cNvSpPr>
            <a:spLocks noChangeArrowheads="1"/>
          </p:cNvSpPr>
          <p:nvPr/>
        </p:nvSpPr>
        <p:spPr bwMode="auto">
          <a:xfrm>
            <a:off x="4526952" y="1778171"/>
            <a:ext cx="1109663" cy="814388"/>
          </a:xfrm>
          <a:prstGeom prst="roundRect">
            <a:avLst>
              <a:gd name="adj" fmla="val 10679"/>
            </a:avLst>
          </a:prstGeom>
          <a:solidFill>
            <a:schemeClr val="accent4">
              <a:lumMod val="75000"/>
              <a:alpha val="30000"/>
            </a:schemeClr>
          </a:solidFill>
          <a:ln w="25400">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dirty="0"/>
          </a:p>
        </p:txBody>
      </p:sp>
      <p:sp>
        <p:nvSpPr>
          <p:cNvPr id="644" name="Rectangle 47">
            <a:extLst>
              <a:ext uri="{FF2B5EF4-FFF2-40B4-BE49-F238E27FC236}">
                <a16:creationId xmlns:a16="http://schemas.microsoft.com/office/drawing/2014/main" id="{FB64830B-4D17-E64C-99BA-884C84D98B2D}"/>
              </a:ext>
            </a:extLst>
          </p:cNvPr>
          <p:cNvSpPr>
            <a:spLocks noChangeArrowheads="1"/>
          </p:cNvSpPr>
          <p:nvPr/>
        </p:nvSpPr>
        <p:spPr bwMode="auto">
          <a:xfrm>
            <a:off x="5765202" y="1778171"/>
            <a:ext cx="1109663" cy="814388"/>
          </a:xfrm>
          <a:prstGeom prst="roundRect">
            <a:avLst>
              <a:gd name="adj" fmla="val 9182"/>
            </a:avLst>
          </a:prstGeom>
          <a:solidFill>
            <a:schemeClr val="accent4">
              <a:lumMod val="75000"/>
              <a:alpha val="30000"/>
            </a:schemeClr>
          </a:solidFill>
          <a:ln w="25400">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dirty="0"/>
          </a:p>
        </p:txBody>
      </p:sp>
      <p:sp>
        <p:nvSpPr>
          <p:cNvPr id="645" name="Rectangle 48">
            <a:extLst>
              <a:ext uri="{FF2B5EF4-FFF2-40B4-BE49-F238E27FC236}">
                <a16:creationId xmlns:a16="http://schemas.microsoft.com/office/drawing/2014/main" id="{72E0493C-C517-BA4C-8291-75E32A676A07}"/>
              </a:ext>
            </a:extLst>
          </p:cNvPr>
          <p:cNvSpPr>
            <a:spLocks noChangeArrowheads="1"/>
          </p:cNvSpPr>
          <p:nvPr/>
        </p:nvSpPr>
        <p:spPr bwMode="auto">
          <a:xfrm>
            <a:off x="7012977" y="1778171"/>
            <a:ext cx="1108075" cy="814388"/>
          </a:xfrm>
          <a:prstGeom prst="roundRect">
            <a:avLst>
              <a:gd name="adj" fmla="val 10679"/>
            </a:avLst>
          </a:prstGeom>
          <a:solidFill>
            <a:schemeClr val="accent4">
              <a:lumMod val="75000"/>
              <a:alpha val="30000"/>
            </a:schemeClr>
          </a:solidFill>
          <a:ln w="25400">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dirty="0"/>
          </a:p>
        </p:txBody>
      </p:sp>
      <p:grpSp>
        <p:nvGrpSpPr>
          <p:cNvPr id="646" name="Group 645">
            <a:extLst>
              <a:ext uri="{FF2B5EF4-FFF2-40B4-BE49-F238E27FC236}">
                <a16:creationId xmlns:a16="http://schemas.microsoft.com/office/drawing/2014/main" id="{13D0C5A2-CE4A-6240-B060-2DDDADBC10DB}"/>
              </a:ext>
            </a:extLst>
          </p:cNvPr>
          <p:cNvGrpSpPr/>
          <p:nvPr/>
        </p:nvGrpSpPr>
        <p:grpSpPr>
          <a:xfrm>
            <a:off x="4822226" y="1901995"/>
            <a:ext cx="530225" cy="538163"/>
            <a:chOff x="4581525" y="1711325"/>
            <a:chExt cx="530225" cy="538163"/>
          </a:xfrm>
        </p:grpSpPr>
        <p:sp>
          <p:nvSpPr>
            <p:cNvPr id="647" name="Freeform 301">
              <a:extLst>
                <a:ext uri="{FF2B5EF4-FFF2-40B4-BE49-F238E27FC236}">
                  <a16:creationId xmlns:a16="http://schemas.microsoft.com/office/drawing/2014/main" id="{D6B2585A-D032-9445-B159-1B695EE09023}"/>
                </a:ext>
              </a:extLst>
            </p:cNvPr>
            <p:cNvSpPr>
              <a:spLocks/>
            </p:cNvSpPr>
            <p:nvPr/>
          </p:nvSpPr>
          <p:spPr bwMode="auto">
            <a:xfrm>
              <a:off x="4618038" y="1716088"/>
              <a:ext cx="204788" cy="273050"/>
            </a:xfrm>
            <a:custGeom>
              <a:avLst/>
              <a:gdLst>
                <a:gd name="T0" fmla="*/ 388 w 388"/>
                <a:gd name="T1" fmla="*/ 515 h 515"/>
                <a:gd name="T2" fmla="*/ 0 w 388"/>
                <a:gd name="T3" fmla="*/ 515 h 515"/>
                <a:gd name="T4" fmla="*/ 1 w 388"/>
                <a:gd name="T5" fmla="*/ 453 h 515"/>
                <a:gd name="T6" fmla="*/ 4 w 388"/>
                <a:gd name="T7" fmla="*/ 394 h 515"/>
                <a:gd name="T8" fmla="*/ 9 w 388"/>
                <a:gd name="T9" fmla="*/ 341 h 515"/>
                <a:gd name="T10" fmla="*/ 17 w 388"/>
                <a:gd name="T11" fmla="*/ 289 h 515"/>
                <a:gd name="T12" fmla="*/ 26 w 388"/>
                <a:gd name="T13" fmla="*/ 243 h 515"/>
                <a:gd name="T14" fmla="*/ 36 w 388"/>
                <a:gd name="T15" fmla="*/ 201 h 515"/>
                <a:gd name="T16" fmla="*/ 48 w 388"/>
                <a:gd name="T17" fmla="*/ 164 h 515"/>
                <a:gd name="T18" fmla="*/ 60 w 388"/>
                <a:gd name="T19" fmla="*/ 129 h 515"/>
                <a:gd name="T20" fmla="*/ 74 w 388"/>
                <a:gd name="T21" fmla="*/ 98 h 515"/>
                <a:gd name="T22" fmla="*/ 90 w 388"/>
                <a:gd name="T23" fmla="*/ 73 h 515"/>
                <a:gd name="T24" fmla="*/ 107 w 388"/>
                <a:gd name="T25" fmla="*/ 51 h 515"/>
                <a:gd name="T26" fmla="*/ 123 w 388"/>
                <a:gd name="T27" fmla="*/ 32 h 515"/>
                <a:gd name="T28" fmla="*/ 141 w 388"/>
                <a:gd name="T29" fmla="*/ 18 h 515"/>
                <a:gd name="T30" fmla="*/ 158 w 388"/>
                <a:gd name="T31" fmla="*/ 9 h 515"/>
                <a:gd name="T32" fmla="*/ 176 w 388"/>
                <a:gd name="T33" fmla="*/ 2 h 515"/>
                <a:gd name="T34" fmla="*/ 195 w 388"/>
                <a:gd name="T35" fmla="*/ 0 h 515"/>
                <a:gd name="T36" fmla="*/ 213 w 388"/>
                <a:gd name="T37" fmla="*/ 2 h 515"/>
                <a:gd name="T38" fmla="*/ 231 w 388"/>
                <a:gd name="T39" fmla="*/ 9 h 515"/>
                <a:gd name="T40" fmla="*/ 249 w 388"/>
                <a:gd name="T41" fmla="*/ 19 h 515"/>
                <a:gd name="T42" fmla="*/ 265 w 388"/>
                <a:gd name="T43" fmla="*/ 33 h 515"/>
                <a:gd name="T44" fmla="*/ 282 w 388"/>
                <a:gd name="T45" fmla="*/ 51 h 515"/>
                <a:gd name="T46" fmla="*/ 299 w 388"/>
                <a:gd name="T47" fmla="*/ 73 h 515"/>
                <a:gd name="T48" fmla="*/ 314 w 388"/>
                <a:gd name="T49" fmla="*/ 98 h 515"/>
                <a:gd name="T50" fmla="*/ 328 w 388"/>
                <a:gd name="T51" fmla="*/ 129 h 515"/>
                <a:gd name="T52" fmla="*/ 341 w 388"/>
                <a:gd name="T53" fmla="*/ 164 h 515"/>
                <a:gd name="T54" fmla="*/ 353 w 388"/>
                <a:gd name="T55" fmla="*/ 201 h 515"/>
                <a:gd name="T56" fmla="*/ 363 w 388"/>
                <a:gd name="T57" fmla="*/ 243 h 515"/>
                <a:gd name="T58" fmla="*/ 372 w 388"/>
                <a:gd name="T59" fmla="*/ 289 h 515"/>
                <a:gd name="T60" fmla="*/ 379 w 388"/>
                <a:gd name="T61" fmla="*/ 341 h 515"/>
                <a:gd name="T62" fmla="*/ 385 w 388"/>
                <a:gd name="T63" fmla="*/ 394 h 515"/>
                <a:gd name="T64" fmla="*/ 388 w 388"/>
                <a:gd name="T65" fmla="*/ 453 h 515"/>
                <a:gd name="T66" fmla="*/ 388 w 388"/>
                <a:gd name="T67" fmla="*/ 515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8" h="515">
                  <a:moveTo>
                    <a:pt x="388" y="515"/>
                  </a:moveTo>
                  <a:lnTo>
                    <a:pt x="0" y="515"/>
                  </a:lnTo>
                  <a:lnTo>
                    <a:pt x="1" y="453"/>
                  </a:lnTo>
                  <a:lnTo>
                    <a:pt x="4" y="394"/>
                  </a:lnTo>
                  <a:lnTo>
                    <a:pt x="9" y="341"/>
                  </a:lnTo>
                  <a:lnTo>
                    <a:pt x="17" y="289"/>
                  </a:lnTo>
                  <a:lnTo>
                    <a:pt x="26" y="243"/>
                  </a:lnTo>
                  <a:lnTo>
                    <a:pt x="36" y="201"/>
                  </a:lnTo>
                  <a:lnTo>
                    <a:pt x="48" y="164"/>
                  </a:lnTo>
                  <a:lnTo>
                    <a:pt x="60" y="129"/>
                  </a:lnTo>
                  <a:lnTo>
                    <a:pt x="74" y="98"/>
                  </a:lnTo>
                  <a:lnTo>
                    <a:pt x="90" y="73"/>
                  </a:lnTo>
                  <a:lnTo>
                    <a:pt x="107" y="51"/>
                  </a:lnTo>
                  <a:lnTo>
                    <a:pt x="123" y="32"/>
                  </a:lnTo>
                  <a:lnTo>
                    <a:pt x="141" y="18"/>
                  </a:lnTo>
                  <a:lnTo>
                    <a:pt x="158" y="9"/>
                  </a:lnTo>
                  <a:lnTo>
                    <a:pt x="176" y="2"/>
                  </a:lnTo>
                  <a:lnTo>
                    <a:pt x="195" y="0"/>
                  </a:lnTo>
                  <a:lnTo>
                    <a:pt x="213" y="2"/>
                  </a:lnTo>
                  <a:lnTo>
                    <a:pt x="231" y="9"/>
                  </a:lnTo>
                  <a:lnTo>
                    <a:pt x="249" y="19"/>
                  </a:lnTo>
                  <a:lnTo>
                    <a:pt x="265" y="33"/>
                  </a:lnTo>
                  <a:lnTo>
                    <a:pt x="282" y="51"/>
                  </a:lnTo>
                  <a:lnTo>
                    <a:pt x="299" y="73"/>
                  </a:lnTo>
                  <a:lnTo>
                    <a:pt x="314" y="98"/>
                  </a:lnTo>
                  <a:lnTo>
                    <a:pt x="328" y="129"/>
                  </a:lnTo>
                  <a:lnTo>
                    <a:pt x="341" y="164"/>
                  </a:lnTo>
                  <a:lnTo>
                    <a:pt x="353" y="201"/>
                  </a:lnTo>
                  <a:lnTo>
                    <a:pt x="363" y="243"/>
                  </a:lnTo>
                  <a:lnTo>
                    <a:pt x="372" y="289"/>
                  </a:lnTo>
                  <a:lnTo>
                    <a:pt x="379" y="341"/>
                  </a:lnTo>
                  <a:lnTo>
                    <a:pt x="385" y="394"/>
                  </a:lnTo>
                  <a:lnTo>
                    <a:pt x="388" y="453"/>
                  </a:lnTo>
                  <a:lnTo>
                    <a:pt x="388" y="5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48" name="Freeform 302">
              <a:extLst>
                <a:ext uri="{FF2B5EF4-FFF2-40B4-BE49-F238E27FC236}">
                  <a16:creationId xmlns:a16="http://schemas.microsoft.com/office/drawing/2014/main" id="{F7DC569C-823B-B649-A647-7CA843C417E0}"/>
                </a:ext>
              </a:extLst>
            </p:cNvPr>
            <p:cNvSpPr>
              <a:spLocks/>
            </p:cNvSpPr>
            <p:nvPr/>
          </p:nvSpPr>
          <p:spPr bwMode="auto">
            <a:xfrm>
              <a:off x="4872038" y="1989138"/>
              <a:ext cx="206375" cy="255588"/>
            </a:xfrm>
            <a:custGeom>
              <a:avLst/>
              <a:gdLst>
                <a:gd name="T0" fmla="*/ 390 w 390"/>
                <a:gd name="T1" fmla="*/ 0 h 484"/>
                <a:gd name="T2" fmla="*/ 0 w 390"/>
                <a:gd name="T3" fmla="*/ 0 h 484"/>
                <a:gd name="T4" fmla="*/ 1 w 390"/>
                <a:gd name="T5" fmla="*/ 59 h 484"/>
                <a:gd name="T6" fmla="*/ 5 w 390"/>
                <a:gd name="T7" fmla="*/ 114 h 484"/>
                <a:gd name="T8" fmla="*/ 10 w 390"/>
                <a:gd name="T9" fmla="*/ 165 h 484"/>
                <a:gd name="T10" fmla="*/ 17 w 390"/>
                <a:gd name="T11" fmla="*/ 213 h 484"/>
                <a:gd name="T12" fmla="*/ 26 w 390"/>
                <a:gd name="T13" fmla="*/ 256 h 484"/>
                <a:gd name="T14" fmla="*/ 36 w 390"/>
                <a:gd name="T15" fmla="*/ 296 h 484"/>
                <a:gd name="T16" fmla="*/ 49 w 390"/>
                <a:gd name="T17" fmla="*/ 332 h 484"/>
                <a:gd name="T18" fmla="*/ 61 w 390"/>
                <a:gd name="T19" fmla="*/ 364 h 484"/>
                <a:gd name="T20" fmla="*/ 76 w 390"/>
                <a:gd name="T21" fmla="*/ 392 h 484"/>
                <a:gd name="T22" fmla="*/ 91 w 390"/>
                <a:gd name="T23" fmla="*/ 416 h 484"/>
                <a:gd name="T24" fmla="*/ 106 w 390"/>
                <a:gd name="T25" fmla="*/ 437 h 484"/>
                <a:gd name="T26" fmla="*/ 123 w 390"/>
                <a:gd name="T27" fmla="*/ 455 h 484"/>
                <a:gd name="T28" fmla="*/ 141 w 390"/>
                <a:gd name="T29" fmla="*/ 468 h 484"/>
                <a:gd name="T30" fmla="*/ 159 w 390"/>
                <a:gd name="T31" fmla="*/ 477 h 484"/>
                <a:gd name="T32" fmla="*/ 177 w 390"/>
                <a:gd name="T33" fmla="*/ 483 h 484"/>
                <a:gd name="T34" fmla="*/ 195 w 390"/>
                <a:gd name="T35" fmla="*/ 484 h 484"/>
                <a:gd name="T36" fmla="*/ 213 w 390"/>
                <a:gd name="T37" fmla="*/ 483 h 484"/>
                <a:gd name="T38" fmla="*/ 231 w 390"/>
                <a:gd name="T39" fmla="*/ 477 h 484"/>
                <a:gd name="T40" fmla="*/ 249 w 390"/>
                <a:gd name="T41" fmla="*/ 468 h 484"/>
                <a:gd name="T42" fmla="*/ 266 w 390"/>
                <a:gd name="T43" fmla="*/ 455 h 484"/>
                <a:gd name="T44" fmla="*/ 283 w 390"/>
                <a:gd name="T45" fmla="*/ 437 h 484"/>
                <a:gd name="T46" fmla="*/ 299 w 390"/>
                <a:gd name="T47" fmla="*/ 416 h 484"/>
                <a:gd name="T48" fmla="*/ 314 w 390"/>
                <a:gd name="T49" fmla="*/ 392 h 484"/>
                <a:gd name="T50" fmla="*/ 328 w 390"/>
                <a:gd name="T51" fmla="*/ 364 h 484"/>
                <a:gd name="T52" fmla="*/ 342 w 390"/>
                <a:gd name="T53" fmla="*/ 332 h 484"/>
                <a:gd name="T54" fmla="*/ 354 w 390"/>
                <a:gd name="T55" fmla="*/ 296 h 484"/>
                <a:gd name="T56" fmla="*/ 364 w 390"/>
                <a:gd name="T57" fmla="*/ 256 h 484"/>
                <a:gd name="T58" fmla="*/ 373 w 390"/>
                <a:gd name="T59" fmla="*/ 213 h 484"/>
                <a:gd name="T60" fmla="*/ 379 w 390"/>
                <a:gd name="T61" fmla="*/ 165 h 484"/>
                <a:gd name="T62" fmla="*/ 384 w 390"/>
                <a:gd name="T63" fmla="*/ 114 h 484"/>
                <a:gd name="T64" fmla="*/ 388 w 390"/>
                <a:gd name="T65" fmla="*/ 59 h 484"/>
                <a:gd name="T66" fmla="*/ 390 w 390"/>
                <a:gd name="T6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0" h="484">
                  <a:moveTo>
                    <a:pt x="390" y="0"/>
                  </a:moveTo>
                  <a:lnTo>
                    <a:pt x="0" y="0"/>
                  </a:lnTo>
                  <a:lnTo>
                    <a:pt x="1" y="59"/>
                  </a:lnTo>
                  <a:lnTo>
                    <a:pt x="5" y="114"/>
                  </a:lnTo>
                  <a:lnTo>
                    <a:pt x="10" y="165"/>
                  </a:lnTo>
                  <a:lnTo>
                    <a:pt x="17" y="213"/>
                  </a:lnTo>
                  <a:lnTo>
                    <a:pt x="26" y="256"/>
                  </a:lnTo>
                  <a:lnTo>
                    <a:pt x="36" y="296"/>
                  </a:lnTo>
                  <a:lnTo>
                    <a:pt x="49" y="332"/>
                  </a:lnTo>
                  <a:lnTo>
                    <a:pt x="61" y="364"/>
                  </a:lnTo>
                  <a:lnTo>
                    <a:pt x="76" y="392"/>
                  </a:lnTo>
                  <a:lnTo>
                    <a:pt x="91" y="416"/>
                  </a:lnTo>
                  <a:lnTo>
                    <a:pt x="106" y="437"/>
                  </a:lnTo>
                  <a:lnTo>
                    <a:pt x="123" y="455"/>
                  </a:lnTo>
                  <a:lnTo>
                    <a:pt x="141" y="468"/>
                  </a:lnTo>
                  <a:lnTo>
                    <a:pt x="159" y="477"/>
                  </a:lnTo>
                  <a:lnTo>
                    <a:pt x="177" y="483"/>
                  </a:lnTo>
                  <a:lnTo>
                    <a:pt x="195" y="484"/>
                  </a:lnTo>
                  <a:lnTo>
                    <a:pt x="213" y="483"/>
                  </a:lnTo>
                  <a:lnTo>
                    <a:pt x="231" y="477"/>
                  </a:lnTo>
                  <a:lnTo>
                    <a:pt x="249" y="468"/>
                  </a:lnTo>
                  <a:lnTo>
                    <a:pt x="266" y="455"/>
                  </a:lnTo>
                  <a:lnTo>
                    <a:pt x="283" y="437"/>
                  </a:lnTo>
                  <a:lnTo>
                    <a:pt x="299" y="416"/>
                  </a:lnTo>
                  <a:lnTo>
                    <a:pt x="314" y="392"/>
                  </a:lnTo>
                  <a:lnTo>
                    <a:pt x="328" y="364"/>
                  </a:lnTo>
                  <a:lnTo>
                    <a:pt x="342" y="332"/>
                  </a:lnTo>
                  <a:lnTo>
                    <a:pt x="354" y="296"/>
                  </a:lnTo>
                  <a:lnTo>
                    <a:pt x="364" y="256"/>
                  </a:lnTo>
                  <a:lnTo>
                    <a:pt x="373" y="213"/>
                  </a:lnTo>
                  <a:lnTo>
                    <a:pt x="379" y="165"/>
                  </a:lnTo>
                  <a:lnTo>
                    <a:pt x="384" y="114"/>
                  </a:lnTo>
                  <a:lnTo>
                    <a:pt x="388" y="59"/>
                  </a:lnTo>
                  <a:lnTo>
                    <a:pt x="39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49" name="Freeform 303">
              <a:extLst>
                <a:ext uri="{FF2B5EF4-FFF2-40B4-BE49-F238E27FC236}">
                  <a16:creationId xmlns:a16="http://schemas.microsoft.com/office/drawing/2014/main" id="{3E7C971B-E3D2-DF40-A861-63D462082D0F}"/>
                </a:ext>
              </a:extLst>
            </p:cNvPr>
            <p:cNvSpPr>
              <a:spLocks/>
            </p:cNvSpPr>
            <p:nvPr/>
          </p:nvSpPr>
          <p:spPr bwMode="auto">
            <a:xfrm>
              <a:off x="4584700" y="1909763"/>
              <a:ext cx="512763" cy="157163"/>
            </a:xfrm>
            <a:custGeom>
              <a:avLst/>
              <a:gdLst>
                <a:gd name="T0" fmla="*/ 0 w 969"/>
                <a:gd name="T1" fmla="*/ 135 h 298"/>
                <a:gd name="T2" fmla="*/ 16 w 969"/>
                <a:gd name="T3" fmla="*/ 116 h 298"/>
                <a:gd name="T4" fmla="*/ 31 w 969"/>
                <a:gd name="T5" fmla="*/ 98 h 298"/>
                <a:gd name="T6" fmla="*/ 48 w 969"/>
                <a:gd name="T7" fmla="*/ 83 h 298"/>
                <a:gd name="T8" fmla="*/ 63 w 969"/>
                <a:gd name="T9" fmla="*/ 69 h 298"/>
                <a:gd name="T10" fmla="*/ 79 w 969"/>
                <a:gd name="T11" fmla="*/ 56 h 298"/>
                <a:gd name="T12" fmla="*/ 95 w 969"/>
                <a:gd name="T13" fmla="*/ 44 h 298"/>
                <a:gd name="T14" fmla="*/ 111 w 969"/>
                <a:gd name="T15" fmla="*/ 34 h 298"/>
                <a:gd name="T16" fmla="*/ 126 w 969"/>
                <a:gd name="T17" fmla="*/ 25 h 298"/>
                <a:gd name="T18" fmla="*/ 141 w 969"/>
                <a:gd name="T19" fmla="*/ 19 h 298"/>
                <a:gd name="T20" fmla="*/ 158 w 969"/>
                <a:gd name="T21" fmla="*/ 12 h 298"/>
                <a:gd name="T22" fmla="*/ 173 w 969"/>
                <a:gd name="T23" fmla="*/ 7 h 298"/>
                <a:gd name="T24" fmla="*/ 189 w 969"/>
                <a:gd name="T25" fmla="*/ 3 h 298"/>
                <a:gd name="T26" fmla="*/ 205 w 969"/>
                <a:gd name="T27" fmla="*/ 1 h 298"/>
                <a:gd name="T28" fmla="*/ 221 w 969"/>
                <a:gd name="T29" fmla="*/ 0 h 298"/>
                <a:gd name="T30" fmla="*/ 236 w 969"/>
                <a:gd name="T31" fmla="*/ 0 h 298"/>
                <a:gd name="T32" fmla="*/ 252 w 969"/>
                <a:gd name="T33" fmla="*/ 0 h 298"/>
                <a:gd name="T34" fmla="*/ 277 w 969"/>
                <a:gd name="T35" fmla="*/ 2 h 298"/>
                <a:gd name="T36" fmla="*/ 302 w 969"/>
                <a:gd name="T37" fmla="*/ 9 h 298"/>
                <a:gd name="T38" fmla="*/ 326 w 969"/>
                <a:gd name="T39" fmla="*/ 16 h 298"/>
                <a:gd name="T40" fmla="*/ 349 w 969"/>
                <a:gd name="T41" fmla="*/ 28 h 298"/>
                <a:gd name="T42" fmla="*/ 371 w 969"/>
                <a:gd name="T43" fmla="*/ 41 h 298"/>
                <a:gd name="T44" fmla="*/ 394 w 969"/>
                <a:gd name="T45" fmla="*/ 55 h 298"/>
                <a:gd name="T46" fmla="*/ 414 w 969"/>
                <a:gd name="T47" fmla="*/ 70 h 298"/>
                <a:gd name="T48" fmla="*/ 436 w 969"/>
                <a:gd name="T49" fmla="*/ 87 h 298"/>
                <a:gd name="T50" fmla="*/ 476 w 969"/>
                <a:gd name="T51" fmla="*/ 123 h 298"/>
                <a:gd name="T52" fmla="*/ 517 w 969"/>
                <a:gd name="T53" fmla="*/ 161 h 298"/>
                <a:gd name="T54" fmla="*/ 555 w 969"/>
                <a:gd name="T55" fmla="*/ 198 h 298"/>
                <a:gd name="T56" fmla="*/ 595 w 969"/>
                <a:gd name="T57" fmla="*/ 232 h 298"/>
                <a:gd name="T58" fmla="*/ 614 w 969"/>
                <a:gd name="T59" fmla="*/ 247 h 298"/>
                <a:gd name="T60" fmla="*/ 635 w 969"/>
                <a:gd name="T61" fmla="*/ 261 h 298"/>
                <a:gd name="T62" fmla="*/ 655 w 969"/>
                <a:gd name="T63" fmla="*/ 274 h 298"/>
                <a:gd name="T64" fmla="*/ 676 w 969"/>
                <a:gd name="T65" fmla="*/ 283 h 298"/>
                <a:gd name="T66" fmla="*/ 696 w 969"/>
                <a:gd name="T67" fmla="*/ 291 h 298"/>
                <a:gd name="T68" fmla="*/ 718 w 969"/>
                <a:gd name="T69" fmla="*/ 296 h 298"/>
                <a:gd name="T70" fmla="*/ 740 w 969"/>
                <a:gd name="T71" fmla="*/ 298 h 298"/>
                <a:gd name="T72" fmla="*/ 762 w 969"/>
                <a:gd name="T73" fmla="*/ 298 h 298"/>
                <a:gd name="T74" fmla="*/ 785 w 969"/>
                <a:gd name="T75" fmla="*/ 293 h 298"/>
                <a:gd name="T76" fmla="*/ 809 w 969"/>
                <a:gd name="T77" fmla="*/ 285 h 298"/>
                <a:gd name="T78" fmla="*/ 833 w 969"/>
                <a:gd name="T79" fmla="*/ 274 h 298"/>
                <a:gd name="T80" fmla="*/ 859 w 969"/>
                <a:gd name="T81" fmla="*/ 257 h 298"/>
                <a:gd name="T82" fmla="*/ 885 w 969"/>
                <a:gd name="T83" fmla="*/ 237 h 298"/>
                <a:gd name="T84" fmla="*/ 911 w 969"/>
                <a:gd name="T85" fmla="*/ 211 h 298"/>
                <a:gd name="T86" fmla="*/ 940 w 969"/>
                <a:gd name="T87" fmla="*/ 182 h 298"/>
                <a:gd name="T88" fmla="*/ 969 w 969"/>
                <a:gd name="T89" fmla="*/ 146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69" h="298">
                  <a:moveTo>
                    <a:pt x="0" y="135"/>
                  </a:moveTo>
                  <a:lnTo>
                    <a:pt x="16" y="116"/>
                  </a:lnTo>
                  <a:lnTo>
                    <a:pt x="31" y="98"/>
                  </a:lnTo>
                  <a:lnTo>
                    <a:pt x="48" y="83"/>
                  </a:lnTo>
                  <a:lnTo>
                    <a:pt x="63" y="69"/>
                  </a:lnTo>
                  <a:lnTo>
                    <a:pt x="79" y="56"/>
                  </a:lnTo>
                  <a:lnTo>
                    <a:pt x="95" y="44"/>
                  </a:lnTo>
                  <a:lnTo>
                    <a:pt x="111" y="34"/>
                  </a:lnTo>
                  <a:lnTo>
                    <a:pt x="126" y="25"/>
                  </a:lnTo>
                  <a:lnTo>
                    <a:pt x="141" y="19"/>
                  </a:lnTo>
                  <a:lnTo>
                    <a:pt x="158" y="12"/>
                  </a:lnTo>
                  <a:lnTo>
                    <a:pt x="173" y="7"/>
                  </a:lnTo>
                  <a:lnTo>
                    <a:pt x="189" y="3"/>
                  </a:lnTo>
                  <a:lnTo>
                    <a:pt x="205" y="1"/>
                  </a:lnTo>
                  <a:lnTo>
                    <a:pt x="221" y="0"/>
                  </a:lnTo>
                  <a:lnTo>
                    <a:pt x="236" y="0"/>
                  </a:lnTo>
                  <a:lnTo>
                    <a:pt x="252" y="0"/>
                  </a:lnTo>
                  <a:lnTo>
                    <a:pt x="277" y="2"/>
                  </a:lnTo>
                  <a:lnTo>
                    <a:pt x="302" y="9"/>
                  </a:lnTo>
                  <a:lnTo>
                    <a:pt x="326" y="16"/>
                  </a:lnTo>
                  <a:lnTo>
                    <a:pt x="349" y="28"/>
                  </a:lnTo>
                  <a:lnTo>
                    <a:pt x="371" y="41"/>
                  </a:lnTo>
                  <a:lnTo>
                    <a:pt x="394" y="55"/>
                  </a:lnTo>
                  <a:lnTo>
                    <a:pt x="414" y="70"/>
                  </a:lnTo>
                  <a:lnTo>
                    <a:pt x="436" y="87"/>
                  </a:lnTo>
                  <a:lnTo>
                    <a:pt x="476" y="123"/>
                  </a:lnTo>
                  <a:lnTo>
                    <a:pt x="517" y="161"/>
                  </a:lnTo>
                  <a:lnTo>
                    <a:pt x="555" y="198"/>
                  </a:lnTo>
                  <a:lnTo>
                    <a:pt x="595" y="232"/>
                  </a:lnTo>
                  <a:lnTo>
                    <a:pt x="614" y="247"/>
                  </a:lnTo>
                  <a:lnTo>
                    <a:pt x="635" y="261"/>
                  </a:lnTo>
                  <a:lnTo>
                    <a:pt x="655" y="274"/>
                  </a:lnTo>
                  <a:lnTo>
                    <a:pt x="676" y="283"/>
                  </a:lnTo>
                  <a:lnTo>
                    <a:pt x="696" y="291"/>
                  </a:lnTo>
                  <a:lnTo>
                    <a:pt x="718" y="296"/>
                  </a:lnTo>
                  <a:lnTo>
                    <a:pt x="740" y="298"/>
                  </a:lnTo>
                  <a:lnTo>
                    <a:pt x="762" y="298"/>
                  </a:lnTo>
                  <a:lnTo>
                    <a:pt x="785" y="293"/>
                  </a:lnTo>
                  <a:lnTo>
                    <a:pt x="809" y="285"/>
                  </a:lnTo>
                  <a:lnTo>
                    <a:pt x="833" y="274"/>
                  </a:lnTo>
                  <a:lnTo>
                    <a:pt x="859" y="257"/>
                  </a:lnTo>
                  <a:lnTo>
                    <a:pt x="885" y="237"/>
                  </a:lnTo>
                  <a:lnTo>
                    <a:pt x="911" y="211"/>
                  </a:lnTo>
                  <a:lnTo>
                    <a:pt x="940" y="182"/>
                  </a:lnTo>
                  <a:lnTo>
                    <a:pt x="969" y="146"/>
                  </a:lnTo>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dirty="0"/>
            </a:p>
          </p:txBody>
        </p:sp>
        <p:grpSp>
          <p:nvGrpSpPr>
            <p:cNvPr id="650" name="Group 649">
              <a:extLst>
                <a:ext uri="{FF2B5EF4-FFF2-40B4-BE49-F238E27FC236}">
                  <a16:creationId xmlns:a16="http://schemas.microsoft.com/office/drawing/2014/main" id="{85EA28BD-5617-254F-B66A-6D13CB1FE324}"/>
                </a:ext>
              </a:extLst>
            </p:cNvPr>
            <p:cNvGrpSpPr/>
            <p:nvPr/>
          </p:nvGrpSpPr>
          <p:grpSpPr>
            <a:xfrm>
              <a:off x="4581525" y="1711325"/>
              <a:ext cx="530225" cy="538163"/>
              <a:chOff x="4581525" y="1711325"/>
              <a:chExt cx="530225" cy="538163"/>
            </a:xfrm>
          </p:grpSpPr>
          <p:sp>
            <p:nvSpPr>
              <p:cNvPr id="651" name="Line 299">
                <a:extLst>
                  <a:ext uri="{FF2B5EF4-FFF2-40B4-BE49-F238E27FC236}">
                    <a16:creationId xmlns:a16="http://schemas.microsoft.com/office/drawing/2014/main" id="{9249A78E-D3B2-7841-8431-1D74A5B3B6DE}"/>
                  </a:ext>
                </a:extLst>
              </p:cNvPr>
              <p:cNvSpPr>
                <a:spLocks noChangeShapeType="1"/>
              </p:cNvSpPr>
              <p:nvPr/>
            </p:nvSpPr>
            <p:spPr bwMode="auto">
              <a:xfrm>
                <a:off x="4581525" y="1711325"/>
                <a:ext cx="0" cy="538163"/>
              </a:xfrm>
              <a:prstGeom prst="line">
                <a:avLst/>
              </a:prstGeom>
              <a:noFill/>
              <a:ln w="158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52" name="Line 300">
                <a:extLst>
                  <a:ext uri="{FF2B5EF4-FFF2-40B4-BE49-F238E27FC236}">
                    <a16:creationId xmlns:a16="http://schemas.microsoft.com/office/drawing/2014/main" id="{0F9AF3E3-FF89-1A4E-B96D-7F089142659B}"/>
                  </a:ext>
                </a:extLst>
              </p:cNvPr>
              <p:cNvSpPr>
                <a:spLocks noChangeShapeType="1"/>
              </p:cNvSpPr>
              <p:nvPr/>
            </p:nvSpPr>
            <p:spPr bwMode="auto">
              <a:xfrm flipH="1">
                <a:off x="4581525" y="1989138"/>
                <a:ext cx="530225" cy="0"/>
              </a:xfrm>
              <a:prstGeom prst="line">
                <a:avLst/>
              </a:prstGeom>
              <a:noFill/>
              <a:ln w="1587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en-US" dirty="0"/>
              </a:p>
            </p:txBody>
          </p:sp>
        </p:grpSp>
      </p:grpSp>
      <p:grpSp>
        <p:nvGrpSpPr>
          <p:cNvPr id="653" name="Group 652">
            <a:extLst>
              <a:ext uri="{FF2B5EF4-FFF2-40B4-BE49-F238E27FC236}">
                <a16:creationId xmlns:a16="http://schemas.microsoft.com/office/drawing/2014/main" id="{7247EC31-7FC4-C44C-B902-29E6806B1A16}"/>
              </a:ext>
            </a:extLst>
          </p:cNvPr>
          <p:cNvGrpSpPr/>
          <p:nvPr/>
        </p:nvGrpSpPr>
        <p:grpSpPr>
          <a:xfrm>
            <a:off x="6104926" y="1905170"/>
            <a:ext cx="457200" cy="530225"/>
            <a:chOff x="5864225" y="1714500"/>
            <a:chExt cx="457200" cy="530225"/>
          </a:xfrm>
        </p:grpSpPr>
        <p:sp>
          <p:nvSpPr>
            <p:cNvPr id="654" name="Freeform 304">
              <a:extLst>
                <a:ext uri="{FF2B5EF4-FFF2-40B4-BE49-F238E27FC236}">
                  <a16:creationId xmlns:a16="http://schemas.microsoft.com/office/drawing/2014/main" id="{D3CD19D4-D1D5-4C4A-BEEE-4911122CD439}"/>
                </a:ext>
              </a:extLst>
            </p:cNvPr>
            <p:cNvSpPr>
              <a:spLocks/>
            </p:cNvSpPr>
            <p:nvPr/>
          </p:nvSpPr>
          <p:spPr bwMode="auto">
            <a:xfrm>
              <a:off x="5935663" y="1824038"/>
              <a:ext cx="311150" cy="309563"/>
            </a:xfrm>
            <a:custGeom>
              <a:avLst/>
              <a:gdLst>
                <a:gd name="T0" fmla="*/ 323 w 587"/>
                <a:gd name="T1" fmla="*/ 1 h 587"/>
                <a:gd name="T2" fmla="*/ 367 w 587"/>
                <a:gd name="T3" fmla="*/ 9 h 587"/>
                <a:gd name="T4" fmla="*/ 408 w 587"/>
                <a:gd name="T5" fmla="*/ 23 h 587"/>
                <a:gd name="T6" fmla="*/ 446 w 587"/>
                <a:gd name="T7" fmla="*/ 42 h 587"/>
                <a:gd name="T8" fmla="*/ 481 w 587"/>
                <a:gd name="T9" fmla="*/ 67 h 587"/>
                <a:gd name="T10" fmla="*/ 511 w 587"/>
                <a:gd name="T11" fmla="*/ 96 h 587"/>
                <a:gd name="T12" fmla="*/ 537 w 587"/>
                <a:gd name="T13" fmla="*/ 130 h 587"/>
                <a:gd name="T14" fmla="*/ 558 w 587"/>
                <a:gd name="T15" fmla="*/ 167 h 587"/>
                <a:gd name="T16" fmla="*/ 574 w 587"/>
                <a:gd name="T17" fmla="*/ 206 h 587"/>
                <a:gd name="T18" fmla="*/ 583 w 587"/>
                <a:gd name="T19" fmla="*/ 249 h 587"/>
                <a:gd name="T20" fmla="*/ 587 w 587"/>
                <a:gd name="T21" fmla="*/ 294 h 587"/>
                <a:gd name="T22" fmla="*/ 583 w 587"/>
                <a:gd name="T23" fmla="*/ 339 h 587"/>
                <a:gd name="T24" fmla="*/ 574 w 587"/>
                <a:gd name="T25" fmla="*/ 381 h 587"/>
                <a:gd name="T26" fmla="*/ 558 w 587"/>
                <a:gd name="T27" fmla="*/ 421 h 587"/>
                <a:gd name="T28" fmla="*/ 537 w 587"/>
                <a:gd name="T29" fmla="*/ 458 h 587"/>
                <a:gd name="T30" fmla="*/ 511 w 587"/>
                <a:gd name="T31" fmla="*/ 491 h 587"/>
                <a:gd name="T32" fmla="*/ 481 w 587"/>
                <a:gd name="T33" fmla="*/ 521 h 587"/>
                <a:gd name="T34" fmla="*/ 446 w 587"/>
                <a:gd name="T35" fmla="*/ 545 h 587"/>
                <a:gd name="T36" fmla="*/ 408 w 587"/>
                <a:gd name="T37" fmla="*/ 564 h 587"/>
                <a:gd name="T38" fmla="*/ 367 w 587"/>
                <a:gd name="T39" fmla="*/ 578 h 587"/>
                <a:gd name="T40" fmla="*/ 323 w 587"/>
                <a:gd name="T41" fmla="*/ 586 h 587"/>
                <a:gd name="T42" fmla="*/ 278 w 587"/>
                <a:gd name="T43" fmla="*/ 587 h 587"/>
                <a:gd name="T44" fmla="*/ 235 w 587"/>
                <a:gd name="T45" fmla="*/ 581 h 587"/>
                <a:gd name="T46" fmla="*/ 192 w 587"/>
                <a:gd name="T47" fmla="*/ 569 h 587"/>
                <a:gd name="T48" fmla="*/ 154 w 587"/>
                <a:gd name="T49" fmla="*/ 551 h 587"/>
                <a:gd name="T50" fmla="*/ 118 w 587"/>
                <a:gd name="T51" fmla="*/ 528 h 587"/>
                <a:gd name="T52" fmla="*/ 86 w 587"/>
                <a:gd name="T53" fmla="*/ 501 h 587"/>
                <a:gd name="T54" fmla="*/ 59 w 587"/>
                <a:gd name="T55" fmla="*/ 469 h 587"/>
                <a:gd name="T56" fmla="*/ 36 w 587"/>
                <a:gd name="T57" fmla="*/ 433 h 587"/>
                <a:gd name="T58" fmla="*/ 18 w 587"/>
                <a:gd name="T59" fmla="*/ 395 h 587"/>
                <a:gd name="T60" fmla="*/ 7 w 587"/>
                <a:gd name="T61" fmla="*/ 353 h 587"/>
                <a:gd name="T62" fmla="*/ 0 w 587"/>
                <a:gd name="T63" fmla="*/ 309 h 587"/>
                <a:gd name="T64" fmla="*/ 1 w 587"/>
                <a:gd name="T65" fmla="*/ 263 h 587"/>
                <a:gd name="T66" fmla="*/ 9 w 587"/>
                <a:gd name="T67" fmla="*/ 221 h 587"/>
                <a:gd name="T68" fmla="*/ 23 w 587"/>
                <a:gd name="T69" fmla="*/ 180 h 587"/>
                <a:gd name="T70" fmla="*/ 42 w 587"/>
                <a:gd name="T71" fmla="*/ 141 h 587"/>
                <a:gd name="T72" fmla="*/ 67 w 587"/>
                <a:gd name="T73" fmla="*/ 107 h 587"/>
                <a:gd name="T74" fmla="*/ 96 w 587"/>
                <a:gd name="T75" fmla="*/ 76 h 587"/>
                <a:gd name="T76" fmla="*/ 130 w 587"/>
                <a:gd name="T77" fmla="*/ 50 h 587"/>
                <a:gd name="T78" fmla="*/ 167 w 587"/>
                <a:gd name="T79" fmla="*/ 30 h 587"/>
                <a:gd name="T80" fmla="*/ 206 w 587"/>
                <a:gd name="T81" fmla="*/ 13 h 587"/>
                <a:gd name="T82" fmla="*/ 249 w 587"/>
                <a:gd name="T83" fmla="*/ 4 h 587"/>
                <a:gd name="T84" fmla="*/ 294 w 587"/>
                <a:gd name="T8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7" h="587">
                  <a:moveTo>
                    <a:pt x="294" y="0"/>
                  </a:moveTo>
                  <a:lnTo>
                    <a:pt x="309" y="0"/>
                  </a:lnTo>
                  <a:lnTo>
                    <a:pt x="323" y="1"/>
                  </a:lnTo>
                  <a:lnTo>
                    <a:pt x="338" y="4"/>
                  </a:lnTo>
                  <a:lnTo>
                    <a:pt x="353" y="7"/>
                  </a:lnTo>
                  <a:lnTo>
                    <a:pt x="367" y="9"/>
                  </a:lnTo>
                  <a:lnTo>
                    <a:pt x="381" y="13"/>
                  </a:lnTo>
                  <a:lnTo>
                    <a:pt x="395" y="18"/>
                  </a:lnTo>
                  <a:lnTo>
                    <a:pt x="408" y="23"/>
                  </a:lnTo>
                  <a:lnTo>
                    <a:pt x="420" y="30"/>
                  </a:lnTo>
                  <a:lnTo>
                    <a:pt x="433" y="36"/>
                  </a:lnTo>
                  <a:lnTo>
                    <a:pt x="446" y="42"/>
                  </a:lnTo>
                  <a:lnTo>
                    <a:pt x="458" y="50"/>
                  </a:lnTo>
                  <a:lnTo>
                    <a:pt x="469" y="58"/>
                  </a:lnTo>
                  <a:lnTo>
                    <a:pt x="481" y="67"/>
                  </a:lnTo>
                  <a:lnTo>
                    <a:pt x="491" y="76"/>
                  </a:lnTo>
                  <a:lnTo>
                    <a:pt x="501" y="86"/>
                  </a:lnTo>
                  <a:lnTo>
                    <a:pt x="511" y="96"/>
                  </a:lnTo>
                  <a:lnTo>
                    <a:pt x="520" y="107"/>
                  </a:lnTo>
                  <a:lnTo>
                    <a:pt x="529" y="118"/>
                  </a:lnTo>
                  <a:lnTo>
                    <a:pt x="537" y="130"/>
                  </a:lnTo>
                  <a:lnTo>
                    <a:pt x="545" y="141"/>
                  </a:lnTo>
                  <a:lnTo>
                    <a:pt x="551" y="154"/>
                  </a:lnTo>
                  <a:lnTo>
                    <a:pt x="558" y="167"/>
                  </a:lnTo>
                  <a:lnTo>
                    <a:pt x="564" y="180"/>
                  </a:lnTo>
                  <a:lnTo>
                    <a:pt x="569" y="192"/>
                  </a:lnTo>
                  <a:lnTo>
                    <a:pt x="574" y="206"/>
                  </a:lnTo>
                  <a:lnTo>
                    <a:pt x="578" y="221"/>
                  </a:lnTo>
                  <a:lnTo>
                    <a:pt x="581" y="235"/>
                  </a:lnTo>
                  <a:lnTo>
                    <a:pt x="583" y="249"/>
                  </a:lnTo>
                  <a:lnTo>
                    <a:pt x="586" y="263"/>
                  </a:lnTo>
                  <a:lnTo>
                    <a:pt x="587" y="278"/>
                  </a:lnTo>
                  <a:lnTo>
                    <a:pt x="587" y="294"/>
                  </a:lnTo>
                  <a:lnTo>
                    <a:pt x="587" y="309"/>
                  </a:lnTo>
                  <a:lnTo>
                    <a:pt x="586" y="323"/>
                  </a:lnTo>
                  <a:lnTo>
                    <a:pt x="583" y="339"/>
                  </a:lnTo>
                  <a:lnTo>
                    <a:pt x="581" y="353"/>
                  </a:lnTo>
                  <a:lnTo>
                    <a:pt x="578" y="367"/>
                  </a:lnTo>
                  <a:lnTo>
                    <a:pt x="574" y="381"/>
                  </a:lnTo>
                  <a:lnTo>
                    <a:pt x="569" y="395"/>
                  </a:lnTo>
                  <a:lnTo>
                    <a:pt x="564" y="408"/>
                  </a:lnTo>
                  <a:lnTo>
                    <a:pt x="558" y="421"/>
                  </a:lnTo>
                  <a:lnTo>
                    <a:pt x="551" y="433"/>
                  </a:lnTo>
                  <a:lnTo>
                    <a:pt x="545" y="446"/>
                  </a:lnTo>
                  <a:lnTo>
                    <a:pt x="537" y="458"/>
                  </a:lnTo>
                  <a:lnTo>
                    <a:pt x="529" y="469"/>
                  </a:lnTo>
                  <a:lnTo>
                    <a:pt x="520" y="481"/>
                  </a:lnTo>
                  <a:lnTo>
                    <a:pt x="511" y="491"/>
                  </a:lnTo>
                  <a:lnTo>
                    <a:pt x="501" y="501"/>
                  </a:lnTo>
                  <a:lnTo>
                    <a:pt x="491" y="510"/>
                  </a:lnTo>
                  <a:lnTo>
                    <a:pt x="481" y="521"/>
                  </a:lnTo>
                  <a:lnTo>
                    <a:pt x="469" y="528"/>
                  </a:lnTo>
                  <a:lnTo>
                    <a:pt x="458" y="537"/>
                  </a:lnTo>
                  <a:lnTo>
                    <a:pt x="446" y="545"/>
                  </a:lnTo>
                  <a:lnTo>
                    <a:pt x="433" y="551"/>
                  </a:lnTo>
                  <a:lnTo>
                    <a:pt x="420" y="558"/>
                  </a:lnTo>
                  <a:lnTo>
                    <a:pt x="408" y="564"/>
                  </a:lnTo>
                  <a:lnTo>
                    <a:pt x="395" y="569"/>
                  </a:lnTo>
                  <a:lnTo>
                    <a:pt x="381" y="574"/>
                  </a:lnTo>
                  <a:lnTo>
                    <a:pt x="367" y="578"/>
                  </a:lnTo>
                  <a:lnTo>
                    <a:pt x="353" y="581"/>
                  </a:lnTo>
                  <a:lnTo>
                    <a:pt x="338" y="583"/>
                  </a:lnTo>
                  <a:lnTo>
                    <a:pt x="323" y="586"/>
                  </a:lnTo>
                  <a:lnTo>
                    <a:pt x="309" y="587"/>
                  </a:lnTo>
                  <a:lnTo>
                    <a:pt x="294" y="587"/>
                  </a:lnTo>
                  <a:lnTo>
                    <a:pt x="278" y="587"/>
                  </a:lnTo>
                  <a:lnTo>
                    <a:pt x="264" y="586"/>
                  </a:lnTo>
                  <a:lnTo>
                    <a:pt x="249" y="583"/>
                  </a:lnTo>
                  <a:lnTo>
                    <a:pt x="235" y="581"/>
                  </a:lnTo>
                  <a:lnTo>
                    <a:pt x="221" y="578"/>
                  </a:lnTo>
                  <a:lnTo>
                    <a:pt x="206" y="574"/>
                  </a:lnTo>
                  <a:lnTo>
                    <a:pt x="192" y="569"/>
                  </a:lnTo>
                  <a:lnTo>
                    <a:pt x="180" y="564"/>
                  </a:lnTo>
                  <a:lnTo>
                    <a:pt x="167" y="558"/>
                  </a:lnTo>
                  <a:lnTo>
                    <a:pt x="154" y="551"/>
                  </a:lnTo>
                  <a:lnTo>
                    <a:pt x="141" y="545"/>
                  </a:lnTo>
                  <a:lnTo>
                    <a:pt x="130" y="537"/>
                  </a:lnTo>
                  <a:lnTo>
                    <a:pt x="118" y="528"/>
                  </a:lnTo>
                  <a:lnTo>
                    <a:pt x="107" y="521"/>
                  </a:lnTo>
                  <a:lnTo>
                    <a:pt x="96" y="510"/>
                  </a:lnTo>
                  <a:lnTo>
                    <a:pt x="86" y="501"/>
                  </a:lnTo>
                  <a:lnTo>
                    <a:pt x="77" y="491"/>
                  </a:lnTo>
                  <a:lnTo>
                    <a:pt x="67" y="481"/>
                  </a:lnTo>
                  <a:lnTo>
                    <a:pt x="59" y="469"/>
                  </a:lnTo>
                  <a:lnTo>
                    <a:pt x="50" y="458"/>
                  </a:lnTo>
                  <a:lnTo>
                    <a:pt x="42" y="446"/>
                  </a:lnTo>
                  <a:lnTo>
                    <a:pt x="36" y="433"/>
                  </a:lnTo>
                  <a:lnTo>
                    <a:pt x="30" y="421"/>
                  </a:lnTo>
                  <a:lnTo>
                    <a:pt x="23" y="408"/>
                  </a:lnTo>
                  <a:lnTo>
                    <a:pt x="18" y="395"/>
                  </a:lnTo>
                  <a:lnTo>
                    <a:pt x="13" y="381"/>
                  </a:lnTo>
                  <a:lnTo>
                    <a:pt x="9" y="367"/>
                  </a:lnTo>
                  <a:lnTo>
                    <a:pt x="7" y="353"/>
                  </a:lnTo>
                  <a:lnTo>
                    <a:pt x="4" y="339"/>
                  </a:lnTo>
                  <a:lnTo>
                    <a:pt x="1" y="323"/>
                  </a:lnTo>
                  <a:lnTo>
                    <a:pt x="0" y="309"/>
                  </a:lnTo>
                  <a:lnTo>
                    <a:pt x="0" y="294"/>
                  </a:lnTo>
                  <a:lnTo>
                    <a:pt x="0" y="278"/>
                  </a:lnTo>
                  <a:lnTo>
                    <a:pt x="1" y="263"/>
                  </a:lnTo>
                  <a:lnTo>
                    <a:pt x="4" y="249"/>
                  </a:lnTo>
                  <a:lnTo>
                    <a:pt x="7" y="235"/>
                  </a:lnTo>
                  <a:lnTo>
                    <a:pt x="9" y="221"/>
                  </a:lnTo>
                  <a:lnTo>
                    <a:pt x="13" y="206"/>
                  </a:lnTo>
                  <a:lnTo>
                    <a:pt x="18" y="192"/>
                  </a:lnTo>
                  <a:lnTo>
                    <a:pt x="23" y="180"/>
                  </a:lnTo>
                  <a:lnTo>
                    <a:pt x="30" y="167"/>
                  </a:lnTo>
                  <a:lnTo>
                    <a:pt x="36" y="154"/>
                  </a:lnTo>
                  <a:lnTo>
                    <a:pt x="42" y="141"/>
                  </a:lnTo>
                  <a:lnTo>
                    <a:pt x="50" y="130"/>
                  </a:lnTo>
                  <a:lnTo>
                    <a:pt x="59" y="118"/>
                  </a:lnTo>
                  <a:lnTo>
                    <a:pt x="67" y="107"/>
                  </a:lnTo>
                  <a:lnTo>
                    <a:pt x="77" y="96"/>
                  </a:lnTo>
                  <a:lnTo>
                    <a:pt x="86" y="86"/>
                  </a:lnTo>
                  <a:lnTo>
                    <a:pt x="96" y="76"/>
                  </a:lnTo>
                  <a:lnTo>
                    <a:pt x="107" y="67"/>
                  </a:lnTo>
                  <a:lnTo>
                    <a:pt x="118" y="58"/>
                  </a:lnTo>
                  <a:lnTo>
                    <a:pt x="130" y="50"/>
                  </a:lnTo>
                  <a:lnTo>
                    <a:pt x="141" y="42"/>
                  </a:lnTo>
                  <a:lnTo>
                    <a:pt x="154" y="36"/>
                  </a:lnTo>
                  <a:lnTo>
                    <a:pt x="167" y="30"/>
                  </a:lnTo>
                  <a:lnTo>
                    <a:pt x="180" y="23"/>
                  </a:lnTo>
                  <a:lnTo>
                    <a:pt x="192" y="18"/>
                  </a:lnTo>
                  <a:lnTo>
                    <a:pt x="206" y="13"/>
                  </a:lnTo>
                  <a:lnTo>
                    <a:pt x="221" y="9"/>
                  </a:lnTo>
                  <a:lnTo>
                    <a:pt x="235" y="7"/>
                  </a:lnTo>
                  <a:lnTo>
                    <a:pt x="249" y="4"/>
                  </a:lnTo>
                  <a:lnTo>
                    <a:pt x="264" y="1"/>
                  </a:lnTo>
                  <a:lnTo>
                    <a:pt x="278" y="0"/>
                  </a:lnTo>
                  <a:lnTo>
                    <a:pt x="294"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55" name="Freeform 305">
              <a:extLst>
                <a:ext uri="{FF2B5EF4-FFF2-40B4-BE49-F238E27FC236}">
                  <a16:creationId xmlns:a16="http://schemas.microsoft.com/office/drawing/2014/main" id="{597BAFA8-81D9-8142-A5CA-9714708BFD8A}"/>
                </a:ext>
              </a:extLst>
            </p:cNvPr>
            <p:cNvSpPr>
              <a:spLocks noEditPoints="1"/>
            </p:cNvSpPr>
            <p:nvPr/>
          </p:nvSpPr>
          <p:spPr bwMode="auto">
            <a:xfrm>
              <a:off x="5916613" y="1770063"/>
              <a:ext cx="344488" cy="315913"/>
            </a:xfrm>
            <a:custGeom>
              <a:avLst/>
              <a:gdLst>
                <a:gd name="T0" fmla="*/ 386 w 650"/>
                <a:gd name="T1" fmla="*/ 201 h 598"/>
                <a:gd name="T2" fmla="*/ 432 w 650"/>
                <a:gd name="T3" fmla="*/ 221 h 598"/>
                <a:gd name="T4" fmla="*/ 473 w 650"/>
                <a:gd name="T5" fmla="*/ 252 h 598"/>
                <a:gd name="T6" fmla="*/ 508 w 650"/>
                <a:gd name="T7" fmla="*/ 300 h 598"/>
                <a:gd name="T8" fmla="*/ 528 w 650"/>
                <a:gd name="T9" fmla="*/ 355 h 598"/>
                <a:gd name="T10" fmla="*/ 532 w 650"/>
                <a:gd name="T11" fmla="*/ 407 h 598"/>
                <a:gd name="T12" fmla="*/ 527 w 650"/>
                <a:gd name="T13" fmla="*/ 442 h 598"/>
                <a:gd name="T14" fmla="*/ 650 w 650"/>
                <a:gd name="T15" fmla="*/ 562 h 598"/>
                <a:gd name="T16" fmla="*/ 487 w 650"/>
                <a:gd name="T17" fmla="*/ 524 h 598"/>
                <a:gd name="T18" fmla="*/ 442 w 650"/>
                <a:gd name="T19" fmla="*/ 564 h 598"/>
                <a:gd name="T20" fmla="*/ 390 w 650"/>
                <a:gd name="T21" fmla="*/ 589 h 598"/>
                <a:gd name="T22" fmla="*/ 330 w 650"/>
                <a:gd name="T23" fmla="*/ 598 h 598"/>
                <a:gd name="T24" fmla="*/ 269 w 650"/>
                <a:gd name="T25" fmla="*/ 589 h 598"/>
                <a:gd name="T26" fmla="*/ 217 w 650"/>
                <a:gd name="T27" fmla="*/ 564 h 598"/>
                <a:gd name="T28" fmla="*/ 171 w 650"/>
                <a:gd name="T29" fmla="*/ 521 h 598"/>
                <a:gd name="T30" fmla="*/ 0 w 650"/>
                <a:gd name="T31" fmla="*/ 558 h 598"/>
                <a:gd name="T32" fmla="*/ 132 w 650"/>
                <a:gd name="T33" fmla="*/ 439 h 598"/>
                <a:gd name="T34" fmla="*/ 128 w 650"/>
                <a:gd name="T35" fmla="*/ 375 h 598"/>
                <a:gd name="T36" fmla="*/ 143 w 650"/>
                <a:gd name="T37" fmla="*/ 316 h 598"/>
                <a:gd name="T38" fmla="*/ 173 w 650"/>
                <a:gd name="T39" fmla="*/ 266 h 598"/>
                <a:gd name="T40" fmla="*/ 216 w 650"/>
                <a:gd name="T41" fmla="*/ 228 h 598"/>
                <a:gd name="T42" fmla="*/ 267 w 650"/>
                <a:gd name="T43" fmla="*/ 203 h 598"/>
                <a:gd name="T44" fmla="*/ 324 w 650"/>
                <a:gd name="T45" fmla="*/ 193 h 598"/>
                <a:gd name="T46" fmla="*/ 350 w 650"/>
                <a:gd name="T47" fmla="*/ 194 h 598"/>
                <a:gd name="T48" fmla="*/ 262 w 650"/>
                <a:gd name="T49" fmla="*/ 344 h 598"/>
                <a:gd name="T50" fmla="*/ 155 w 650"/>
                <a:gd name="T51" fmla="*/ 369 h 598"/>
                <a:gd name="T52" fmla="*/ 154 w 650"/>
                <a:gd name="T53" fmla="*/ 411 h 598"/>
                <a:gd name="T54" fmla="*/ 262 w 650"/>
                <a:gd name="T55" fmla="*/ 319 h 598"/>
                <a:gd name="T56" fmla="*/ 231 w 650"/>
                <a:gd name="T57" fmla="*/ 248 h 598"/>
                <a:gd name="T58" fmla="*/ 195 w 650"/>
                <a:gd name="T59" fmla="*/ 282 h 598"/>
                <a:gd name="T60" fmla="*/ 171 w 650"/>
                <a:gd name="T61" fmla="*/ 319 h 598"/>
                <a:gd name="T62" fmla="*/ 372 w 650"/>
                <a:gd name="T63" fmla="*/ 319 h 598"/>
                <a:gd name="T64" fmla="*/ 351 w 650"/>
                <a:gd name="T65" fmla="*/ 220 h 598"/>
                <a:gd name="T66" fmla="*/ 319 w 650"/>
                <a:gd name="T67" fmla="*/ 219 h 598"/>
                <a:gd name="T68" fmla="*/ 287 w 650"/>
                <a:gd name="T69" fmla="*/ 224 h 598"/>
                <a:gd name="T70" fmla="*/ 488 w 650"/>
                <a:gd name="T71" fmla="*/ 319 h 598"/>
                <a:gd name="T72" fmla="*/ 464 w 650"/>
                <a:gd name="T73" fmla="*/ 282 h 598"/>
                <a:gd name="T74" fmla="*/ 428 w 650"/>
                <a:gd name="T75" fmla="*/ 248 h 598"/>
                <a:gd name="T76" fmla="*/ 499 w 650"/>
                <a:gd name="T77" fmla="*/ 344 h 598"/>
                <a:gd name="T78" fmla="*/ 504 w 650"/>
                <a:gd name="T79" fmla="*/ 428 h 598"/>
                <a:gd name="T80" fmla="*/ 505 w 650"/>
                <a:gd name="T81" fmla="*/ 383 h 598"/>
                <a:gd name="T82" fmla="*/ 499 w 650"/>
                <a:gd name="T83" fmla="*/ 344 h 598"/>
                <a:gd name="T84" fmla="*/ 398 w 650"/>
                <a:gd name="T85" fmla="*/ 558 h 598"/>
                <a:gd name="T86" fmla="*/ 442 w 650"/>
                <a:gd name="T87" fmla="*/ 532 h 598"/>
                <a:gd name="T88" fmla="*/ 480 w 650"/>
                <a:gd name="T89" fmla="*/ 489 h 598"/>
                <a:gd name="T90" fmla="*/ 372 w 650"/>
                <a:gd name="T91" fmla="*/ 567 h 598"/>
                <a:gd name="T92" fmla="*/ 287 w 650"/>
                <a:gd name="T93" fmla="*/ 567 h 598"/>
                <a:gd name="T94" fmla="*/ 319 w 650"/>
                <a:gd name="T95" fmla="*/ 571 h 598"/>
                <a:gd name="T96" fmla="*/ 351 w 650"/>
                <a:gd name="T97" fmla="*/ 571 h 598"/>
                <a:gd name="T98" fmla="*/ 262 w 650"/>
                <a:gd name="T99" fmla="*/ 558 h 598"/>
                <a:gd name="T100" fmla="*/ 171 w 650"/>
                <a:gd name="T101" fmla="*/ 471 h 598"/>
                <a:gd name="T102" fmla="*/ 205 w 650"/>
                <a:gd name="T103" fmla="*/ 520 h 598"/>
                <a:gd name="T104" fmla="*/ 246 w 650"/>
                <a:gd name="T105" fmla="*/ 551 h 598"/>
                <a:gd name="T106" fmla="*/ 372 w 650"/>
                <a:gd name="T107" fmla="*/ 428 h 598"/>
                <a:gd name="T108" fmla="*/ 287 w 650"/>
                <a:gd name="T109" fmla="*/ 42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50" h="598">
                  <a:moveTo>
                    <a:pt x="350" y="194"/>
                  </a:moveTo>
                  <a:lnTo>
                    <a:pt x="368" y="197"/>
                  </a:lnTo>
                  <a:lnTo>
                    <a:pt x="386" y="201"/>
                  </a:lnTo>
                  <a:lnTo>
                    <a:pt x="401" y="206"/>
                  </a:lnTo>
                  <a:lnTo>
                    <a:pt x="418" y="214"/>
                  </a:lnTo>
                  <a:lnTo>
                    <a:pt x="432" y="221"/>
                  </a:lnTo>
                  <a:lnTo>
                    <a:pt x="447" y="230"/>
                  </a:lnTo>
                  <a:lnTo>
                    <a:pt x="460" y="241"/>
                  </a:lnTo>
                  <a:lnTo>
                    <a:pt x="473" y="252"/>
                  </a:lnTo>
                  <a:lnTo>
                    <a:pt x="486" y="266"/>
                  </a:lnTo>
                  <a:lnTo>
                    <a:pt x="497" y="283"/>
                  </a:lnTo>
                  <a:lnTo>
                    <a:pt x="508" y="300"/>
                  </a:lnTo>
                  <a:lnTo>
                    <a:pt x="517" y="316"/>
                  </a:lnTo>
                  <a:lnTo>
                    <a:pt x="523" y="335"/>
                  </a:lnTo>
                  <a:lnTo>
                    <a:pt x="528" y="355"/>
                  </a:lnTo>
                  <a:lnTo>
                    <a:pt x="531" y="375"/>
                  </a:lnTo>
                  <a:lnTo>
                    <a:pt x="532" y="396"/>
                  </a:lnTo>
                  <a:lnTo>
                    <a:pt x="532" y="407"/>
                  </a:lnTo>
                  <a:lnTo>
                    <a:pt x="531" y="419"/>
                  </a:lnTo>
                  <a:lnTo>
                    <a:pt x="529" y="430"/>
                  </a:lnTo>
                  <a:lnTo>
                    <a:pt x="527" y="442"/>
                  </a:lnTo>
                  <a:lnTo>
                    <a:pt x="521" y="464"/>
                  </a:lnTo>
                  <a:lnTo>
                    <a:pt x="512" y="484"/>
                  </a:lnTo>
                  <a:lnTo>
                    <a:pt x="650" y="562"/>
                  </a:lnTo>
                  <a:lnTo>
                    <a:pt x="637" y="585"/>
                  </a:lnTo>
                  <a:lnTo>
                    <a:pt x="499" y="507"/>
                  </a:lnTo>
                  <a:lnTo>
                    <a:pt x="487" y="524"/>
                  </a:lnTo>
                  <a:lnTo>
                    <a:pt x="473" y="539"/>
                  </a:lnTo>
                  <a:lnTo>
                    <a:pt x="459" y="552"/>
                  </a:lnTo>
                  <a:lnTo>
                    <a:pt x="442" y="564"/>
                  </a:lnTo>
                  <a:lnTo>
                    <a:pt x="426" y="574"/>
                  </a:lnTo>
                  <a:lnTo>
                    <a:pt x="409" y="583"/>
                  </a:lnTo>
                  <a:lnTo>
                    <a:pt x="390" y="589"/>
                  </a:lnTo>
                  <a:lnTo>
                    <a:pt x="371" y="594"/>
                  </a:lnTo>
                  <a:lnTo>
                    <a:pt x="350" y="597"/>
                  </a:lnTo>
                  <a:lnTo>
                    <a:pt x="330" y="598"/>
                  </a:lnTo>
                  <a:lnTo>
                    <a:pt x="309" y="597"/>
                  </a:lnTo>
                  <a:lnTo>
                    <a:pt x="289" y="594"/>
                  </a:lnTo>
                  <a:lnTo>
                    <a:pt x="269" y="589"/>
                  </a:lnTo>
                  <a:lnTo>
                    <a:pt x="251" y="583"/>
                  </a:lnTo>
                  <a:lnTo>
                    <a:pt x="233" y="574"/>
                  </a:lnTo>
                  <a:lnTo>
                    <a:pt x="217" y="564"/>
                  </a:lnTo>
                  <a:lnTo>
                    <a:pt x="201" y="552"/>
                  </a:lnTo>
                  <a:lnTo>
                    <a:pt x="186" y="539"/>
                  </a:lnTo>
                  <a:lnTo>
                    <a:pt x="171" y="521"/>
                  </a:lnTo>
                  <a:lnTo>
                    <a:pt x="158" y="503"/>
                  </a:lnTo>
                  <a:lnTo>
                    <a:pt x="13" y="581"/>
                  </a:lnTo>
                  <a:lnTo>
                    <a:pt x="0" y="558"/>
                  </a:lnTo>
                  <a:lnTo>
                    <a:pt x="145" y="480"/>
                  </a:lnTo>
                  <a:lnTo>
                    <a:pt x="137" y="460"/>
                  </a:lnTo>
                  <a:lnTo>
                    <a:pt x="132" y="439"/>
                  </a:lnTo>
                  <a:lnTo>
                    <a:pt x="128" y="417"/>
                  </a:lnTo>
                  <a:lnTo>
                    <a:pt x="127" y="396"/>
                  </a:lnTo>
                  <a:lnTo>
                    <a:pt x="128" y="375"/>
                  </a:lnTo>
                  <a:lnTo>
                    <a:pt x="131" y="355"/>
                  </a:lnTo>
                  <a:lnTo>
                    <a:pt x="136" y="335"/>
                  </a:lnTo>
                  <a:lnTo>
                    <a:pt x="143" y="316"/>
                  </a:lnTo>
                  <a:lnTo>
                    <a:pt x="151" y="300"/>
                  </a:lnTo>
                  <a:lnTo>
                    <a:pt x="162" y="283"/>
                  </a:lnTo>
                  <a:lnTo>
                    <a:pt x="173" y="266"/>
                  </a:lnTo>
                  <a:lnTo>
                    <a:pt x="186" y="252"/>
                  </a:lnTo>
                  <a:lnTo>
                    <a:pt x="200" y="239"/>
                  </a:lnTo>
                  <a:lnTo>
                    <a:pt x="216" y="228"/>
                  </a:lnTo>
                  <a:lnTo>
                    <a:pt x="232" y="219"/>
                  </a:lnTo>
                  <a:lnTo>
                    <a:pt x="249" y="210"/>
                  </a:lnTo>
                  <a:lnTo>
                    <a:pt x="267" y="203"/>
                  </a:lnTo>
                  <a:lnTo>
                    <a:pt x="286" y="198"/>
                  </a:lnTo>
                  <a:lnTo>
                    <a:pt x="305" y="194"/>
                  </a:lnTo>
                  <a:lnTo>
                    <a:pt x="324" y="193"/>
                  </a:lnTo>
                  <a:lnTo>
                    <a:pt x="324" y="0"/>
                  </a:lnTo>
                  <a:lnTo>
                    <a:pt x="350" y="0"/>
                  </a:lnTo>
                  <a:lnTo>
                    <a:pt x="350" y="194"/>
                  </a:lnTo>
                  <a:close/>
                  <a:moveTo>
                    <a:pt x="155" y="428"/>
                  </a:moveTo>
                  <a:lnTo>
                    <a:pt x="262" y="428"/>
                  </a:lnTo>
                  <a:lnTo>
                    <a:pt x="262" y="344"/>
                  </a:lnTo>
                  <a:lnTo>
                    <a:pt x="160" y="344"/>
                  </a:lnTo>
                  <a:lnTo>
                    <a:pt x="158" y="357"/>
                  </a:lnTo>
                  <a:lnTo>
                    <a:pt x="155" y="369"/>
                  </a:lnTo>
                  <a:lnTo>
                    <a:pt x="154" y="383"/>
                  </a:lnTo>
                  <a:lnTo>
                    <a:pt x="153" y="396"/>
                  </a:lnTo>
                  <a:lnTo>
                    <a:pt x="154" y="411"/>
                  </a:lnTo>
                  <a:lnTo>
                    <a:pt x="155" y="428"/>
                  </a:lnTo>
                  <a:close/>
                  <a:moveTo>
                    <a:pt x="171" y="319"/>
                  </a:moveTo>
                  <a:lnTo>
                    <a:pt x="262" y="319"/>
                  </a:lnTo>
                  <a:lnTo>
                    <a:pt x="262" y="233"/>
                  </a:lnTo>
                  <a:lnTo>
                    <a:pt x="246" y="241"/>
                  </a:lnTo>
                  <a:lnTo>
                    <a:pt x="231" y="248"/>
                  </a:lnTo>
                  <a:lnTo>
                    <a:pt x="218" y="259"/>
                  </a:lnTo>
                  <a:lnTo>
                    <a:pt x="205" y="270"/>
                  </a:lnTo>
                  <a:lnTo>
                    <a:pt x="195" y="282"/>
                  </a:lnTo>
                  <a:lnTo>
                    <a:pt x="186" y="293"/>
                  </a:lnTo>
                  <a:lnTo>
                    <a:pt x="178" y="306"/>
                  </a:lnTo>
                  <a:lnTo>
                    <a:pt x="171" y="319"/>
                  </a:lnTo>
                  <a:close/>
                  <a:moveTo>
                    <a:pt x="287" y="224"/>
                  </a:moveTo>
                  <a:lnTo>
                    <a:pt x="287" y="319"/>
                  </a:lnTo>
                  <a:lnTo>
                    <a:pt x="372" y="319"/>
                  </a:lnTo>
                  <a:lnTo>
                    <a:pt x="372" y="224"/>
                  </a:lnTo>
                  <a:lnTo>
                    <a:pt x="362" y="221"/>
                  </a:lnTo>
                  <a:lnTo>
                    <a:pt x="351" y="220"/>
                  </a:lnTo>
                  <a:lnTo>
                    <a:pt x="340" y="219"/>
                  </a:lnTo>
                  <a:lnTo>
                    <a:pt x="330" y="219"/>
                  </a:lnTo>
                  <a:lnTo>
                    <a:pt x="319" y="219"/>
                  </a:lnTo>
                  <a:lnTo>
                    <a:pt x="308" y="220"/>
                  </a:lnTo>
                  <a:lnTo>
                    <a:pt x="298" y="221"/>
                  </a:lnTo>
                  <a:lnTo>
                    <a:pt x="287" y="224"/>
                  </a:lnTo>
                  <a:close/>
                  <a:moveTo>
                    <a:pt x="398" y="233"/>
                  </a:moveTo>
                  <a:lnTo>
                    <a:pt x="398" y="319"/>
                  </a:lnTo>
                  <a:lnTo>
                    <a:pt x="488" y="319"/>
                  </a:lnTo>
                  <a:lnTo>
                    <a:pt x="482" y="306"/>
                  </a:lnTo>
                  <a:lnTo>
                    <a:pt x="473" y="293"/>
                  </a:lnTo>
                  <a:lnTo>
                    <a:pt x="464" y="282"/>
                  </a:lnTo>
                  <a:lnTo>
                    <a:pt x="454" y="270"/>
                  </a:lnTo>
                  <a:lnTo>
                    <a:pt x="442" y="259"/>
                  </a:lnTo>
                  <a:lnTo>
                    <a:pt x="428" y="248"/>
                  </a:lnTo>
                  <a:lnTo>
                    <a:pt x="413" y="239"/>
                  </a:lnTo>
                  <a:lnTo>
                    <a:pt x="398" y="233"/>
                  </a:lnTo>
                  <a:close/>
                  <a:moveTo>
                    <a:pt x="499" y="344"/>
                  </a:moveTo>
                  <a:lnTo>
                    <a:pt x="398" y="344"/>
                  </a:lnTo>
                  <a:lnTo>
                    <a:pt x="398" y="428"/>
                  </a:lnTo>
                  <a:lnTo>
                    <a:pt x="504" y="428"/>
                  </a:lnTo>
                  <a:lnTo>
                    <a:pt x="505" y="411"/>
                  </a:lnTo>
                  <a:lnTo>
                    <a:pt x="506" y="396"/>
                  </a:lnTo>
                  <a:lnTo>
                    <a:pt x="505" y="383"/>
                  </a:lnTo>
                  <a:lnTo>
                    <a:pt x="504" y="369"/>
                  </a:lnTo>
                  <a:lnTo>
                    <a:pt x="501" y="357"/>
                  </a:lnTo>
                  <a:lnTo>
                    <a:pt x="499" y="344"/>
                  </a:lnTo>
                  <a:close/>
                  <a:moveTo>
                    <a:pt x="496" y="453"/>
                  </a:moveTo>
                  <a:lnTo>
                    <a:pt x="398" y="453"/>
                  </a:lnTo>
                  <a:lnTo>
                    <a:pt x="398" y="558"/>
                  </a:lnTo>
                  <a:lnTo>
                    <a:pt x="413" y="551"/>
                  </a:lnTo>
                  <a:lnTo>
                    <a:pt x="428" y="542"/>
                  </a:lnTo>
                  <a:lnTo>
                    <a:pt x="442" y="532"/>
                  </a:lnTo>
                  <a:lnTo>
                    <a:pt x="454" y="520"/>
                  </a:lnTo>
                  <a:lnTo>
                    <a:pt x="468" y="506"/>
                  </a:lnTo>
                  <a:lnTo>
                    <a:pt x="480" y="489"/>
                  </a:lnTo>
                  <a:lnTo>
                    <a:pt x="488" y="471"/>
                  </a:lnTo>
                  <a:lnTo>
                    <a:pt x="496" y="453"/>
                  </a:lnTo>
                  <a:close/>
                  <a:moveTo>
                    <a:pt x="372" y="567"/>
                  </a:moveTo>
                  <a:lnTo>
                    <a:pt x="372" y="453"/>
                  </a:lnTo>
                  <a:lnTo>
                    <a:pt x="287" y="453"/>
                  </a:lnTo>
                  <a:lnTo>
                    <a:pt x="287" y="567"/>
                  </a:lnTo>
                  <a:lnTo>
                    <a:pt x="298" y="569"/>
                  </a:lnTo>
                  <a:lnTo>
                    <a:pt x="308" y="571"/>
                  </a:lnTo>
                  <a:lnTo>
                    <a:pt x="319" y="571"/>
                  </a:lnTo>
                  <a:lnTo>
                    <a:pt x="330" y="573"/>
                  </a:lnTo>
                  <a:lnTo>
                    <a:pt x="340" y="571"/>
                  </a:lnTo>
                  <a:lnTo>
                    <a:pt x="351" y="571"/>
                  </a:lnTo>
                  <a:lnTo>
                    <a:pt x="362" y="569"/>
                  </a:lnTo>
                  <a:lnTo>
                    <a:pt x="372" y="567"/>
                  </a:lnTo>
                  <a:close/>
                  <a:moveTo>
                    <a:pt x="262" y="558"/>
                  </a:moveTo>
                  <a:lnTo>
                    <a:pt x="262" y="453"/>
                  </a:lnTo>
                  <a:lnTo>
                    <a:pt x="163" y="453"/>
                  </a:lnTo>
                  <a:lnTo>
                    <a:pt x="171" y="471"/>
                  </a:lnTo>
                  <a:lnTo>
                    <a:pt x="180" y="489"/>
                  </a:lnTo>
                  <a:lnTo>
                    <a:pt x="191" y="506"/>
                  </a:lnTo>
                  <a:lnTo>
                    <a:pt x="205" y="520"/>
                  </a:lnTo>
                  <a:lnTo>
                    <a:pt x="218" y="532"/>
                  </a:lnTo>
                  <a:lnTo>
                    <a:pt x="231" y="542"/>
                  </a:lnTo>
                  <a:lnTo>
                    <a:pt x="246" y="551"/>
                  </a:lnTo>
                  <a:lnTo>
                    <a:pt x="262" y="558"/>
                  </a:lnTo>
                  <a:close/>
                  <a:moveTo>
                    <a:pt x="287" y="428"/>
                  </a:moveTo>
                  <a:lnTo>
                    <a:pt x="372" y="428"/>
                  </a:lnTo>
                  <a:lnTo>
                    <a:pt x="372" y="344"/>
                  </a:lnTo>
                  <a:lnTo>
                    <a:pt x="287" y="344"/>
                  </a:lnTo>
                  <a:lnTo>
                    <a:pt x="287" y="4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56" name="Rectangle 306">
              <a:extLst>
                <a:ext uri="{FF2B5EF4-FFF2-40B4-BE49-F238E27FC236}">
                  <a16:creationId xmlns:a16="http://schemas.microsoft.com/office/drawing/2014/main" id="{8BF82DC5-93FC-CC46-8012-DA0C1635B375}"/>
                </a:ext>
              </a:extLst>
            </p:cNvPr>
            <p:cNvSpPr>
              <a:spLocks noChangeArrowheads="1"/>
            </p:cNvSpPr>
            <p:nvPr/>
          </p:nvSpPr>
          <p:spPr bwMode="auto">
            <a:xfrm>
              <a:off x="6084888" y="2133600"/>
              <a:ext cx="14288" cy="555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57" name="Freeform 311">
              <a:extLst>
                <a:ext uri="{FF2B5EF4-FFF2-40B4-BE49-F238E27FC236}">
                  <a16:creationId xmlns:a16="http://schemas.microsoft.com/office/drawing/2014/main" id="{6A9EC859-6BAD-2044-BBAD-201B254FFC59}"/>
                </a:ext>
              </a:extLst>
            </p:cNvPr>
            <p:cNvSpPr>
              <a:spLocks noEditPoints="1"/>
            </p:cNvSpPr>
            <p:nvPr/>
          </p:nvSpPr>
          <p:spPr bwMode="auto">
            <a:xfrm>
              <a:off x="6253163" y="2058988"/>
              <a:ext cx="55563" cy="55563"/>
            </a:xfrm>
            <a:custGeom>
              <a:avLst/>
              <a:gdLst>
                <a:gd name="T0" fmla="*/ 64 w 106"/>
                <a:gd name="T1" fmla="*/ 1 h 106"/>
                <a:gd name="T2" fmla="*/ 83 w 106"/>
                <a:gd name="T3" fmla="*/ 9 h 106"/>
                <a:gd name="T4" fmla="*/ 97 w 106"/>
                <a:gd name="T5" fmla="*/ 23 h 106"/>
                <a:gd name="T6" fmla="*/ 105 w 106"/>
                <a:gd name="T7" fmla="*/ 42 h 106"/>
                <a:gd name="T8" fmla="*/ 105 w 106"/>
                <a:gd name="T9" fmla="*/ 64 h 106"/>
                <a:gd name="T10" fmla="*/ 97 w 106"/>
                <a:gd name="T11" fmla="*/ 83 h 106"/>
                <a:gd name="T12" fmla="*/ 83 w 106"/>
                <a:gd name="T13" fmla="*/ 97 h 106"/>
                <a:gd name="T14" fmla="*/ 64 w 106"/>
                <a:gd name="T15" fmla="*/ 105 h 106"/>
                <a:gd name="T16" fmla="*/ 42 w 106"/>
                <a:gd name="T17" fmla="*/ 105 h 106"/>
                <a:gd name="T18" fmla="*/ 23 w 106"/>
                <a:gd name="T19" fmla="*/ 97 h 106"/>
                <a:gd name="T20" fmla="*/ 9 w 106"/>
                <a:gd name="T21" fmla="*/ 83 h 106"/>
                <a:gd name="T22" fmla="*/ 1 w 106"/>
                <a:gd name="T23" fmla="*/ 64 h 106"/>
                <a:gd name="T24" fmla="*/ 1 w 106"/>
                <a:gd name="T25" fmla="*/ 42 h 106"/>
                <a:gd name="T26" fmla="*/ 9 w 106"/>
                <a:gd name="T27" fmla="*/ 23 h 106"/>
                <a:gd name="T28" fmla="*/ 23 w 106"/>
                <a:gd name="T29" fmla="*/ 9 h 106"/>
                <a:gd name="T30" fmla="*/ 42 w 106"/>
                <a:gd name="T31" fmla="*/ 1 h 106"/>
                <a:gd name="T32" fmla="*/ 54 w 106"/>
                <a:gd name="T33" fmla="*/ 28 h 106"/>
                <a:gd name="T34" fmla="*/ 63 w 106"/>
                <a:gd name="T35" fmla="*/ 31 h 106"/>
                <a:gd name="T36" fmla="*/ 72 w 106"/>
                <a:gd name="T37" fmla="*/ 36 h 106"/>
                <a:gd name="T38" fmla="*/ 77 w 106"/>
                <a:gd name="T39" fmla="*/ 43 h 106"/>
                <a:gd name="T40" fmla="*/ 78 w 106"/>
                <a:gd name="T41" fmla="*/ 54 h 106"/>
                <a:gd name="T42" fmla="*/ 77 w 106"/>
                <a:gd name="T43" fmla="*/ 63 h 106"/>
                <a:gd name="T44" fmla="*/ 72 w 106"/>
                <a:gd name="T45" fmla="*/ 72 h 106"/>
                <a:gd name="T46" fmla="*/ 63 w 106"/>
                <a:gd name="T47" fmla="*/ 77 h 106"/>
                <a:gd name="T48" fmla="*/ 54 w 106"/>
                <a:gd name="T49" fmla="*/ 78 h 106"/>
                <a:gd name="T50" fmla="*/ 43 w 106"/>
                <a:gd name="T51" fmla="*/ 77 h 106"/>
                <a:gd name="T52" fmla="*/ 36 w 106"/>
                <a:gd name="T53" fmla="*/ 72 h 106"/>
                <a:gd name="T54" fmla="*/ 31 w 106"/>
                <a:gd name="T55" fmla="*/ 63 h 106"/>
                <a:gd name="T56" fmla="*/ 28 w 106"/>
                <a:gd name="T57" fmla="*/ 54 h 106"/>
                <a:gd name="T58" fmla="*/ 31 w 106"/>
                <a:gd name="T59" fmla="*/ 43 h 106"/>
                <a:gd name="T60" fmla="*/ 36 w 106"/>
                <a:gd name="T61" fmla="*/ 36 h 106"/>
                <a:gd name="T62" fmla="*/ 43 w 106"/>
                <a:gd name="T63" fmla="*/ 31 h 106"/>
                <a:gd name="T64" fmla="*/ 54 w 106"/>
                <a:gd name="T65" fmla="*/ 2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6">
                  <a:moveTo>
                    <a:pt x="54" y="0"/>
                  </a:moveTo>
                  <a:lnTo>
                    <a:pt x="64" y="1"/>
                  </a:lnTo>
                  <a:lnTo>
                    <a:pt x="74" y="4"/>
                  </a:lnTo>
                  <a:lnTo>
                    <a:pt x="83" y="9"/>
                  </a:lnTo>
                  <a:lnTo>
                    <a:pt x="91" y="15"/>
                  </a:lnTo>
                  <a:lnTo>
                    <a:pt x="97" y="23"/>
                  </a:lnTo>
                  <a:lnTo>
                    <a:pt x="102" y="32"/>
                  </a:lnTo>
                  <a:lnTo>
                    <a:pt x="105" y="42"/>
                  </a:lnTo>
                  <a:lnTo>
                    <a:pt x="106" y="54"/>
                  </a:lnTo>
                  <a:lnTo>
                    <a:pt x="105" y="64"/>
                  </a:lnTo>
                  <a:lnTo>
                    <a:pt x="102" y="74"/>
                  </a:lnTo>
                  <a:lnTo>
                    <a:pt x="97" y="83"/>
                  </a:lnTo>
                  <a:lnTo>
                    <a:pt x="91" y="91"/>
                  </a:lnTo>
                  <a:lnTo>
                    <a:pt x="83" y="97"/>
                  </a:lnTo>
                  <a:lnTo>
                    <a:pt x="74" y="102"/>
                  </a:lnTo>
                  <a:lnTo>
                    <a:pt x="64" y="105"/>
                  </a:lnTo>
                  <a:lnTo>
                    <a:pt x="54" y="106"/>
                  </a:lnTo>
                  <a:lnTo>
                    <a:pt x="42" y="105"/>
                  </a:lnTo>
                  <a:lnTo>
                    <a:pt x="33" y="102"/>
                  </a:lnTo>
                  <a:lnTo>
                    <a:pt x="23" y="97"/>
                  </a:lnTo>
                  <a:lnTo>
                    <a:pt x="15" y="91"/>
                  </a:lnTo>
                  <a:lnTo>
                    <a:pt x="9" y="83"/>
                  </a:lnTo>
                  <a:lnTo>
                    <a:pt x="4" y="74"/>
                  </a:lnTo>
                  <a:lnTo>
                    <a:pt x="1" y="64"/>
                  </a:lnTo>
                  <a:lnTo>
                    <a:pt x="0" y="54"/>
                  </a:lnTo>
                  <a:lnTo>
                    <a:pt x="1" y="42"/>
                  </a:lnTo>
                  <a:lnTo>
                    <a:pt x="4" y="32"/>
                  </a:lnTo>
                  <a:lnTo>
                    <a:pt x="9" y="23"/>
                  </a:lnTo>
                  <a:lnTo>
                    <a:pt x="15" y="15"/>
                  </a:lnTo>
                  <a:lnTo>
                    <a:pt x="23" y="9"/>
                  </a:lnTo>
                  <a:lnTo>
                    <a:pt x="33" y="4"/>
                  </a:lnTo>
                  <a:lnTo>
                    <a:pt x="42" y="1"/>
                  </a:lnTo>
                  <a:lnTo>
                    <a:pt x="54" y="0"/>
                  </a:lnTo>
                  <a:close/>
                  <a:moveTo>
                    <a:pt x="54" y="28"/>
                  </a:moveTo>
                  <a:lnTo>
                    <a:pt x="59" y="28"/>
                  </a:lnTo>
                  <a:lnTo>
                    <a:pt x="63" y="31"/>
                  </a:lnTo>
                  <a:lnTo>
                    <a:pt x="68" y="32"/>
                  </a:lnTo>
                  <a:lnTo>
                    <a:pt x="72" y="36"/>
                  </a:lnTo>
                  <a:lnTo>
                    <a:pt x="74" y="40"/>
                  </a:lnTo>
                  <a:lnTo>
                    <a:pt x="77" y="43"/>
                  </a:lnTo>
                  <a:lnTo>
                    <a:pt x="78" y="49"/>
                  </a:lnTo>
                  <a:lnTo>
                    <a:pt x="78" y="54"/>
                  </a:lnTo>
                  <a:lnTo>
                    <a:pt x="78" y="59"/>
                  </a:lnTo>
                  <a:lnTo>
                    <a:pt x="77" y="63"/>
                  </a:lnTo>
                  <a:lnTo>
                    <a:pt x="74" y="68"/>
                  </a:lnTo>
                  <a:lnTo>
                    <a:pt x="72" y="72"/>
                  </a:lnTo>
                  <a:lnTo>
                    <a:pt x="68" y="74"/>
                  </a:lnTo>
                  <a:lnTo>
                    <a:pt x="63" y="77"/>
                  </a:lnTo>
                  <a:lnTo>
                    <a:pt x="59" y="78"/>
                  </a:lnTo>
                  <a:lnTo>
                    <a:pt x="54" y="78"/>
                  </a:lnTo>
                  <a:lnTo>
                    <a:pt x="49" y="78"/>
                  </a:lnTo>
                  <a:lnTo>
                    <a:pt x="43" y="77"/>
                  </a:lnTo>
                  <a:lnTo>
                    <a:pt x="40" y="74"/>
                  </a:lnTo>
                  <a:lnTo>
                    <a:pt x="36" y="72"/>
                  </a:lnTo>
                  <a:lnTo>
                    <a:pt x="32" y="68"/>
                  </a:lnTo>
                  <a:lnTo>
                    <a:pt x="31" y="63"/>
                  </a:lnTo>
                  <a:lnTo>
                    <a:pt x="28" y="59"/>
                  </a:lnTo>
                  <a:lnTo>
                    <a:pt x="28" y="54"/>
                  </a:lnTo>
                  <a:lnTo>
                    <a:pt x="28" y="49"/>
                  </a:lnTo>
                  <a:lnTo>
                    <a:pt x="31" y="43"/>
                  </a:lnTo>
                  <a:lnTo>
                    <a:pt x="32" y="40"/>
                  </a:lnTo>
                  <a:lnTo>
                    <a:pt x="36" y="36"/>
                  </a:lnTo>
                  <a:lnTo>
                    <a:pt x="40" y="32"/>
                  </a:lnTo>
                  <a:lnTo>
                    <a:pt x="43" y="31"/>
                  </a:lnTo>
                  <a:lnTo>
                    <a:pt x="49" y="28"/>
                  </a:lnTo>
                  <a:lnTo>
                    <a:pt x="54" y="2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58" name="Freeform 313">
              <a:extLst>
                <a:ext uri="{FF2B5EF4-FFF2-40B4-BE49-F238E27FC236}">
                  <a16:creationId xmlns:a16="http://schemas.microsoft.com/office/drawing/2014/main" id="{931B2EF7-8BD0-8A49-989A-7A5E8AB87398}"/>
                </a:ext>
              </a:extLst>
            </p:cNvPr>
            <p:cNvSpPr>
              <a:spLocks noEditPoints="1"/>
            </p:cNvSpPr>
            <p:nvPr/>
          </p:nvSpPr>
          <p:spPr bwMode="auto">
            <a:xfrm>
              <a:off x="5868988" y="2054225"/>
              <a:ext cx="55563" cy="57150"/>
            </a:xfrm>
            <a:custGeom>
              <a:avLst/>
              <a:gdLst>
                <a:gd name="T0" fmla="*/ 64 w 107"/>
                <a:gd name="T1" fmla="*/ 1 h 107"/>
                <a:gd name="T2" fmla="*/ 84 w 107"/>
                <a:gd name="T3" fmla="*/ 9 h 107"/>
                <a:gd name="T4" fmla="*/ 98 w 107"/>
                <a:gd name="T5" fmla="*/ 23 h 107"/>
                <a:gd name="T6" fmla="*/ 105 w 107"/>
                <a:gd name="T7" fmla="*/ 42 h 107"/>
                <a:gd name="T8" fmla="*/ 105 w 107"/>
                <a:gd name="T9" fmla="*/ 64 h 107"/>
                <a:gd name="T10" fmla="*/ 98 w 107"/>
                <a:gd name="T11" fmla="*/ 84 h 107"/>
                <a:gd name="T12" fmla="*/ 84 w 107"/>
                <a:gd name="T13" fmla="*/ 98 h 107"/>
                <a:gd name="T14" fmla="*/ 64 w 107"/>
                <a:gd name="T15" fmla="*/ 105 h 107"/>
                <a:gd name="T16" fmla="*/ 43 w 107"/>
                <a:gd name="T17" fmla="*/ 105 h 107"/>
                <a:gd name="T18" fmla="*/ 23 w 107"/>
                <a:gd name="T19" fmla="*/ 98 h 107"/>
                <a:gd name="T20" fmla="*/ 9 w 107"/>
                <a:gd name="T21" fmla="*/ 84 h 107"/>
                <a:gd name="T22" fmla="*/ 2 w 107"/>
                <a:gd name="T23" fmla="*/ 64 h 107"/>
                <a:gd name="T24" fmla="*/ 2 w 107"/>
                <a:gd name="T25" fmla="*/ 42 h 107"/>
                <a:gd name="T26" fmla="*/ 9 w 107"/>
                <a:gd name="T27" fmla="*/ 23 h 107"/>
                <a:gd name="T28" fmla="*/ 23 w 107"/>
                <a:gd name="T29" fmla="*/ 9 h 107"/>
                <a:gd name="T30" fmla="*/ 43 w 107"/>
                <a:gd name="T31" fmla="*/ 1 h 107"/>
                <a:gd name="T32" fmla="*/ 54 w 107"/>
                <a:gd name="T33" fmla="*/ 28 h 107"/>
                <a:gd name="T34" fmla="*/ 63 w 107"/>
                <a:gd name="T35" fmla="*/ 30 h 107"/>
                <a:gd name="T36" fmla="*/ 72 w 107"/>
                <a:gd name="T37" fmla="*/ 36 h 107"/>
                <a:gd name="T38" fmla="*/ 77 w 107"/>
                <a:gd name="T39" fmla="*/ 44 h 107"/>
                <a:gd name="T40" fmla="*/ 78 w 107"/>
                <a:gd name="T41" fmla="*/ 54 h 107"/>
                <a:gd name="T42" fmla="*/ 77 w 107"/>
                <a:gd name="T43" fmla="*/ 63 h 107"/>
                <a:gd name="T44" fmla="*/ 72 w 107"/>
                <a:gd name="T45" fmla="*/ 72 h 107"/>
                <a:gd name="T46" fmla="*/ 63 w 107"/>
                <a:gd name="T47" fmla="*/ 77 h 107"/>
                <a:gd name="T48" fmla="*/ 54 w 107"/>
                <a:gd name="T49" fmla="*/ 78 h 107"/>
                <a:gd name="T50" fmla="*/ 44 w 107"/>
                <a:gd name="T51" fmla="*/ 77 h 107"/>
                <a:gd name="T52" fmla="*/ 36 w 107"/>
                <a:gd name="T53" fmla="*/ 72 h 107"/>
                <a:gd name="T54" fmla="*/ 31 w 107"/>
                <a:gd name="T55" fmla="*/ 63 h 107"/>
                <a:gd name="T56" fmla="*/ 28 w 107"/>
                <a:gd name="T57" fmla="*/ 54 h 107"/>
                <a:gd name="T58" fmla="*/ 31 w 107"/>
                <a:gd name="T59" fmla="*/ 44 h 107"/>
                <a:gd name="T60" fmla="*/ 36 w 107"/>
                <a:gd name="T61" fmla="*/ 36 h 107"/>
                <a:gd name="T62" fmla="*/ 44 w 107"/>
                <a:gd name="T63" fmla="*/ 30 h 107"/>
                <a:gd name="T64" fmla="*/ 54 w 107"/>
                <a:gd name="T65" fmla="*/ 2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 h="107">
                  <a:moveTo>
                    <a:pt x="54" y="0"/>
                  </a:moveTo>
                  <a:lnTo>
                    <a:pt x="64" y="1"/>
                  </a:lnTo>
                  <a:lnTo>
                    <a:pt x="75" y="4"/>
                  </a:lnTo>
                  <a:lnTo>
                    <a:pt x="84" y="9"/>
                  </a:lnTo>
                  <a:lnTo>
                    <a:pt x="91" y="16"/>
                  </a:lnTo>
                  <a:lnTo>
                    <a:pt x="98" y="23"/>
                  </a:lnTo>
                  <a:lnTo>
                    <a:pt x="103" y="32"/>
                  </a:lnTo>
                  <a:lnTo>
                    <a:pt x="105" y="42"/>
                  </a:lnTo>
                  <a:lnTo>
                    <a:pt x="107" y="54"/>
                  </a:lnTo>
                  <a:lnTo>
                    <a:pt x="105" y="64"/>
                  </a:lnTo>
                  <a:lnTo>
                    <a:pt x="103" y="75"/>
                  </a:lnTo>
                  <a:lnTo>
                    <a:pt x="98" y="84"/>
                  </a:lnTo>
                  <a:lnTo>
                    <a:pt x="91" y="91"/>
                  </a:lnTo>
                  <a:lnTo>
                    <a:pt x="84" y="98"/>
                  </a:lnTo>
                  <a:lnTo>
                    <a:pt x="75" y="103"/>
                  </a:lnTo>
                  <a:lnTo>
                    <a:pt x="64" y="105"/>
                  </a:lnTo>
                  <a:lnTo>
                    <a:pt x="54" y="107"/>
                  </a:lnTo>
                  <a:lnTo>
                    <a:pt x="43" y="105"/>
                  </a:lnTo>
                  <a:lnTo>
                    <a:pt x="34" y="103"/>
                  </a:lnTo>
                  <a:lnTo>
                    <a:pt x="23" y="98"/>
                  </a:lnTo>
                  <a:lnTo>
                    <a:pt x="16" y="91"/>
                  </a:lnTo>
                  <a:lnTo>
                    <a:pt x="9" y="84"/>
                  </a:lnTo>
                  <a:lnTo>
                    <a:pt x="4" y="75"/>
                  </a:lnTo>
                  <a:lnTo>
                    <a:pt x="2" y="64"/>
                  </a:lnTo>
                  <a:lnTo>
                    <a:pt x="0" y="54"/>
                  </a:lnTo>
                  <a:lnTo>
                    <a:pt x="2" y="42"/>
                  </a:lnTo>
                  <a:lnTo>
                    <a:pt x="4" y="32"/>
                  </a:lnTo>
                  <a:lnTo>
                    <a:pt x="9" y="23"/>
                  </a:lnTo>
                  <a:lnTo>
                    <a:pt x="16" y="16"/>
                  </a:lnTo>
                  <a:lnTo>
                    <a:pt x="23" y="9"/>
                  </a:lnTo>
                  <a:lnTo>
                    <a:pt x="34" y="4"/>
                  </a:lnTo>
                  <a:lnTo>
                    <a:pt x="43" y="1"/>
                  </a:lnTo>
                  <a:lnTo>
                    <a:pt x="54" y="0"/>
                  </a:lnTo>
                  <a:close/>
                  <a:moveTo>
                    <a:pt x="54" y="28"/>
                  </a:moveTo>
                  <a:lnTo>
                    <a:pt x="59" y="28"/>
                  </a:lnTo>
                  <a:lnTo>
                    <a:pt x="63" y="30"/>
                  </a:lnTo>
                  <a:lnTo>
                    <a:pt x="68" y="32"/>
                  </a:lnTo>
                  <a:lnTo>
                    <a:pt x="72" y="36"/>
                  </a:lnTo>
                  <a:lnTo>
                    <a:pt x="75" y="40"/>
                  </a:lnTo>
                  <a:lnTo>
                    <a:pt x="77" y="44"/>
                  </a:lnTo>
                  <a:lnTo>
                    <a:pt x="78" y="49"/>
                  </a:lnTo>
                  <a:lnTo>
                    <a:pt x="78" y="54"/>
                  </a:lnTo>
                  <a:lnTo>
                    <a:pt x="78" y="59"/>
                  </a:lnTo>
                  <a:lnTo>
                    <a:pt x="77" y="63"/>
                  </a:lnTo>
                  <a:lnTo>
                    <a:pt x="75" y="68"/>
                  </a:lnTo>
                  <a:lnTo>
                    <a:pt x="72" y="72"/>
                  </a:lnTo>
                  <a:lnTo>
                    <a:pt x="68" y="75"/>
                  </a:lnTo>
                  <a:lnTo>
                    <a:pt x="63" y="77"/>
                  </a:lnTo>
                  <a:lnTo>
                    <a:pt x="59" y="78"/>
                  </a:lnTo>
                  <a:lnTo>
                    <a:pt x="54" y="78"/>
                  </a:lnTo>
                  <a:lnTo>
                    <a:pt x="49" y="78"/>
                  </a:lnTo>
                  <a:lnTo>
                    <a:pt x="44" y="77"/>
                  </a:lnTo>
                  <a:lnTo>
                    <a:pt x="40" y="75"/>
                  </a:lnTo>
                  <a:lnTo>
                    <a:pt x="36" y="72"/>
                  </a:lnTo>
                  <a:lnTo>
                    <a:pt x="32" y="68"/>
                  </a:lnTo>
                  <a:lnTo>
                    <a:pt x="31" y="63"/>
                  </a:lnTo>
                  <a:lnTo>
                    <a:pt x="28" y="59"/>
                  </a:lnTo>
                  <a:lnTo>
                    <a:pt x="28" y="54"/>
                  </a:lnTo>
                  <a:lnTo>
                    <a:pt x="28" y="49"/>
                  </a:lnTo>
                  <a:lnTo>
                    <a:pt x="31" y="44"/>
                  </a:lnTo>
                  <a:lnTo>
                    <a:pt x="32" y="40"/>
                  </a:lnTo>
                  <a:lnTo>
                    <a:pt x="36" y="36"/>
                  </a:lnTo>
                  <a:lnTo>
                    <a:pt x="40" y="32"/>
                  </a:lnTo>
                  <a:lnTo>
                    <a:pt x="44" y="30"/>
                  </a:lnTo>
                  <a:lnTo>
                    <a:pt x="49" y="28"/>
                  </a:lnTo>
                  <a:lnTo>
                    <a:pt x="54" y="2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59" name="Freeform 314">
              <a:extLst>
                <a:ext uri="{FF2B5EF4-FFF2-40B4-BE49-F238E27FC236}">
                  <a16:creationId xmlns:a16="http://schemas.microsoft.com/office/drawing/2014/main" id="{93AF03C0-3C44-0843-AA1C-AC913E8973E4}"/>
                </a:ext>
              </a:extLst>
            </p:cNvPr>
            <p:cNvSpPr>
              <a:spLocks noEditPoints="1"/>
            </p:cNvSpPr>
            <p:nvPr/>
          </p:nvSpPr>
          <p:spPr bwMode="auto">
            <a:xfrm>
              <a:off x="6062663" y="2187575"/>
              <a:ext cx="57150" cy="57150"/>
            </a:xfrm>
            <a:custGeom>
              <a:avLst/>
              <a:gdLst>
                <a:gd name="T0" fmla="*/ 64 w 106"/>
                <a:gd name="T1" fmla="*/ 2 h 107"/>
                <a:gd name="T2" fmla="*/ 83 w 106"/>
                <a:gd name="T3" fmla="*/ 9 h 107"/>
                <a:gd name="T4" fmla="*/ 97 w 106"/>
                <a:gd name="T5" fmla="*/ 25 h 107"/>
                <a:gd name="T6" fmla="*/ 105 w 106"/>
                <a:gd name="T7" fmla="*/ 43 h 107"/>
                <a:gd name="T8" fmla="*/ 105 w 106"/>
                <a:gd name="T9" fmla="*/ 64 h 107"/>
                <a:gd name="T10" fmla="*/ 97 w 106"/>
                <a:gd name="T11" fmla="*/ 84 h 107"/>
                <a:gd name="T12" fmla="*/ 83 w 106"/>
                <a:gd name="T13" fmla="*/ 98 h 107"/>
                <a:gd name="T14" fmla="*/ 64 w 106"/>
                <a:gd name="T15" fmla="*/ 105 h 107"/>
                <a:gd name="T16" fmla="*/ 42 w 106"/>
                <a:gd name="T17" fmla="*/ 105 h 107"/>
                <a:gd name="T18" fmla="*/ 23 w 106"/>
                <a:gd name="T19" fmla="*/ 98 h 107"/>
                <a:gd name="T20" fmla="*/ 9 w 106"/>
                <a:gd name="T21" fmla="*/ 84 h 107"/>
                <a:gd name="T22" fmla="*/ 1 w 106"/>
                <a:gd name="T23" fmla="*/ 64 h 107"/>
                <a:gd name="T24" fmla="*/ 1 w 106"/>
                <a:gd name="T25" fmla="*/ 43 h 107"/>
                <a:gd name="T26" fmla="*/ 9 w 106"/>
                <a:gd name="T27" fmla="*/ 25 h 107"/>
                <a:gd name="T28" fmla="*/ 23 w 106"/>
                <a:gd name="T29" fmla="*/ 9 h 107"/>
                <a:gd name="T30" fmla="*/ 42 w 106"/>
                <a:gd name="T31" fmla="*/ 2 h 107"/>
                <a:gd name="T32" fmla="*/ 54 w 106"/>
                <a:gd name="T33" fmla="*/ 29 h 107"/>
                <a:gd name="T34" fmla="*/ 63 w 106"/>
                <a:gd name="T35" fmla="*/ 31 h 107"/>
                <a:gd name="T36" fmla="*/ 72 w 106"/>
                <a:gd name="T37" fmla="*/ 36 h 107"/>
                <a:gd name="T38" fmla="*/ 77 w 106"/>
                <a:gd name="T39" fmla="*/ 44 h 107"/>
                <a:gd name="T40" fmla="*/ 78 w 106"/>
                <a:gd name="T41" fmla="*/ 54 h 107"/>
                <a:gd name="T42" fmla="*/ 77 w 106"/>
                <a:gd name="T43" fmla="*/ 63 h 107"/>
                <a:gd name="T44" fmla="*/ 72 w 106"/>
                <a:gd name="T45" fmla="*/ 72 h 107"/>
                <a:gd name="T46" fmla="*/ 63 w 106"/>
                <a:gd name="T47" fmla="*/ 77 h 107"/>
                <a:gd name="T48" fmla="*/ 54 w 106"/>
                <a:gd name="T49" fmla="*/ 79 h 107"/>
                <a:gd name="T50" fmla="*/ 44 w 106"/>
                <a:gd name="T51" fmla="*/ 77 h 107"/>
                <a:gd name="T52" fmla="*/ 36 w 106"/>
                <a:gd name="T53" fmla="*/ 72 h 107"/>
                <a:gd name="T54" fmla="*/ 30 w 106"/>
                <a:gd name="T55" fmla="*/ 63 h 107"/>
                <a:gd name="T56" fmla="*/ 28 w 106"/>
                <a:gd name="T57" fmla="*/ 54 h 107"/>
                <a:gd name="T58" fmla="*/ 30 w 106"/>
                <a:gd name="T59" fmla="*/ 44 h 107"/>
                <a:gd name="T60" fmla="*/ 36 w 106"/>
                <a:gd name="T61" fmla="*/ 36 h 107"/>
                <a:gd name="T62" fmla="*/ 44 w 106"/>
                <a:gd name="T63" fmla="*/ 31 h 107"/>
                <a:gd name="T64" fmla="*/ 54 w 106"/>
                <a:gd name="T65"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7">
                  <a:moveTo>
                    <a:pt x="54" y="0"/>
                  </a:moveTo>
                  <a:lnTo>
                    <a:pt x="64" y="2"/>
                  </a:lnTo>
                  <a:lnTo>
                    <a:pt x="74" y="6"/>
                  </a:lnTo>
                  <a:lnTo>
                    <a:pt x="83" y="9"/>
                  </a:lnTo>
                  <a:lnTo>
                    <a:pt x="91" y="17"/>
                  </a:lnTo>
                  <a:lnTo>
                    <a:pt x="97" y="25"/>
                  </a:lnTo>
                  <a:lnTo>
                    <a:pt x="103" y="34"/>
                  </a:lnTo>
                  <a:lnTo>
                    <a:pt x="105" y="43"/>
                  </a:lnTo>
                  <a:lnTo>
                    <a:pt x="106" y="54"/>
                  </a:lnTo>
                  <a:lnTo>
                    <a:pt x="105" y="64"/>
                  </a:lnTo>
                  <a:lnTo>
                    <a:pt x="103" y="75"/>
                  </a:lnTo>
                  <a:lnTo>
                    <a:pt x="97" y="84"/>
                  </a:lnTo>
                  <a:lnTo>
                    <a:pt x="91" y="91"/>
                  </a:lnTo>
                  <a:lnTo>
                    <a:pt x="83" y="98"/>
                  </a:lnTo>
                  <a:lnTo>
                    <a:pt x="74" y="103"/>
                  </a:lnTo>
                  <a:lnTo>
                    <a:pt x="64" y="105"/>
                  </a:lnTo>
                  <a:lnTo>
                    <a:pt x="54" y="107"/>
                  </a:lnTo>
                  <a:lnTo>
                    <a:pt x="42" y="105"/>
                  </a:lnTo>
                  <a:lnTo>
                    <a:pt x="32" y="103"/>
                  </a:lnTo>
                  <a:lnTo>
                    <a:pt x="23" y="98"/>
                  </a:lnTo>
                  <a:lnTo>
                    <a:pt x="15" y="91"/>
                  </a:lnTo>
                  <a:lnTo>
                    <a:pt x="9" y="84"/>
                  </a:lnTo>
                  <a:lnTo>
                    <a:pt x="4" y="75"/>
                  </a:lnTo>
                  <a:lnTo>
                    <a:pt x="1" y="64"/>
                  </a:lnTo>
                  <a:lnTo>
                    <a:pt x="0" y="54"/>
                  </a:lnTo>
                  <a:lnTo>
                    <a:pt x="1" y="43"/>
                  </a:lnTo>
                  <a:lnTo>
                    <a:pt x="4" y="34"/>
                  </a:lnTo>
                  <a:lnTo>
                    <a:pt x="9" y="25"/>
                  </a:lnTo>
                  <a:lnTo>
                    <a:pt x="15" y="17"/>
                  </a:lnTo>
                  <a:lnTo>
                    <a:pt x="23" y="9"/>
                  </a:lnTo>
                  <a:lnTo>
                    <a:pt x="32" y="6"/>
                  </a:lnTo>
                  <a:lnTo>
                    <a:pt x="42" y="2"/>
                  </a:lnTo>
                  <a:lnTo>
                    <a:pt x="54" y="0"/>
                  </a:lnTo>
                  <a:close/>
                  <a:moveTo>
                    <a:pt x="54" y="29"/>
                  </a:moveTo>
                  <a:lnTo>
                    <a:pt x="59" y="30"/>
                  </a:lnTo>
                  <a:lnTo>
                    <a:pt x="63" y="31"/>
                  </a:lnTo>
                  <a:lnTo>
                    <a:pt x="68" y="34"/>
                  </a:lnTo>
                  <a:lnTo>
                    <a:pt x="72" y="36"/>
                  </a:lnTo>
                  <a:lnTo>
                    <a:pt x="74" y="40"/>
                  </a:lnTo>
                  <a:lnTo>
                    <a:pt x="77" y="44"/>
                  </a:lnTo>
                  <a:lnTo>
                    <a:pt x="78" y="49"/>
                  </a:lnTo>
                  <a:lnTo>
                    <a:pt x="78" y="54"/>
                  </a:lnTo>
                  <a:lnTo>
                    <a:pt x="78" y="59"/>
                  </a:lnTo>
                  <a:lnTo>
                    <a:pt x="77" y="63"/>
                  </a:lnTo>
                  <a:lnTo>
                    <a:pt x="74" y="68"/>
                  </a:lnTo>
                  <a:lnTo>
                    <a:pt x="72" y="72"/>
                  </a:lnTo>
                  <a:lnTo>
                    <a:pt x="68" y="75"/>
                  </a:lnTo>
                  <a:lnTo>
                    <a:pt x="63" y="77"/>
                  </a:lnTo>
                  <a:lnTo>
                    <a:pt x="59" y="79"/>
                  </a:lnTo>
                  <a:lnTo>
                    <a:pt x="54" y="79"/>
                  </a:lnTo>
                  <a:lnTo>
                    <a:pt x="49" y="79"/>
                  </a:lnTo>
                  <a:lnTo>
                    <a:pt x="44" y="77"/>
                  </a:lnTo>
                  <a:lnTo>
                    <a:pt x="40" y="75"/>
                  </a:lnTo>
                  <a:lnTo>
                    <a:pt x="36" y="72"/>
                  </a:lnTo>
                  <a:lnTo>
                    <a:pt x="32" y="68"/>
                  </a:lnTo>
                  <a:lnTo>
                    <a:pt x="30" y="63"/>
                  </a:lnTo>
                  <a:lnTo>
                    <a:pt x="28" y="59"/>
                  </a:lnTo>
                  <a:lnTo>
                    <a:pt x="28" y="54"/>
                  </a:lnTo>
                  <a:lnTo>
                    <a:pt x="28" y="49"/>
                  </a:lnTo>
                  <a:lnTo>
                    <a:pt x="30" y="44"/>
                  </a:lnTo>
                  <a:lnTo>
                    <a:pt x="32" y="40"/>
                  </a:lnTo>
                  <a:lnTo>
                    <a:pt x="36" y="36"/>
                  </a:lnTo>
                  <a:lnTo>
                    <a:pt x="40" y="34"/>
                  </a:lnTo>
                  <a:lnTo>
                    <a:pt x="44" y="31"/>
                  </a:lnTo>
                  <a:lnTo>
                    <a:pt x="49" y="30"/>
                  </a:lnTo>
                  <a:lnTo>
                    <a:pt x="54" y="2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60" name="Rectangle 315">
              <a:extLst>
                <a:ext uri="{FF2B5EF4-FFF2-40B4-BE49-F238E27FC236}">
                  <a16:creationId xmlns:a16="http://schemas.microsoft.com/office/drawing/2014/main" id="{A9A79C4E-48C3-1941-978A-B9367D7A806C}"/>
                </a:ext>
              </a:extLst>
            </p:cNvPr>
            <p:cNvSpPr>
              <a:spLocks noChangeArrowheads="1"/>
            </p:cNvSpPr>
            <p:nvPr/>
          </p:nvSpPr>
          <p:spPr bwMode="auto">
            <a:xfrm>
              <a:off x="5894388" y="1912938"/>
              <a:ext cx="14288" cy="1301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61" name="Freeform 309">
              <a:extLst>
                <a:ext uri="{FF2B5EF4-FFF2-40B4-BE49-F238E27FC236}">
                  <a16:creationId xmlns:a16="http://schemas.microsoft.com/office/drawing/2014/main" id="{44BA6910-3D55-3546-B3CE-B65459339E96}"/>
                </a:ext>
              </a:extLst>
            </p:cNvPr>
            <p:cNvSpPr>
              <a:spLocks noEditPoints="1"/>
            </p:cNvSpPr>
            <p:nvPr/>
          </p:nvSpPr>
          <p:spPr bwMode="auto">
            <a:xfrm>
              <a:off x="6069013" y="1714500"/>
              <a:ext cx="55563" cy="55563"/>
            </a:xfrm>
            <a:custGeom>
              <a:avLst/>
              <a:gdLst>
                <a:gd name="T0" fmla="*/ 64 w 107"/>
                <a:gd name="T1" fmla="*/ 1 h 106"/>
                <a:gd name="T2" fmla="*/ 82 w 107"/>
                <a:gd name="T3" fmla="*/ 8 h 106"/>
                <a:gd name="T4" fmla="*/ 98 w 107"/>
                <a:gd name="T5" fmla="*/ 23 h 106"/>
                <a:gd name="T6" fmla="*/ 105 w 107"/>
                <a:gd name="T7" fmla="*/ 42 h 106"/>
                <a:gd name="T8" fmla="*/ 105 w 107"/>
                <a:gd name="T9" fmla="*/ 64 h 106"/>
                <a:gd name="T10" fmla="*/ 98 w 107"/>
                <a:gd name="T11" fmla="*/ 83 h 106"/>
                <a:gd name="T12" fmla="*/ 82 w 107"/>
                <a:gd name="T13" fmla="*/ 97 h 106"/>
                <a:gd name="T14" fmla="*/ 64 w 107"/>
                <a:gd name="T15" fmla="*/ 105 h 106"/>
                <a:gd name="T16" fmla="*/ 43 w 107"/>
                <a:gd name="T17" fmla="*/ 105 h 106"/>
                <a:gd name="T18" fmla="*/ 23 w 107"/>
                <a:gd name="T19" fmla="*/ 97 h 106"/>
                <a:gd name="T20" fmla="*/ 9 w 107"/>
                <a:gd name="T21" fmla="*/ 83 h 106"/>
                <a:gd name="T22" fmla="*/ 2 w 107"/>
                <a:gd name="T23" fmla="*/ 64 h 106"/>
                <a:gd name="T24" fmla="*/ 2 w 107"/>
                <a:gd name="T25" fmla="*/ 42 h 106"/>
                <a:gd name="T26" fmla="*/ 9 w 107"/>
                <a:gd name="T27" fmla="*/ 23 h 106"/>
                <a:gd name="T28" fmla="*/ 23 w 107"/>
                <a:gd name="T29" fmla="*/ 8 h 106"/>
                <a:gd name="T30" fmla="*/ 43 w 107"/>
                <a:gd name="T31" fmla="*/ 1 h 106"/>
                <a:gd name="T32" fmla="*/ 53 w 107"/>
                <a:gd name="T33" fmla="*/ 28 h 106"/>
                <a:gd name="T34" fmla="*/ 63 w 107"/>
                <a:gd name="T35" fmla="*/ 29 h 106"/>
                <a:gd name="T36" fmla="*/ 71 w 107"/>
                <a:gd name="T37" fmla="*/ 35 h 106"/>
                <a:gd name="T38" fmla="*/ 76 w 107"/>
                <a:gd name="T39" fmla="*/ 43 h 106"/>
                <a:gd name="T40" fmla="*/ 78 w 107"/>
                <a:gd name="T41" fmla="*/ 52 h 106"/>
                <a:gd name="T42" fmla="*/ 76 w 107"/>
                <a:gd name="T43" fmla="*/ 62 h 106"/>
                <a:gd name="T44" fmla="*/ 71 w 107"/>
                <a:gd name="T45" fmla="*/ 70 h 106"/>
                <a:gd name="T46" fmla="*/ 63 w 107"/>
                <a:gd name="T47" fmla="*/ 76 h 106"/>
                <a:gd name="T48" fmla="*/ 53 w 107"/>
                <a:gd name="T49" fmla="*/ 78 h 106"/>
                <a:gd name="T50" fmla="*/ 44 w 107"/>
                <a:gd name="T51" fmla="*/ 76 h 106"/>
                <a:gd name="T52" fmla="*/ 35 w 107"/>
                <a:gd name="T53" fmla="*/ 70 h 106"/>
                <a:gd name="T54" fmla="*/ 30 w 107"/>
                <a:gd name="T55" fmla="*/ 62 h 106"/>
                <a:gd name="T56" fmla="*/ 27 w 107"/>
                <a:gd name="T57" fmla="*/ 52 h 106"/>
                <a:gd name="T58" fmla="*/ 30 w 107"/>
                <a:gd name="T59" fmla="*/ 43 h 106"/>
                <a:gd name="T60" fmla="*/ 35 w 107"/>
                <a:gd name="T61" fmla="*/ 35 h 106"/>
                <a:gd name="T62" fmla="*/ 44 w 107"/>
                <a:gd name="T63" fmla="*/ 29 h 106"/>
                <a:gd name="T64" fmla="*/ 53 w 107"/>
                <a:gd name="T65" fmla="*/ 2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 h="106">
                  <a:moveTo>
                    <a:pt x="53" y="0"/>
                  </a:moveTo>
                  <a:lnTo>
                    <a:pt x="64" y="1"/>
                  </a:lnTo>
                  <a:lnTo>
                    <a:pt x="73" y="3"/>
                  </a:lnTo>
                  <a:lnTo>
                    <a:pt x="82" y="8"/>
                  </a:lnTo>
                  <a:lnTo>
                    <a:pt x="90" y="15"/>
                  </a:lnTo>
                  <a:lnTo>
                    <a:pt x="98" y="23"/>
                  </a:lnTo>
                  <a:lnTo>
                    <a:pt x="102" y="32"/>
                  </a:lnTo>
                  <a:lnTo>
                    <a:pt x="105" y="42"/>
                  </a:lnTo>
                  <a:lnTo>
                    <a:pt x="107" y="52"/>
                  </a:lnTo>
                  <a:lnTo>
                    <a:pt x="105" y="64"/>
                  </a:lnTo>
                  <a:lnTo>
                    <a:pt x="102" y="74"/>
                  </a:lnTo>
                  <a:lnTo>
                    <a:pt x="98" y="83"/>
                  </a:lnTo>
                  <a:lnTo>
                    <a:pt x="90" y="91"/>
                  </a:lnTo>
                  <a:lnTo>
                    <a:pt x="82" y="97"/>
                  </a:lnTo>
                  <a:lnTo>
                    <a:pt x="73" y="102"/>
                  </a:lnTo>
                  <a:lnTo>
                    <a:pt x="64" y="105"/>
                  </a:lnTo>
                  <a:lnTo>
                    <a:pt x="53" y="106"/>
                  </a:lnTo>
                  <a:lnTo>
                    <a:pt x="43" y="105"/>
                  </a:lnTo>
                  <a:lnTo>
                    <a:pt x="32" y="102"/>
                  </a:lnTo>
                  <a:lnTo>
                    <a:pt x="23" y="97"/>
                  </a:lnTo>
                  <a:lnTo>
                    <a:pt x="16" y="91"/>
                  </a:lnTo>
                  <a:lnTo>
                    <a:pt x="9" y="83"/>
                  </a:lnTo>
                  <a:lnTo>
                    <a:pt x="4" y="74"/>
                  </a:lnTo>
                  <a:lnTo>
                    <a:pt x="2" y="64"/>
                  </a:lnTo>
                  <a:lnTo>
                    <a:pt x="0" y="52"/>
                  </a:lnTo>
                  <a:lnTo>
                    <a:pt x="2" y="42"/>
                  </a:lnTo>
                  <a:lnTo>
                    <a:pt x="4" y="32"/>
                  </a:lnTo>
                  <a:lnTo>
                    <a:pt x="9" y="23"/>
                  </a:lnTo>
                  <a:lnTo>
                    <a:pt x="16" y="15"/>
                  </a:lnTo>
                  <a:lnTo>
                    <a:pt x="23" y="8"/>
                  </a:lnTo>
                  <a:lnTo>
                    <a:pt x="32" y="3"/>
                  </a:lnTo>
                  <a:lnTo>
                    <a:pt x="43" y="1"/>
                  </a:lnTo>
                  <a:lnTo>
                    <a:pt x="53" y="0"/>
                  </a:lnTo>
                  <a:close/>
                  <a:moveTo>
                    <a:pt x="53" y="28"/>
                  </a:moveTo>
                  <a:lnTo>
                    <a:pt x="58" y="28"/>
                  </a:lnTo>
                  <a:lnTo>
                    <a:pt x="63" y="29"/>
                  </a:lnTo>
                  <a:lnTo>
                    <a:pt x="67" y="32"/>
                  </a:lnTo>
                  <a:lnTo>
                    <a:pt x="71" y="35"/>
                  </a:lnTo>
                  <a:lnTo>
                    <a:pt x="73" y="38"/>
                  </a:lnTo>
                  <a:lnTo>
                    <a:pt x="76" y="43"/>
                  </a:lnTo>
                  <a:lnTo>
                    <a:pt x="77" y="47"/>
                  </a:lnTo>
                  <a:lnTo>
                    <a:pt x="78" y="52"/>
                  </a:lnTo>
                  <a:lnTo>
                    <a:pt x="77" y="57"/>
                  </a:lnTo>
                  <a:lnTo>
                    <a:pt x="76" y="62"/>
                  </a:lnTo>
                  <a:lnTo>
                    <a:pt x="73" y="66"/>
                  </a:lnTo>
                  <a:lnTo>
                    <a:pt x="71" y="70"/>
                  </a:lnTo>
                  <a:lnTo>
                    <a:pt x="67" y="74"/>
                  </a:lnTo>
                  <a:lnTo>
                    <a:pt x="63" y="76"/>
                  </a:lnTo>
                  <a:lnTo>
                    <a:pt x="58" y="78"/>
                  </a:lnTo>
                  <a:lnTo>
                    <a:pt x="53" y="78"/>
                  </a:lnTo>
                  <a:lnTo>
                    <a:pt x="48" y="78"/>
                  </a:lnTo>
                  <a:lnTo>
                    <a:pt x="44" y="76"/>
                  </a:lnTo>
                  <a:lnTo>
                    <a:pt x="39" y="74"/>
                  </a:lnTo>
                  <a:lnTo>
                    <a:pt x="35" y="70"/>
                  </a:lnTo>
                  <a:lnTo>
                    <a:pt x="32" y="66"/>
                  </a:lnTo>
                  <a:lnTo>
                    <a:pt x="30" y="62"/>
                  </a:lnTo>
                  <a:lnTo>
                    <a:pt x="28" y="57"/>
                  </a:lnTo>
                  <a:lnTo>
                    <a:pt x="27" y="52"/>
                  </a:lnTo>
                  <a:lnTo>
                    <a:pt x="28" y="47"/>
                  </a:lnTo>
                  <a:lnTo>
                    <a:pt x="30" y="43"/>
                  </a:lnTo>
                  <a:lnTo>
                    <a:pt x="32" y="38"/>
                  </a:lnTo>
                  <a:lnTo>
                    <a:pt x="35" y="35"/>
                  </a:lnTo>
                  <a:lnTo>
                    <a:pt x="39" y="32"/>
                  </a:lnTo>
                  <a:lnTo>
                    <a:pt x="44" y="29"/>
                  </a:lnTo>
                  <a:lnTo>
                    <a:pt x="48" y="28"/>
                  </a:lnTo>
                  <a:lnTo>
                    <a:pt x="53" y="2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62" name="Freeform 312">
              <a:extLst>
                <a:ext uri="{FF2B5EF4-FFF2-40B4-BE49-F238E27FC236}">
                  <a16:creationId xmlns:a16="http://schemas.microsoft.com/office/drawing/2014/main" id="{F1B7F38C-6114-A94F-ABEA-7C33AA5E116B}"/>
                </a:ext>
              </a:extLst>
            </p:cNvPr>
            <p:cNvSpPr>
              <a:spLocks noEditPoints="1"/>
            </p:cNvSpPr>
            <p:nvPr/>
          </p:nvSpPr>
          <p:spPr bwMode="auto">
            <a:xfrm>
              <a:off x="5864225" y="1830388"/>
              <a:ext cx="55563" cy="57150"/>
            </a:xfrm>
            <a:custGeom>
              <a:avLst/>
              <a:gdLst>
                <a:gd name="T0" fmla="*/ 63 w 105"/>
                <a:gd name="T1" fmla="*/ 2 h 107"/>
                <a:gd name="T2" fmla="*/ 82 w 105"/>
                <a:gd name="T3" fmla="*/ 9 h 107"/>
                <a:gd name="T4" fmla="*/ 96 w 105"/>
                <a:gd name="T5" fmla="*/ 25 h 107"/>
                <a:gd name="T6" fmla="*/ 105 w 105"/>
                <a:gd name="T7" fmla="*/ 43 h 107"/>
                <a:gd name="T8" fmla="*/ 105 w 105"/>
                <a:gd name="T9" fmla="*/ 64 h 107"/>
                <a:gd name="T10" fmla="*/ 96 w 105"/>
                <a:gd name="T11" fmla="*/ 84 h 107"/>
                <a:gd name="T12" fmla="*/ 82 w 105"/>
                <a:gd name="T13" fmla="*/ 98 h 107"/>
                <a:gd name="T14" fmla="*/ 63 w 105"/>
                <a:gd name="T15" fmla="*/ 105 h 107"/>
                <a:gd name="T16" fmla="*/ 43 w 105"/>
                <a:gd name="T17" fmla="*/ 105 h 107"/>
                <a:gd name="T18" fmla="*/ 23 w 105"/>
                <a:gd name="T19" fmla="*/ 98 h 107"/>
                <a:gd name="T20" fmla="*/ 9 w 105"/>
                <a:gd name="T21" fmla="*/ 84 h 107"/>
                <a:gd name="T22" fmla="*/ 0 w 105"/>
                <a:gd name="T23" fmla="*/ 64 h 107"/>
                <a:gd name="T24" fmla="*/ 0 w 105"/>
                <a:gd name="T25" fmla="*/ 43 h 107"/>
                <a:gd name="T26" fmla="*/ 9 w 105"/>
                <a:gd name="T27" fmla="*/ 25 h 107"/>
                <a:gd name="T28" fmla="*/ 23 w 105"/>
                <a:gd name="T29" fmla="*/ 9 h 107"/>
                <a:gd name="T30" fmla="*/ 43 w 105"/>
                <a:gd name="T31" fmla="*/ 2 h 107"/>
                <a:gd name="T32" fmla="*/ 53 w 105"/>
                <a:gd name="T33" fmla="*/ 28 h 107"/>
                <a:gd name="T34" fmla="*/ 63 w 105"/>
                <a:gd name="T35" fmla="*/ 31 h 107"/>
                <a:gd name="T36" fmla="*/ 71 w 105"/>
                <a:gd name="T37" fmla="*/ 36 h 107"/>
                <a:gd name="T38" fmla="*/ 76 w 105"/>
                <a:gd name="T39" fmla="*/ 44 h 107"/>
                <a:gd name="T40" fmla="*/ 78 w 105"/>
                <a:gd name="T41" fmla="*/ 54 h 107"/>
                <a:gd name="T42" fmla="*/ 76 w 105"/>
                <a:gd name="T43" fmla="*/ 63 h 107"/>
                <a:gd name="T44" fmla="*/ 71 w 105"/>
                <a:gd name="T45" fmla="*/ 72 h 107"/>
                <a:gd name="T46" fmla="*/ 63 w 105"/>
                <a:gd name="T47" fmla="*/ 77 h 107"/>
                <a:gd name="T48" fmla="*/ 53 w 105"/>
                <a:gd name="T49" fmla="*/ 78 h 107"/>
                <a:gd name="T50" fmla="*/ 43 w 105"/>
                <a:gd name="T51" fmla="*/ 77 h 107"/>
                <a:gd name="T52" fmla="*/ 35 w 105"/>
                <a:gd name="T53" fmla="*/ 72 h 107"/>
                <a:gd name="T54" fmla="*/ 30 w 105"/>
                <a:gd name="T55" fmla="*/ 63 h 107"/>
                <a:gd name="T56" fmla="*/ 27 w 105"/>
                <a:gd name="T57" fmla="*/ 54 h 107"/>
                <a:gd name="T58" fmla="*/ 30 w 105"/>
                <a:gd name="T59" fmla="*/ 44 h 107"/>
                <a:gd name="T60" fmla="*/ 35 w 105"/>
                <a:gd name="T61" fmla="*/ 36 h 107"/>
                <a:gd name="T62" fmla="*/ 43 w 105"/>
                <a:gd name="T63" fmla="*/ 31 h 107"/>
                <a:gd name="T64" fmla="*/ 53 w 105"/>
                <a:gd name="T65" fmla="*/ 2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 h="107">
                  <a:moveTo>
                    <a:pt x="53" y="0"/>
                  </a:moveTo>
                  <a:lnTo>
                    <a:pt x="63" y="2"/>
                  </a:lnTo>
                  <a:lnTo>
                    <a:pt x="73" y="5"/>
                  </a:lnTo>
                  <a:lnTo>
                    <a:pt x="82" y="9"/>
                  </a:lnTo>
                  <a:lnTo>
                    <a:pt x="90" y="16"/>
                  </a:lnTo>
                  <a:lnTo>
                    <a:pt x="96" y="25"/>
                  </a:lnTo>
                  <a:lnTo>
                    <a:pt x="102" y="34"/>
                  </a:lnTo>
                  <a:lnTo>
                    <a:pt x="105" y="43"/>
                  </a:lnTo>
                  <a:lnTo>
                    <a:pt x="105" y="54"/>
                  </a:lnTo>
                  <a:lnTo>
                    <a:pt x="105" y="64"/>
                  </a:lnTo>
                  <a:lnTo>
                    <a:pt x="102" y="75"/>
                  </a:lnTo>
                  <a:lnTo>
                    <a:pt x="96" y="84"/>
                  </a:lnTo>
                  <a:lnTo>
                    <a:pt x="90" y="91"/>
                  </a:lnTo>
                  <a:lnTo>
                    <a:pt x="82" y="98"/>
                  </a:lnTo>
                  <a:lnTo>
                    <a:pt x="73" y="103"/>
                  </a:lnTo>
                  <a:lnTo>
                    <a:pt x="63" y="105"/>
                  </a:lnTo>
                  <a:lnTo>
                    <a:pt x="53" y="107"/>
                  </a:lnTo>
                  <a:lnTo>
                    <a:pt x="43" y="105"/>
                  </a:lnTo>
                  <a:lnTo>
                    <a:pt x="32" y="103"/>
                  </a:lnTo>
                  <a:lnTo>
                    <a:pt x="23" y="98"/>
                  </a:lnTo>
                  <a:lnTo>
                    <a:pt x="16" y="91"/>
                  </a:lnTo>
                  <a:lnTo>
                    <a:pt x="9" y="84"/>
                  </a:lnTo>
                  <a:lnTo>
                    <a:pt x="4" y="75"/>
                  </a:lnTo>
                  <a:lnTo>
                    <a:pt x="0" y="64"/>
                  </a:lnTo>
                  <a:lnTo>
                    <a:pt x="0" y="54"/>
                  </a:lnTo>
                  <a:lnTo>
                    <a:pt x="0" y="43"/>
                  </a:lnTo>
                  <a:lnTo>
                    <a:pt x="4" y="34"/>
                  </a:lnTo>
                  <a:lnTo>
                    <a:pt x="9" y="25"/>
                  </a:lnTo>
                  <a:lnTo>
                    <a:pt x="16" y="16"/>
                  </a:lnTo>
                  <a:lnTo>
                    <a:pt x="23" y="9"/>
                  </a:lnTo>
                  <a:lnTo>
                    <a:pt x="32" y="5"/>
                  </a:lnTo>
                  <a:lnTo>
                    <a:pt x="43" y="2"/>
                  </a:lnTo>
                  <a:lnTo>
                    <a:pt x="53" y="0"/>
                  </a:lnTo>
                  <a:close/>
                  <a:moveTo>
                    <a:pt x="53" y="28"/>
                  </a:moveTo>
                  <a:lnTo>
                    <a:pt x="58" y="28"/>
                  </a:lnTo>
                  <a:lnTo>
                    <a:pt x="63" y="31"/>
                  </a:lnTo>
                  <a:lnTo>
                    <a:pt x="67" y="32"/>
                  </a:lnTo>
                  <a:lnTo>
                    <a:pt x="71" y="36"/>
                  </a:lnTo>
                  <a:lnTo>
                    <a:pt x="73" y="40"/>
                  </a:lnTo>
                  <a:lnTo>
                    <a:pt x="76" y="44"/>
                  </a:lnTo>
                  <a:lnTo>
                    <a:pt x="77" y="49"/>
                  </a:lnTo>
                  <a:lnTo>
                    <a:pt x="78" y="54"/>
                  </a:lnTo>
                  <a:lnTo>
                    <a:pt x="77" y="59"/>
                  </a:lnTo>
                  <a:lnTo>
                    <a:pt x="76" y="63"/>
                  </a:lnTo>
                  <a:lnTo>
                    <a:pt x="73" y="68"/>
                  </a:lnTo>
                  <a:lnTo>
                    <a:pt x="71" y="72"/>
                  </a:lnTo>
                  <a:lnTo>
                    <a:pt x="67" y="75"/>
                  </a:lnTo>
                  <a:lnTo>
                    <a:pt x="63" y="77"/>
                  </a:lnTo>
                  <a:lnTo>
                    <a:pt x="58" y="78"/>
                  </a:lnTo>
                  <a:lnTo>
                    <a:pt x="53" y="78"/>
                  </a:lnTo>
                  <a:lnTo>
                    <a:pt x="48" y="78"/>
                  </a:lnTo>
                  <a:lnTo>
                    <a:pt x="43" y="77"/>
                  </a:lnTo>
                  <a:lnTo>
                    <a:pt x="39" y="75"/>
                  </a:lnTo>
                  <a:lnTo>
                    <a:pt x="35" y="72"/>
                  </a:lnTo>
                  <a:lnTo>
                    <a:pt x="32" y="68"/>
                  </a:lnTo>
                  <a:lnTo>
                    <a:pt x="30" y="63"/>
                  </a:lnTo>
                  <a:lnTo>
                    <a:pt x="29" y="59"/>
                  </a:lnTo>
                  <a:lnTo>
                    <a:pt x="27" y="54"/>
                  </a:lnTo>
                  <a:lnTo>
                    <a:pt x="29" y="49"/>
                  </a:lnTo>
                  <a:lnTo>
                    <a:pt x="30" y="44"/>
                  </a:lnTo>
                  <a:lnTo>
                    <a:pt x="32" y="40"/>
                  </a:lnTo>
                  <a:lnTo>
                    <a:pt x="35" y="36"/>
                  </a:lnTo>
                  <a:lnTo>
                    <a:pt x="39" y="32"/>
                  </a:lnTo>
                  <a:lnTo>
                    <a:pt x="43" y="31"/>
                  </a:lnTo>
                  <a:lnTo>
                    <a:pt x="48" y="28"/>
                  </a:lnTo>
                  <a:lnTo>
                    <a:pt x="53" y="2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63" name="Freeform 316">
              <a:extLst>
                <a:ext uri="{FF2B5EF4-FFF2-40B4-BE49-F238E27FC236}">
                  <a16:creationId xmlns:a16="http://schemas.microsoft.com/office/drawing/2014/main" id="{9343949E-560F-1C4E-93F4-2D761D7612E7}"/>
                </a:ext>
              </a:extLst>
            </p:cNvPr>
            <p:cNvSpPr>
              <a:spLocks/>
            </p:cNvSpPr>
            <p:nvPr/>
          </p:nvSpPr>
          <p:spPr bwMode="auto">
            <a:xfrm>
              <a:off x="5940425" y="1757363"/>
              <a:ext cx="107950" cy="85725"/>
            </a:xfrm>
            <a:custGeom>
              <a:avLst/>
              <a:gdLst>
                <a:gd name="T0" fmla="*/ 0 w 206"/>
                <a:gd name="T1" fmla="*/ 142 h 162"/>
                <a:gd name="T2" fmla="*/ 191 w 206"/>
                <a:gd name="T3" fmla="*/ 0 h 162"/>
                <a:gd name="T4" fmla="*/ 206 w 206"/>
                <a:gd name="T5" fmla="*/ 20 h 162"/>
                <a:gd name="T6" fmla="*/ 15 w 206"/>
                <a:gd name="T7" fmla="*/ 162 h 162"/>
                <a:gd name="T8" fmla="*/ 0 w 206"/>
                <a:gd name="T9" fmla="*/ 142 h 162"/>
              </a:gdLst>
              <a:ahLst/>
              <a:cxnLst>
                <a:cxn ang="0">
                  <a:pos x="T0" y="T1"/>
                </a:cxn>
                <a:cxn ang="0">
                  <a:pos x="T2" y="T3"/>
                </a:cxn>
                <a:cxn ang="0">
                  <a:pos x="T4" y="T5"/>
                </a:cxn>
                <a:cxn ang="0">
                  <a:pos x="T6" y="T7"/>
                </a:cxn>
                <a:cxn ang="0">
                  <a:pos x="T8" y="T9"/>
                </a:cxn>
              </a:cxnLst>
              <a:rect l="0" t="0" r="r" b="b"/>
              <a:pathLst>
                <a:path w="206" h="162">
                  <a:moveTo>
                    <a:pt x="0" y="142"/>
                  </a:moveTo>
                  <a:lnTo>
                    <a:pt x="191" y="0"/>
                  </a:lnTo>
                  <a:lnTo>
                    <a:pt x="206" y="20"/>
                  </a:lnTo>
                  <a:lnTo>
                    <a:pt x="15" y="162"/>
                  </a:lnTo>
                  <a:lnTo>
                    <a:pt x="0" y="14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64" name="Freeform 317">
              <a:extLst>
                <a:ext uri="{FF2B5EF4-FFF2-40B4-BE49-F238E27FC236}">
                  <a16:creationId xmlns:a16="http://schemas.microsoft.com/office/drawing/2014/main" id="{6F77DC77-BFDB-1248-AFAF-2DFB7C905730}"/>
                </a:ext>
              </a:extLst>
            </p:cNvPr>
            <p:cNvSpPr>
              <a:spLocks/>
            </p:cNvSpPr>
            <p:nvPr/>
          </p:nvSpPr>
          <p:spPr bwMode="auto">
            <a:xfrm>
              <a:off x="6138863" y="1760538"/>
              <a:ext cx="112713" cy="84138"/>
            </a:xfrm>
            <a:custGeom>
              <a:avLst/>
              <a:gdLst>
                <a:gd name="T0" fmla="*/ 196 w 211"/>
                <a:gd name="T1" fmla="*/ 160 h 160"/>
                <a:gd name="T2" fmla="*/ 0 w 211"/>
                <a:gd name="T3" fmla="*/ 22 h 160"/>
                <a:gd name="T4" fmla="*/ 15 w 211"/>
                <a:gd name="T5" fmla="*/ 0 h 160"/>
                <a:gd name="T6" fmla="*/ 211 w 211"/>
                <a:gd name="T7" fmla="*/ 138 h 160"/>
                <a:gd name="T8" fmla="*/ 196 w 211"/>
                <a:gd name="T9" fmla="*/ 160 h 160"/>
              </a:gdLst>
              <a:ahLst/>
              <a:cxnLst>
                <a:cxn ang="0">
                  <a:pos x="T0" y="T1"/>
                </a:cxn>
                <a:cxn ang="0">
                  <a:pos x="T2" y="T3"/>
                </a:cxn>
                <a:cxn ang="0">
                  <a:pos x="T4" y="T5"/>
                </a:cxn>
                <a:cxn ang="0">
                  <a:pos x="T6" y="T7"/>
                </a:cxn>
                <a:cxn ang="0">
                  <a:pos x="T8" y="T9"/>
                </a:cxn>
              </a:cxnLst>
              <a:rect l="0" t="0" r="r" b="b"/>
              <a:pathLst>
                <a:path w="211" h="160">
                  <a:moveTo>
                    <a:pt x="196" y="160"/>
                  </a:moveTo>
                  <a:lnTo>
                    <a:pt x="0" y="22"/>
                  </a:lnTo>
                  <a:lnTo>
                    <a:pt x="15" y="0"/>
                  </a:lnTo>
                  <a:lnTo>
                    <a:pt x="211" y="138"/>
                  </a:lnTo>
                  <a:lnTo>
                    <a:pt x="196" y="1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65" name="Freeform 318">
              <a:extLst>
                <a:ext uri="{FF2B5EF4-FFF2-40B4-BE49-F238E27FC236}">
                  <a16:creationId xmlns:a16="http://schemas.microsoft.com/office/drawing/2014/main" id="{FD7AA1FD-A07F-3548-B157-6E68762F4626}"/>
                </a:ext>
              </a:extLst>
            </p:cNvPr>
            <p:cNvSpPr>
              <a:spLocks/>
            </p:cNvSpPr>
            <p:nvPr/>
          </p:nvSpPr>
          <p:spPr bwMode="auto">
            <a:xfrm>
              <a:off x="5935663" y="2114550"/>
              <a:ext cx="111125" cy="77788"/>
            </a:xfrm>
            <a:custGeom>
              <a:avLst/>
              <a:gdLst>
                <a:gd name="T0" fmla="*/ 15 w 209"/>
                <a:gd name="T1" fmla="*/ 0 h 147"/>
                <a:gd name="T2" fmla="*/ 209 w 209"/>
                <a:gd name="T3" fmla="*/ 125 h 147"/>
                <a:gd name="T4" fmla="*/ 195 w 209"/>
                <a:gd name="T5" fmla="*/ 147 h 147"/>
                <a:gd name="T6" fmla="*/ 0 w 209"/>
                <a:gd name="T7" fmla="*/ 21 h 147"/>
                <a:gd name="T8" fmla="*/ 15 w 209"/>
                <a:gd name="T9" fmla="*/ 0 h 147"/>
              </a:gdLst>
              <a:ahLst/>
              <a:cxnLst>
                <a:cxn ang="0">
                  <a:pos x="T0" y="T1"/>
                </a:cxn>
                <a:cxn ang="0">
                  <a:pos x="T2" y="T3"/>
                </a:cxn>
                <a:cxn ang="0">
                  <a:pos x="T4" y="T5"/>
                </a:cxn>
                <a:cxn ang="0">
                  <a:pos x="T6" y="T7"/>
                </a:cxn>
                <a:cxn ang="0">
                  <a:pos x="T8" y="T9"/>
                </a:cxn>
              </a:cxnLst>
              <a:rect l="0" t="0" r="r" b="b"/>
              <a:pathLst>
                <a:path w="209" h="147">
                  <a:moveTo>
                    <a:pt x="15" y="0"/>
                  </a:moveTo>
                  <a:lnTo>
                    <a:pt x="209" y="125"/>
                  </a:lnTo>
                  <a:lnTo>
                    <a:pt x="195" y="147"/>
                  </a:lnTo>
                  <a:lnTo>
                    <a:pt x="0" y="21"/>
                  </a:lnTo>
                  <a:lnTo>
                    <a:pt x="15"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66" name="Freeform 319">
              <a:extLst>
                <a:ext uri="{FF2B5EF4-FFF2-40B4-BE49-F238E27FC236}">
                  <a16:creationId xmlns:a16="http://schemas.microsoft.com/office/drawing/2014/main" id="{6EE8F7E3-4BBC-2E4F-87DF-A39C483ECA80}"/>
                </a:ext>
              </a:extLst>
            </p:cNvPr>
            <p:cNvSpPr>
              <a:spLocks/>
            </p:cNvSpPr>
            <p:nvPr/>
          </p:nvSpPr>
          <p:spPr bwMode="auto">
            <a:xfrm>
              <a:off x="6135688" y="2117725"/>
              <a:ext cx="106363" cy="76200"/>
            </a:xfrm>
            <a:custGeom>
              <a:avLst/>
              <a:gdLst>
                <a:gd name="T0" fmla="*/ 0 w 201"/>
                <a:gd name="T1" fmla="*/ 125 h 145"/>
                <a:gd name="T2" fmla="*/ 187 w 201"/>
                <a:gd name="T3" fmla="*/ 0 h 145"/>
                <a:gd name="T4" fmla="*/ 201 w 201"/>
                <a:gd name="T5" fmla="*/ 21 h 145"/>
                <a:gd name="T6" fmla="*/ 14 w 201"/>
                <a:gd name="T7" fmla="*/ 145 h 145"/>
                <a:gd name="T8" fmla="*/ 0 w 201"/>
                <a:gd name="T9" fmla="*/ 125 h 145"/>
              </a:gdLst>
              <a:ahLst/>
              <a:cxnLst>
                <a:cxn ang="0">
                  <a:pos x="T0" y="T1"/>
                </a:cxn>
                <a:cxn ang="0">
                  <a:pos x="T2" y="T3"/>
                </a:cxn>
                <a:cxn ang="0">
                  <a:pos x="T4" y="T5"/>
                </a:cxn>
                <a:cxn ang="0">
                  <a:pos x="T6" y="T7"/>
                </a:cxn>
                <a:cxn ang="0">
                  <a:pos x="T8" y="T9"/>
                </a:cxn>
              </a:cxnLst>
              <a:rect l="0" t="0" r="r" b="b"/>
              <a:pathLst>
                <a:path w="201" h="145">
                  <a:moveTo>
                    <a:pt x="0" y="125"/>
                  </a:moveTo>
                  <a:lnTo>
                    <a:pt x="187" y="0"/>
                  </a:lnTo>
                  <a:lnTo>
                    <a:pt x="201" y="21"/>
                  </a:lnTo>
                  <a:lnTo>
                    <a:pt x="14" y="145"/>
                  </a:lnTo>
                  <a:lnTo>
                    <a:pt x="0" y="12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67" name="Rectangle 320">
              <a:extLst>
                <a:ext uri="{FF2B5EF4-FFF2-40B4-BE49-F238E27FC236}">
                  <a16:creationId xmlns:a16="http://schemas.microsoft.com/office/drawing/2014/main" id="{DC4EB054-EC17-6344-8778-1FAA1E158ABF}"/>
                </a:ext>
              </a:extLst>
            </p:cNvPr>
            <p:cNvSpPr>
              <a:spLocks noChangeArrowheads="1"/>
            </p:cNvSpPr>
            <p:nvPr/>
          </p:nvSpPr>
          <p:spPr bwMode="auto">
            <a:xfrm>
              <a:off x="6276975" y="1924050"/>
              <a:ext cx="14288" cy="11112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68" name="Freeform 307">
              <a:extLst>
                <a:ext uri="{FF2B5EF4-FFF2-40B4-BE49-F238E27FC236}">
                  <a16:creationId xmlns:a16="http://schemas.microsoft.com/office/drawing/2014/main" id="{669BD88F-B22E-E849-977B-7C3ADADF39D4}"/>
                </a:ext>
              </a:extLst>
            </p:cNvPr>
            <p:cNvSpPr>
              <a:spLocks/>
            </p:cNvSpPr>
            <p:nvPr/>
          </p:nvSpPr>
          <p:spPr bwMode="auto">
            <a:xfrm>
              <a:off x="5910263" y="1866900"/>
              <a:ext cx="50800" cy="38100"/>
            </a:xfrm>
            <a:custGeom>
              <a:avLst/>
              <a:gdLst>
                <a:gd name="T0" fmla="*/ 14 w 96"/>
                <a:gd name="T1" fmla="*/ 0 h 72"/>
                <a:gd name="T2" fmla="*/ 96 w 96"/>
                <a:gd name="T3" fmla="*/ 50 h 72"/>
                <a:gd name="T4" fmla="*/ 82 w 96"/>
                <a:gd name="T5" fmla="*/ 72 h 72"/>
                <a:gd name="T6" fmla="*/ 0 w 96"/>
                <a:gd name="T7" fmla="*/ 23 h 72"/>
                <a:gd name="T8" fmla="*/ 14 w 96"/>
                <a:gd name="T9" fmla="*/ 0 h 72"/>
              </a:gdLst>
              <a:ahLst/>
              <a:cxnLst>
                <a:cxn ang="0">
                  <a:pos x="T0" y="T1"/>
                </a:cxn>
                <a:cxn ang="0">
                  <a:pos x="T2" y="T3"/>
                </a:cxn>
                <a:cxn ang="0">
                  <a:pos x="T4" y="T5"/>
                </a:cxn>
                <a:cxn ang="0">
                  <a:pos x="T6" y="T7"/>
                </a:cxn>
                <a:cxn ang="0">
                  <a:pos x="T8" y="T9"/>
                </a:cxn>
              </a:cxnLst>
              <a:rect l="0" t="0" r="r" b="b"/>
              <a:pathLst>
                <a:path w="96" h="72">
                  <a:moveTo>
                    <a:pt x="14" y="0"/>
                  </a:moveTo>
                  <a:lnTo>
                    <a:pt x="96" y="50"/>
                  </a:lnTo>
                  <a:lnTo>
                    <a:pt x="82" y="72"/>
                  </a:lnTo>
                  <a:lnTo>
                    <a:pt x="0" y="23"/>
                  </a:lnTo>
                  <a:lnTo>
                    <a:pt x="14"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69" name="Freeform 308">
              <a:extLst>
                <a:ext uri="{FF2B5EF4-FFF2-40B4-BE49-F238E27FC236}">
                  <a16:creationId xmlns:a16="http://schemas.microsoft.com/office/drawing/2014/main" id="{08E9EAA7-F932-4746-AA02-88B3585E9133}"/>
                </a:ext>
              </a:extLst>
            </p:cNvPr>
            <p:cNvSpPr>
              <a:spLocks/>
            </p:cNvSpPr>
            <p:nvPr/>
          </p:nvSpPr>
          <p:spPr bwMode="auto">
            <a:xfrm>
              <a:off x="6224588" y="1873250"/>
              <a:ext cx="50800" cy="38100"/>
            </a:xfrm>
            <a:custGeom>
              <a:avLst/>
              <a:gdLst>
                <a:gd name="T0" fmla="*/ 0 w 97"/>
                <a:gd name="T1" fmla="*/ 50 h 71"/>
                <a:gd name="T2" fmla="*/ 85 w 97"/>
                <a:gd name="T3" fmla="*/ 0 h 71"/>
                <a:gd name="T4" fmla="*/ 97 w 97"/>
                <a:gd name="T5" fmla="*/ 21 h 71"/>
                <a:gd name="T6" fmla="*/ 13 w 97"/>
                <a:gd name="T7" fmla="*/ 71 h 71"/>
                <a:gd name="T8" fmla="*/ 0 w 97"/>
                <a:gd name="T9" fmla="*/ 50 h 71"/>
              </a:gdLst>
              <a:ahLst/>
              <a:cxnLst>
                <a:cxn ang="0">
                  <a:pos x="T0" y="T1"/>
                </a:cxn>
                <a:cxn ang="0">
                  <a:pos x="T2" y="T3"/>
                </a:cxn>
                <a:cxn ang="0">
                  <a:pos x="T4" y="T5"/>
                </a:cxn>
                <a:cxn ang="0">
                  <a:pos x="T6" y="T7"/>
                </a:cxn>
                <a:cxn ang="0">
                  <a:pos x="T8" y="T9"/>
                </a:cxn>
              </a:cxnLst>
              <a:rect l="0" t="0" r="r" b="b"/>
              <a:pathLst>
                <a:path w="97" h="71">
                  <a:moveTo>
                    <a:pt x="0" y="50"/>
                  </a:moveTo>
                  <a:lnTo>
                    <a:pt x="85" y="0"/>
                  </a:lnTo>
                  <a:lnTo>
                    <a:pt x="97" y="21"/>
                  </a:lnTo>
                  <a:lnTo>
                    <a:pt x="13" y="71"/>
                  </a:lnTo>
                  <a:lnTo>
                    <a:pt x="0" y="5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70" name="Freeform 310">
              <a:extLst>
                <a:ext uri="{FF2B5EF4-FFF2-40B4-BE49-F238E27FC236}">
                  <a16:creationId xmlns:a16="http://schemas.microsoft.com/office/drawing/2014/main" id="{6157ED24-640C-BE40-ADB1-8FD52E2E0551}"/>
                </a:ext>
              </a:extLst>
            </p:cNvPr>
            <p:cNvSpPr>
              <a:spLocks noEditPoints="1"/>
            </p:cNvSpPr>
            <p:nvPr/>
          </p:nvSpPr>
          <p:spPr bwMode="auto">
            <a:xfrm>
              <a:off x="6264275" y="1839913"/>
              <a:ext cx="57150" cy="55563"/>
            </a:xfrm>
            <a:custGeom>
              <a:avLst/>
              <a:gdLst>
                <a:gd name="T0" fmla="*/ 64 w 106"/>
                <a:gd name="T1" fmla="*/ 1 h 106"/>
                <a:gd name="T2" fmla="*/ 83 w 106"/>
                <a:gd name="T3" fmla="*/ 10 h 106"/>
                <a:gd name="T4" fmla="*/ 97 w 106"/>
                <a:gd name="T5" fmla="*/ 24 h 106"/>
                <a:gd name="T6" fmla="*/ 105 w 106"/>
                <a:gd name="T7" fmla="*/ 43 h 106"/>
                <a:gd name="T8" fmla="*/ 105 w 106"/>
                <a:gd name="T9" fmla="*/ 64 h 106"/>
                <a:gd name="T10" fmla="*/ 97 w 106"/>
                <a:gd name="T11" fmla="*/ 83 h 106"/>
                <a:gd name="T12" fmla="*/ 83 w 106"/>
                <a:gd name="T13" fmla="*/ 97 h 106"/>
                <a:gd name="T14" fmla="*/ 64 w 106"/>
                <a:gd name="T15" fmla="*/ 105 h 106"/>
                <a:gd name="T16" fmla="*/ 42 w 106"/>
                <a:gd name="T17" fmla="*/ 105 h 106"/>
                <a:gd name="T18" fmla="*/ 23 w 106"/>
                <a:gd name="T19" fmla="*/ 97 h 106"/>
                <a:gd name="T20" fmla="*/ 9 w 106"/>
                <a:gd name="T21" fmla="*/ 83 h 106"/>
                <a:gd name="T22" fmla="*/ 1 w 106"/>
                <a:gd name="T23" fmla="*/ 64 h 106"/>
                <a:gd name="T24" fmla="*/ 1 w 106"/>
                <a:gd name="T25" fmla="*/ 43 h 106"/>
                <a:gd name="T26" fmla="*/ 9 w 106"/>
                <a:gd name="T27" fmla="*/ 24 h 106"/>
                <a:gd name="T28" fmla="*/ 23 w 106"/>
                <a:gd name="T29" fmla="*/ 10 h 106"/>
                <a:gd name="T30" fmla="*/ 42 w 106"/>
                <a:gd name="T31" fmla="*/ 1 h 106"/>
                <a:gd name="T32" fmla="*/ 53 w 106"/>
                <a:gd name="T33" fmla="*/ 28 h 106"/>
                <a:gd name="T34" fmla="*/ 62 w 106"/>
                <a:gd name="T35" fmla="*/ 30 h 106"/>
                <a:gd name="T36" fmla="*/ 70 w 106"/>
                <a:gd name="T37" fmla="*/ 36 h 106"/>
                <a:gd name="T38" fmla="*/ 77 w 106"/>
                <a:gd name="T39" fmla="*/ 43 h 106"/>
                <a:gd name="T40" fmla="*/ 78 w 106"/>
                <a:gd name="T41" fmla="*/ 53 h 106"/>
                <a:gd name="T42" fmla="*/ 77 w 106"/>
                <a:gd name="T43" fmla="*/ 64 h 106"/>
                <a:gd name="T44" fmla="*/ 70 w 106"/>
                <a:gd name="T45" fmla="*/ 71 h 106"/>
                <a:gd name="T46" fmla="*/ 62 w 106"/>
                <a:gd name="T47" fmla="*/ 77 h 106"/>
                <a:gd name="T48" fmla="*/ 53 w 106"/>
                <a:gd name="T49" fmla="*/ 79 h 106"/>
                <a:gd name="T50" fmla="*/ 43 w 106"/>
                <a:gd name="T51" fmla="*/ 77 h 106"/>
                <a:gd name="T52" fmla="*/ 36 w 106"/>
                <a:gd name="T53" fmla="*/ 71 h 106"/>
                <a:gd name="T54" fmla="*/ 29 w 106"/>
                <a:gd name="T55" fmla="*/ 64 h 106"/>
                <a:gd name="T56" fmla="*/ 28 w 106"/>
                <a:gd name="T57" fmla="*/ 53 h 106"/>
                <a:gd name="T58" fmla="*/ 29 w 106"/>
                <a:gd name="T59" fmla="*/ 43 h 106"/>
                <a:gd name="T60" fmla="*/ 36 w 106"/>
                <a:gd name="T61" fmla="*/ 36 h 106"/>
                <a:gd name="T62" fmla="*/ 43 w 106"/>
                <a:gd name="T63" fmla="*/ 30 h 106"/>
                <a:gd name="T64" fmla="*/ 53 w 106"/>
                <a:gd name="T65" fmla="*/ 2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6" h="106">
                  <a:moveTo>
                    <a:pt x="53" y="0"/>
                  </a:moveTo>
                  <a:lnTo>
                    <a:pt x="64" y="1"/>
                  </a:lnTo>
                  <a:lnTo>
                    <a:pt x="74" y="5"/>
                  </a:lnTo>
                  <a:lnTo>
                    <a:pt x="83" y="10"/>
                  </a:lnTo>
                  <a:lnTo>
                    <a:pt x="91" y="16"/>
                  </a:lnTo>
                  <a:lnTo>
                    <a:pt x="97" y="24"/>
                  </a:lnTo>
                  <a:lnTo>
                    <a:pt x="102" y="33"/>
                  </a:lnTo>
                  <a:lnTo>
                    <a:pt x="105" y="43"/>
                  </a:lnTo>
                  <a:lnTo>
                    <a:pt x="106" y="53"/>
                  </a:lnTo>
                  <a:lnTo>
                    <a:pt x="105" y="64"/>
                  </a:lnTo>
                  <a:lnTo>
                    <a:pt x="102" y="74"/>
                  </a:lnTo>
                  <a:lnTo>
                    <a:pt x="97" y="83"/>
                  </a:lnTo>
                  <a:lnTo>
                    <a:pt x="91" y="91"/>
                  </a:lnTo>
                  <a:lnTo>
                    <a:pt x="83" y="97"/>
                  </a:lnTo>
                  <a:lnTo>
                    <a:pt x="74" y="102"/>
                  </a:lnTo>
                  <a:lnTo>
                    <a:pt x="64" y="105"/>
                  </a:lnTo>
                  <a:lnTo>
                    <a:pt x="53" y="106"/>
                  </a:lnTo>
                  <a:lnTo>
                    <a:pt x="42" y="105"/>
                  </a:lnTo>
                  <a:lnTo>
                    <a:pt x="32" y="102"/>
                  </a:lnTo>
                  <a:lnTo>
                    <a:pt x="23" y="97"/>
                  </a:lnTo>
                  <a:lnTo>
                    <a:pt x="15" y="91"/>
                  </a:lnTo>
                  <a:lnTo>
                    <a:pt x="9" y="83"/>
                  </a:lnTo>
                  <a:lnTo>
                    <a:pt x="3" y="74"/>
                  </a:lnTo>
                  <a:lnTo>
                    <a:pt x="1" y="64"/>
                  </a:lnTo>
                  <a:lnTo>
                    <a:pt x="0" y="53"/>
                  </a:lnTo>
                  <a:lnTo>
                    <a:pt x="1" y="43"/>
                  </a:lnTo>
                  <a:lnTo>
                    <a:pt x="3" y="33"/>
                  </a:lnTo>
                  <a:lnTo>
                    <a:pt x="9" y="24"/>
                  </a:lnTo>
                  <a:lnTo>
                    <a:pt x="15" y="16"/>
                  </a:lnTo>
                  <a:lnTo>
                    <a:pt x="23" y="10"/>
                  </a:lnTo>
                  <a:lnTo>
                    <a:pt x="32" y="5"/>
                  </a:lnTo>
                  <a:lnTo>
                    <a:pt x="42" y="1"/>
                  </a:lnTo>
                  <a:lnTo>
                    <a:pt x="53" y="0"/>
                  </a:lnTo>
                  <a:close/>
                  <a:moveTo>
                    <a:pt x="53" y="28"/>
                  </a:moveTo>
                  <a:lnTo>
                    <a:pt x="57" y="29"/>
                  </a:lnTo>
                  <a:lnTo>
                    <a:pt x="62" y="30"/>
                  </a:lnTo>
                  <a:lnTo>
                    <a:pt x="68" y="33"/>
                  </a:lnTo>
                  <a:lnTo>
                    <a:pt x="70" y="36"/>
                  </a:lnTo>
                  <a:lnTo>
                    <a:pt x="74" y="39"/>
                  </a:lnTo>
                  <a:lnTo>
                    <a:pt x="77" y="43"/>
                  </a:lnTo>
                  <a:lnTo>
                    <a:pt x="78" y="48"/>
                  </a:lnTo>
                  <a:lnTo>
                    <a:pt x="78" y="53"/>
                  </a:lnTo>
                  <a:lnTo>
                    <a:pt x="78" y="59"/>
                  </a:lnTo>
                  <a:lnTo>
                    <a:pt x="77" y="64"/>
                  </a:lnTo>
                  <a:lnTo>
                    <a:pt x="74" y="68"/>
                  </a:lnTo>
                  <a:lnTo>
                    <a:pt x="70" y="71"/>
                  </a:lnTo>
                  <a:lnTo>
                    <a:pt x="68" y="74"/>
                  </a:lnTo>
                  <a:lnTo>
                    <a:pt x="62" y="77"/>
                  </a:lnTo>
                  <a:lnTo>
                    <a:pt x="57" y="78"/>
                  </a:lnTo>
                  <a:lnTo>
                    <a:pt x="53" y="79"/>
                  </a:lnTo>
                  <a:lnTo>
                    <a:pt x="48" y="78"/>
                  </a:lnTo>
                  <a:lnTo>
                    <a:pt x="43" y="77"/>
                  </a:lnTo>
                  <a:lnTo>
                    <a:pt x="39" y="74"/>
                  </a:lnTo>
                  <a:lnTo>
                    <a:pt x="36" y="71"/>
                  </a:lnTo>
                  <a:lnTo>
                    <a:pt x="32" y="68"/>
                  </a:lnTo>
                  <a:lnTo>
                    <a:pt x="29" y="64"/>
                  </a:lnTo>
                  <a:lnTo>
                    <a:pt x="28" y="59"/>
                  </a:lnTo>
                  <a:lnTo>
                    <a:pt x="28" y="53"/>
                  </a:lnTo>
                  <a:lnTo>
                    <a:pt x="28" y="48"/>
                  </a:lnTo>
                  <a:lnTo>
                    <a:pt x="29" y="43"/>
                  </a:lnTo>
                  <a:lnTo>
                    <a:pt x="32" y="39"/>
                  </a:lnTo>
                  <a:lnTo>
                    <a:pt x="36" y="36"/>
                  </a:lnTo>
                  <a:lnTo>
                    <a:pt x="39" y="33"/>
                  </a:lnTo>
                  <a:lnTo>
                    <a:pt x="43" y="30"/>
                  </a:lnTo>
                  <a:lnTo>
                    <a:pt x="48" y="29"/>
                  </a:lnTo>
                  <a:lnTo>
                    <a:pt x="53" y="2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grpSp>
      <p:grpSp>
        <p:nvGrpSpPr>
          <p:cNvPr id="671" name="Group 670">
            <a:extLst>
              <a:ext uri="{FF2B5EF4-FFF2-40B4-BE49-F238E27FC236}">
                <a16:creationId xmlns:a16="http://schemas.microsoft.com/office/drawing/2014/main" id="{E52277E7-68A7-5940-B114-0D7291DBECF0}"/>
              </a:ext>
            </a:extLst>
          </p:cNvPr>
          <p:cNvGrpSpPr/>
          <p:nvPr/>
        </p:nvGrpSpPr>
        <p:grpSpPr>
          <a:xfrm>
            <a:off x="7360639" y="1892470"/>
            <a:ext cx="461963" cy="554038"/>
            <a:chOff x="7119938" y="1701800"/>
            <a:chExt cx="461963" cy="554038"/>
          </a:xfrm>
        </p:grpSpPr>
        <p:sp>
          <p:nvSpPr>
            <p:cNvPr id="672" name="Rectangle 321">
              <a:extLst>
                <a:ext uri="{FF2B5EF4-FFF2-40B4-BE49-F238E27FC236}">
                  <a16:creationId xmlns:a16="http://schemas.microsoft.com/office/drawing/2014/main" id="{4C9BEA13-9047-1C4A-9C4F-E976766E44B5}"/>
                </a:ext>
              </a:extLst>
            </p:cNvPr>
            <p:cNvSpPr>
              <a:spLocks noChangeArrowheads="1"/>
            </p:cNvSpPr>
            <p:nvPr/>
          </p:nvSpPr>
          <p:spPr bwMode="auto">
            <a:xfrm>
              <a:off x="7180263" y="1701800"/>
              <a:ext cx="333375" cy="53975"/>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73" name="Rectangle 322">
              <a:extLst>
                <a:ext uri="{FF2B5EF4-FFF2-40B4-BE49-F238E27FC236}">
                  <a16:creationId xmlns:a16="http://schemas.microsoft.com/office/drawing/2014/main" id="{D818C521-47C2-A24D-9F40-526E64E48865}"/>
                </a:ext>
              </a:extLst>
            </p:cNvPr>
            <p:cNvSpPr>
              <a:spLocks noChangeArrowheads="1"/>
            </p:cNvSpPr>
            <p:nvPr/>
          </p:nvSpPr>
          <p:spPr bwMode="auto">
            <a:xfrm>
              <a:off x="7180263" y="1755775"/>
              <a:ext cx="333375" cy="16827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74" name="Freeform 323">
              <a:extLst>
                <a:ext uri="{FF2B5EF4-FFF2-40B4-BE49-F238E27FC236}">
                  <a16:creationId xmlns:a16="http://schemas.microsoft.com/office/drawing/2014/main" id="{243B4629-D0EF-D243-85E5-9E86323D203F}"/>
                </a:ext>
              </a:extLst>
            </p:cNvPr>
            <p:cNvSpPr>
              <a:spLocks/>
            </p:cNvSpPr>
            <p:nvPr/>
          </p:nvSpPr>
          <p:spPr bwMode="auto">
            <a:xfrm>
              <a:off x="7119938" y="1927225"/>
              <a:ext cx="460375" cy="180975"/>
            </a:xfrm>
            <a:custGeom>
              <a:avLst/>
              <a:gdLst>
                <a:gd name="T0" fmla="*/ 0 w 872"/>
                <a:gd name="T1" fmla="*/ 0 h 343"/>
                <a:gd name="T2" fmla="*/ 872 w 872"/>
                <a:gd name="T3" fmla="*/ 0 h 343"/>
                <a:gd name="T4" fmla="*/ 872 w 872"/>
                <a:gd name="T5" fmla="*/ 295 h 343"/>
                <a:gd name="T6" fmla="*/ 726 w 872"/>
                <a:gd name="T7" fmla="*/ 295 h 343"/>
                <a:gd name="T8" fmla="*/ 726 w 872"/>
                <a:gd name="T9" fmla="*/ 343 h 343"/>
                <a:gd name="T10" fmla="*/ 704 w 872"/>
                <a:gd name="T11" fmla="*/ 343 h 343"/>
                <a:gd name="T12" fmla="*/ 704 w 872"/>
                <a:gd name="T13" fmla="*/ 295 h 343"/>
                <a:gd name="T14" fmla="*/ 457 w 872"/>
                <a:gd name="T15" fmla="*/ 295 h 343"/>
                <a:gd name="T16" fmla="*/ 457 w 872"/>
                <a:gd name="T17" fmla="*/ 343 h 343"/>
                <a:gd name="T18" fmla="*/ 435 w 872"/>
                <a:gd name="T19" fmla="*/ 343 h 343"/>
                <a:gd name="T20" fmla="*/ 435 w 872"/>
                <a:gd name="T21" fmla="*/ 295 h 343"/>
                <a:gd name="T22" fmla="*/ 154 w 872"/>
                <a:gd name="T23" fmla="*/ 295 h 343"/>
                <a:gd name="T24" fmla="*/ 154 w 872"/>
                <a:gd name="T25" fmla="*/ 343 h 343"/>
                <a:gd name="T26" fmla="*/ 132 w 872"/>
                <a:gd name="T27" fmla="*/ 343 h 343"/>
                <a:gd name="T28" fmla="*/ 132 w 872"/>
                <a:gd name="T29" fmla="*/ 295 h 343"/>
                <a:gd name="T30" fmla="*/ 0 w 872"/>
                <a:gd name="T31" fmla="*/ 295 h 343"/>
                <a:gd name="T32" fmla="*/ 0 w 872"/>
                <a:gd name="T3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2" h="343">
                  <a:moveTo>
                    <a:pt x="0" y="0"/>
                  </a:moveTo>
                  <a:lnTo>
                    <a:pt x="872" y="0"/>
                  </a:lnTo>
                  <a:lnTo>
                    <a:pt x="872" y="295"/>
                  </a:lnTo>
                  <a:lnTo>
                    <a:pt x="726" y="295"/>
                  </a:lnTo>
                  <a:lnTo>
                    <a:pt x="726" y="343"/>
                  </a:lnTo>
                  <a:lnTo>
                    <a:pt x="704" y="343"/>
                  </a:lnTo>
                  <a:lnTo>
                    <a:pt x="704" y="295"/>
                  </a:lnTo>
                  <a:lnTo>
                    <a:pt x="457" y="295"/>
                  </a:lnTo>
                  <a:lnTo>
                    <a:pt x="457" y="343"/>
                  </a:lnTo>
                  <a:lnTo>
                    <a:pt x="435" y="343"/>
                  </a:lnTo>
                  <a:lnTo>
                    <a:pt x="435" y="295"/>
                  </a:lnTo>
                  <a:lnTo>
                    <a:pt x="154" y="295"/>
                  </a:lnTo>
                  <a:lnTo>
                    <a:pt x="154" y="343"/>
                  </a:lnTo>
                  <a:lnTo>
                    <a:pt x="132" y="343"/>
                  </a:lnTo>
                  <a:lnTo>
                    <a:pt x="132" y="295"/>
                  </a:lnTo>
                  <a:lnTo>
                    <a:pt x="0" y="295"/>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75" name="Rectangle 324">
              <a:extLst>
                <a:ext uri="{FF2B5EF4-FFF2-40B4-BE49-F238E27FC236}">
                  <a16:creationId xmlns:a16="http://schemas.microsoft.com/office/drawing/2014/main" id="{96594A14-66C6-1D4C-8E7F-531C8CF3B401}"/>
                </a:ext>
              </a:extLst>
            </p:cNvPr>
            <p:cNvSpPr>
              <a:spLocks noChangeArrowheads="1"/>
            </p:cNvSpPr>
            <p:nvPr/>
          </p:nvSpPr>
          <p:spPr bwMode="auto">
            <a:xfrm>
              <a:off x="7150100" y="1952625"/>
              <a:ext cx="400050" cy="1031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76" name="Rectangle 326">
              <a:extLst>
                <a:ext uri="{FF2B5EF4-FFF2-40B4-BE49-F238E27FC236}">
                  <a16:creationId xmlns:a16="http://schemas.microsoft.com/office/drawing/2014/main" id="{11A774EF-F0E6-264F-97D3-7260B3D0F359}"/>
                </a:ext>
              </a:extLst>
            </p:cNvPr>
            <p:cNvSpPr>
              <a:spLocks noChangeArrowheads="1"/>
            </p:cNvSpPr>
            <p:nvPr/>
          </p:nvSpPr>
          <p:spPr bwMode="auto">
            <a:xfrm>
              <a:off x="7291388" y="2108200"/>
              <a:ext cx="290513" cy="147638"/>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77" name="Rectangle 327">
              <a:extLst>
                <a:ext uri="{FF2B5EF4-FFF2-40B4-BE49-F238E27FC236}">
                  <a16:creationId xmlns:a16="http://schemas.microsoft.com/office/drawing/2014/main" id="{16C2B432-2A65-5C41-B3F4-0A5DD9294200}"/>
                </a:ext>
              </a:extLst>
            </p:cNvPr>
            <p:cNvSpPr>
              <a:spLocks noChangeArrowheads="1"/>
            </p:cNvSpPr>
            <p:nvPr/>
          </p:nvSpPr>
          <p:spPr bwMode="auto">
            <a:xfrm>
              <a:off x="7212013" y="1728788"/>
              <a:ext cx="100013" cy="11113"/>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78" name="Rectangle 328">
              <a:extLst>
                <a:ext uri="{FF2B5EF4-FFF2-40B4-BE49-F238E27FC236}">
                  <a16:creationId xmlns:a16="http://schemas.microsoft.com/office/drawing/2014/main" id="{5B44E196-7675-FD4C-A5DF-2E3CE653880D}"/>
                </a:ext>
              </a:extLst>
            </p:cNvPr>
            <p:cNvSpPr>
              <a:spLocks noChangeArrowheads="1"/>
            </p:cNvSpPr>
            <p:nvPr/>
          </p:nvSpPr>
          <p:spPr bwMode="auto">
            <a:xfrm>
              <a:off x="7212013" y="1793875"/>
              <a:ext cx="150813" cy="15875"/>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79" name="Rectangle 329">
              <a:extLst>
                <a:ext uri="{FF2B5EF4-FFF2-40B4-BE49-F238E27FC236}">
                  <a16:creationId xmlns:a16="http://schemas.microsoft.com/office/drawing/2014/main" id="{0050DE48-ABCE-0E47-BF1D-38EB96873549}"/>
                </a:ext>
              </a:extLst>
            </p:cNvPr>
            <p:cNvSpPr>
              <a:spLocks noChangeArrowheads="1"/>
            </p:cNvSpPr>
            <p:nvPr/>
          </p:nvSpPr>
          <p:spPr bwMode="auto">
            <a:xfrm>
              <a:off x="7212013" y="1836738"/>
              <a:ext cx="249238" cy="17463"/>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80" name="Rectangle 330">
              <a:extLst>
                <a:ext uri="{FF2B5EF4-FFF2-40B4-BE49-F238E27FC236}">
                  <a16:creationId xmlns:a16="http://schemas.microsoft.com/office/drawing/2014/main" id="{4C87E532-F321-7B4A-832E-C5912A048192}"/>
                </a:ext>
              </a:extLst>
            </p:cNvPr>
            <p:cNvSpPr>
              <a:spLocks noChangeArrowheads="1"/>
            </p:cNvSpPr>
            <p:nvPr/>
          </p:nvSpPr>
          <p:spPr bwMode="auto">
            <a:xfrm>
              <a:off x="7212013" y="1876425"/>
              <a:ext cx="249238" cy="17463"/>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81" name="Rectangle 331">
              <a:extLst>
                <a:ext uri="{FF2B5EF4-FFF2-40B4-BE49-F238E27FC236}">
                  <a16:creationId xmlns:a16="http://schemas.microsoft.com/office/drawing/2014/main" id="{0A6C4FC5-A6DA-7E40-A955-E9D7205E75E4}"/>
                </a:ext>
              </a:extLst>
            </p:cNvPr>
            <p:cNvSpPr>
              <a:spLocks noChangeArrowheads="1"/>
            </p:cNvSpPr>
            <p:nvPr/>
          </p:nvSpPr>
          <p:spPr bwMode="auto">
            <a:xfrm>
              <a:off x="7297738" y="2006600"/>
              <a:ext cx="95250" cy="17463"/>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82" name="Rectangle 332">
              <a:extLst>
                <a:ext uri="{FF2B5EF4-FFF2-40B4-BE49-F238E27FC236}">
                  <a16:creationId xmlns:a16="http://schemas.microsoft.com/office/drawing/2014/main" id="{D1F5D071-A953-5149-AEA6-018E71C59585}"/>
                </a:ext>
              </a:extLst>
            </p:cNvPr>
            <p:cNvSpPr>
              <a:spLocks noChangeArrowheads="1"/>
            </p:cNvSpPr>
            <p:nvPr/>
          </p:nvSpPr>
          <p:spPr bwMode="auto">
            <a:xfrm>
              <a:off x="7150100" y="2149475"/>
              <a:ext cx="79375" cy="28575"/>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83" name="Rectangle 325">
              <a:extLst>
                <a:ext uri="{FF2B5EF4-FFF2-40B4-BE49-F238E27FC236}">
                  <a16:creationId xmlns:a16="http://schemas.microsoft.com/office/drawing/2014/main" id="{6031274C-09D7-674B-BE79-83A009E4FC21}"/>
                </a:ext>
              </a:extLst>
            </p:cNvPr>
            <p:cNvSpPr>
              <a:spLocks noChangeArrowheads="1"/>
            </p:cNvSpPr>
            <p:nvPr/>
          </p:nvSpPr>
          <p:spPr bwMode="auto">
            <a:xfrm>
              <a:off x="7124700" y="2108200"/>
              <a:ext cx="139700" cy="147638"/>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684" name="Rectangle 333">
              <a:extLst>
                <a:ext uri="{FF2B5EF4-FFF2-40B4-BE49-F238E27FC236}">
                  <a16:creationId xmlns:a16="http://schemas.microsoft.com/office/drawing/2014/main" id="{9ED08F93-B8E0-674D-9BB4-093D9EC669A8}"/>
                </a:ext>
              </a:extLst>
            </p:cNvPr>
            <p:cNvSpPr>
              <a:spLocks noChangeArrowheads="1"/>
            </p:cNvSpPr>
            <p:nvPr/>
          </p:nvSpPr>
          <p:spPr bwMode="auto">
            <a:xfrm>
              <a:off x="7170337" y="2181224"/>
              <a:ext cx="52388" cy="12700"/>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85" name="Rectangle 334">
              <a:extLst>
                <a:ext uri="{FF2B5EF4-FFF2-40B4-BE49-F238E27FC236}">
                  <a16:creationId xmlns:a16="http://schemas.microsoft.com/office/drawing/2014/main" id="{402D662D-067F-F94E-B889-F9D0DF5C75A5}"/>
                </a:ext>
              </a:extLst>
            </p:cNvPr>
            <p:cNvSpPr>
              <a:spLocks noChangeArrowheads="1"/>
            </p:cNvSpPr>
            <p:nvPr/>
          </p:nvSpPr>
          <p:spPr bwMode="auto">
            <a:xfrm>
              <a:off x="7315200" y="2149475"/>
              <a:ext cx="77788" cy="28575"/>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86" name="Rectangle 335">
              <a:extLst>
                <a:ext uri="{FF2B5EF4-FFF2-40B4-BE49-F238E27FC236}">
                  <a16:creationId xmlns:a16="http://schemas.microsoft.com/office/drawing/2014/main" id="{4740D057-2898-5B40-8643-12FDDE4A1FC2}"/>
                </a:ext>
              </a:extLst>
            </p:cNvPr>
            <p:cNvSpPr>
              <a:spLocks noChangeArrowheads="1"/>
            </p:cNvSpPr>
            <p:nvPr/>
          </p:nvSpPr>
          <p:spPr bwMode="auto">
            <a:xfrm>
              <a:off x="7315200" y="2190750"/>
              <a:ext cx="52388" cy="12700"/>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87" name="Rectangle 336">
              <a:extLst>
                <a:ext uri="{FF2B5EF4-FFF2-40B4-BE49-F238E27FC236}">
                  <a16:creationId xmlns:a16="http://schemas.microsoft.com/office/drawing/2014/main" id="{03E2ED6B-2C10-FD47-9E82-B063C6440DF6}"/>
                </a:ext>
              </a:extLst>
            </p:cNvPr>
            <p:cNvSpPr>
              <a:spLocks noChangeArrowheads="1"/>
            </p:cNvSpPr>
            <p:nvPr/>
          </p:nvSpPr>
          <p:spPr bwMode="auto">
            <a:xfrm>
              <a:off x="7456488" y="2149475"/>
              <a:ext cx="77788" cy="28575"/>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688" name="Rectangle 337">
              <a:extLst>
                <a:ext uri="{FF2B5EF4-FFF2-40B4-BE49-F238E27FC236}">
                  <a16:creationId xmlns:a16="http://schemas.microsoft.com/office/drawing/2014/main" id="{7C9995A6-E0BD-174F-B0BA-379680617889}"/>
                </a:ext>
              </a:extLst>
            </p:cNvPr>
            <p:cNvSpPr>
              <a:spLocks noChangeArrowheads="1"/>
            </p:cNvSpPr>
            <p:nvPr/>
          </p:nvSpPr>
          <p:spPr bwMode="auto">
            <a:xfrm>
              <a:off x="7456488" y="2190750"/>
              <a:ext cx="52388" cy="12700"/>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grpSp>
      <p:cxnSp>
        <p:nvCxnSpPr>
          <p:cNvPr id="716" name="Straight Connector 715">
            <a:extLst>
              <a:ext uri="{FF2B5EF4-FFF2-40B4-BE49-F238E27FC236}">
                <a16:creationId xmlns:a16="http://schemas.microsoft.com/office/drawing/2014/main" id="{1F91A307-7F6A-8745-B98B-66DAD4B72B99}"/>
              </a:ext>
            </a:extLst>
          </p:cNvPr>
          <p:cNvCxnSpPr/>
          <p:nvPr/>
        </p:nvCxnSpPr>
        <p:spPr>
          <a:xfrm flipV="1">
            <a:off x="4491698" y="4512590"/>
            <a:ext cx="1009005" cy="912812"/>
          </a:xfrm>
          <a:prstGeom prst="line">
            <a:avLst/>
          </a:prstGeom>
          <a:ln w="25400">
            <a:gradFill flip="none" rotWithShape="1">
              <a:gsLst>
                <a:gs pos="14000">
                  <a:srgbClr val="0F3857"/>
                </a:gs>
                <a:gs pos="70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717" name="Straight Connector 716">
            <a:extLst>
              <a:ext uri="{FF2B5EF4-FFF2-40B4-BE49-F238E27FC236}">
                <a16:creationId xmlns:a16="http://schemas.microsoft.com/office/drawing/2014/main" id="{BCA584EB-918A-7549-B863-6D6668913045}"/>
              </a:ext>
            </a:extLst>
          </p:cNvPr>
          <p:cNvCxnSpPr/>
          <p:nvPr/>
        </p:nvCxnSpPr>
        <p:spPr>
          <a:xfrm flipH="1" flipV="1">
            <a:off x="6935857" y="4512590"/>
            <a:ext cx="1009005" cy="912812"/>
          </a:xfrm>
          <a:prstGeom prst="line">
            <a:avLst/>
          </a:prstGeom>
          <a:ln w="25400">
            <a:gradFill flip="none" rotWithShape="1">
              <a:gsLst>
                <a:gs pos="14000">
                  <a:srgbClr val="0F3857"/>
                </a:gs>
                <a:gs pos="70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grpSp>
        <p:nvGrpSpPr>
          <p:cNvPr id="718" name="Group 717">
            <a:extLst>
              <a:ext uri="{FF2B5EF4-FFF2-40B4-BE49-F238E27FC236}">
                <a16:creationId xmlns:a16="http://schemas.microsoft.com/office/drawing/2014/main" id="{EC02C4D9-C90B-1441-91EE-394EBDCBB818}"/>
              </a:ext>
            </a:extLst>
          </p:cNvPr>
          <p:cNvGrpSpPr/>
          <p:nvPr/>
        </p:nvGrpSpPr>
        <p:grpSpPr>
          <a:xfrm flipV="1">
            <a:off x="4482628" y="3040320"/>
            <a:ext cx="3453164" cy="815022"/>
            <a:chOff x="4361820" y="4030663"/>
            <a:chExt cx="3453164" cy="710806"/>
          </a:xfrm>
        </p:grpSpPr>
        <p:cxnSp>
          <p:nvCxnSpPr>
            <p:cNvPr id="719" name="Straight Connector 718">
              <a:extLst>
                <a:ext uri="{FF2B5EF4-FFF2-40B4-BE49-F238E27FC236}">
                  <a16:creationId xmlns:a16="http://schemas.microsoft.com/office/drawing/2014/main" id="{DAF97E43-C8AF-9E4F-8E55-E68891D40944}"/>
                </a:ext>
              </a:extLst>
            </p:cNvPr>
            <p:cNvCxnSpPr/>
            <p:nvPr/>
          </p:nvCxnSpPr>
          <p:spPr>
            <a:xfrm flipV="1">
              <a:off x="4361820" y="4030663"/>
              <a:ext cx="1009005" cy="710806"/>
            </a:xfrm>
            <a:prstGeom prst="line">
              <a:avLst/>
            </a:prstGeom>
            <a:ln w="25400">
              <a:gradFill flip="none" rotWithShape="1">
                <a:gsLst>
                  <a:gs pos="14000">
                    <a:srgbClr val="0F3857"/>
                  </a:gs>
                  <a:gs pos="70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720" name="Straight Connector 719">
              <a:extLst>
                <a:ext uri="{FF2B5EF4-FFF2-40B4-BE49-F238E27FC236}">
                  <a16:creationId xmlns:a16="http://schemas.microsoft.com/office/drawing/2014/main" id="{A4D50F1F-7EB5-8D4F-A5D4-3E1DB23E9306}"/>
                </a:ext>
              </a:extLst>
            </p:cNvPr>
            <p:cNvCxnSpPr/>
            <p:nvPr/>
          </p:nvCxnSpPr>
          <p:spPr>
            <a:xfrm flipH="1" flipV="1">
              <a:off x="6805979" y="4030663"/>
              <a:ext cx="1009005" cy="710806"/>
            </a:xfrm>
            <a:prstGeom prst="line">
              <a:avLst/>
            </a:prstGeom>
            <a:ln w="25400">
              <a:gradFill flip="none" rotWithShape="1">
                <a:gsLst>
                  <a:gs pos="14000">
                    <a:srgbClr val="0F3857"/>
                  </a:gs>
                  <a:gs pos="70000">
                    <a:schemeClr val="accent4"/>
                  </a:gs>
                </a:gsLst>
                <a:lin ang="16200000" scaled="1"/>
                <a:tileRect/>
              </a:gradFill>
            </a:ln>
          </p:spPr>
          <p:style>
            <a:lnRef idx="1">
              <a:schemeClr val="accent1"/>
            </a:lnRef>
            <a:fillRef idx="0">
              <a:schemeClr val="accent1"/>
            </a:fillRef>
            <a:effectRef idx="0">
              <a:schemeClr val="accent1"/>
            </a:effectRef>
            <a:fontRef idx="minor">
              <a:schemeClr val="tx1"/>
            </a:fontRef>
          </p:style>
        </p:cxnSp>
      </p:grpSp>
      <p:sp>
        <p:nvSpPr>
          <p:cNvPr id="721" name="TextBox 720">
            <a:extLst>
              <a:ext uri="{FF2B5EF4-FFF2-40B4-BE49-F238E27FC236}">
                <a16:creationId xmlns:a16="http://schemas.microsoft.com/office/drawing/2014/main" id="{5C32F1D1-7FF0-404E-9009-F3DC4550A915}"/>
              </a:ext>
            </a:extLst>
          </p:cNvPr>
          <p:cNvSpPr txBox="1">
            <a:spLocks/>
          </p:cNvSpPr>
          <p:nvPr/>
        </p:nvSpPr>
        <p:spPr>
          <a:xfrm>
            <a:off x="801391" y="2870136"/>
            <a:ext cx="1976438" cy="307777"/>
          </a:xfrm>
          <a:prstGeom prst="rect">
            <a:avLst/>
          </a:prstGeom>
          <a:noFill/>
        </p:spPr>
        <p:txBody>
          <a:bodyPr wrap="square" rtlCol="0" anchor="ctr">
            <a:spAutoFit/>
          </a:bodyPr>
          <a:lstStyle/>
          <a:p>
            <a:pPr algn="ctr"/>
            <a:r>
              <a:rPr lang="en-US" sz="1400" b="1" kern="0" dirty="0">
                <a:solidFill>
                  <a:schemeClr val="bg1"/>
                </a:solidFill>
                <a:latin typeface="Arial" pitchFamily="34" charset="0"/>
                <a:cs typeface="Arial" pitchFamily="34" charset="0"/>
              </a:rPr>
              <a:t>1ou can edit this text</a:t>
            </a:r>
          </a:p>
        </p:txBody>
      </p:sp>
      <p:sp>
        <p:nvSpPr>
          <p:cNvPr id="722" name="TextBox 721">
            <a:extLst>
              <a:ext uri="{FF2B5EF4-FFF2-40B4-BE49-F238E27FC236}">
                <a16:creationId xmlns:a16="http://schemas.microsoft.com/office/drawing/2014/main" id="{E11F3C78-5E19-1042-BBD4-1F12619BB705}"/>
              </a:ext>
            </a:extLst>
          </p:cNvPr>
          <p:cNvSpPr txBox="1"/>
          <p:nvPr/>
        </p:nvSpPr>
        <p:spPr>
          <a:xfrm>
            <a:off x="4471940" y="3133702"/>
            <a:ext cx="3503114" cy="707886"/>
          </a:xfrm>
          <a:prstGeom prst="rect">
            <a:avLst/>
          </a:prstGeom>
          <a:noFill/>
        </p:spPr>
        <p:txBody>
          <a:bodyPr wrap="square" rtlCol="0">
            <a:spAutoFit/>
          </a:bodyPr>
          <a:lstStyle/>
          <a:p>
            <a:pPr algn="ctr"/>
            <a:r>
              <a:rPr lang="en-US" sz="2000" kern="0" dirty="0" err="1">
                <a:solidFill>
                  <a:schemeClr val="bg1"/>
                </a:solidFill>
                <a:latin typeface="Arial" pitchFamily="34" charset="0"/>
                <a:cs typeface="Arial" pitchFamily="34" charset="0"/>
              </a:rPr>
              <a:t>Xgboost</a:t>
            </a:r>
            <a:endParaRPr lang="en-US" sz="2000" kern="0" dirty="0">
              <a:solidFill>
                <a:schemeClr val="bg1"/>
              </a:solidFill>
              <a:latin typeface="Arial" pitchFamily="34" charset="0"/>
              <a:cs typeface="Arial" pitchFamily="34" charset="0"/>
            </a:endParaRPr>
          </a:p>
          <a:p>
            <a:pPr algn="ctr"/>
            <a:r>
              <a:rPr lang="en-US" sz="2000" kern="0" dirty="0">
                <a:solidFill>
                  <a:schemeClr val="bg1"/>
                </a:solidFill>
                <a:latin typeface="Arial" pitchFamily="34" charset="0"/>
                <a:cs typeface="Arial" pitchFamily="34" charset="0"/>
              </a:rPr>
              <a:t>Ensemble Learning</a:t>
            </a:r>
          </a:p>
        </p:txBody>
      </p:sp>
      <p:sp>
        <p:nvSpPr>
          <p:cNvPr id="723" name="TextBox 722">
            <a:extLst>
              <a:ext uri="{FF2B5EF4-FFF2-40B4-BE49-F238E27FC236}">
                <a16:creationId xmlns:a16="http://schemas.microsoft.com/office/drawing/2014/main" id="{7E9B6711-E50C-8349-9424-A7CD06A0F554}"/>
              </a:ext>
            </a:extLst>
          </p:cNvPr>
          <p:cNvSpPr txBox="1"/>
          <p:nvPr/>
        </p:nvSpPr>
        <p:spPr>
          <a:xfrm>
            <a:off x="4849736" y="4148575"/>
            <a:ext cx="2809979" cy="1477328"/>
          </a:xfrm>
          <a:prstGeom prst="rect">
            <a:avLst/>
          </a:prstGeom>
          <a:noFill/>
        </p:spPr>
        <p:txBody>
          <a:bodyPr wrap="square" rtlCol="0">
            <a:spAutoFit/>
          </a:bodyPr>
          <a:lstStyle/>
          <a:p>
            <a:pPr algn="ctr"/>
            <a:r>
              <a:rPr lang="en-US" kern="0" dirty="0">
                <a:solidFill>
                  <a:schemeClr val="bg1"/>
                </a:solidFill>
                <a:latin typeface="Arial" pitchFamily="34" charset="0"/>
                <a:cs typeface="Arial" pitchFamily="34" charset="0"/>
              </a:rPr>
              <a:t>20,000 samples</a:t>
            </a:r>
          </a:p>
          <a:p>
            <a:pPr algn="ctr"/>
            <a:r>
              <a:rPr lang="en-US" kern="0" dirty="0">
                <a:solidFill>
                  <a:schemeClr val="bg1"/>
                </a:solidFill>
                <a:latin typeface="Arial" pitchFamily="34" charset="0"/>
                <a:cs typeface="Arial" pitchFamily="34" charset="0"/>
              </a:rPr>
              <a:t>500 GB Data</a:t>
            </a:r>
          </a:p>
          <a:p>
            <a:pPr algn="ctr"/>
            <a:r>
              <a:rPr lang="en-US" kern="0" dirty="0">
                <a:solidFill>
                  <a:schemeClr val="bg1"/>
                </a:solidFill>
                <a:latin typeface="Arial" pitchFamily="34" charset="0"/>
                <a:cs typeface="Arial" pitchFamily="34" charset="0"/>
              </a:rPr>
              <a:t>Bytes + ASM</a:t>
            </a:r>
          </a:p>
          <a:p>
            <a:pPr algn="ctr"/>
            <a:r>
              <a:rPr lang="en-US" kern="0" dirty="0">
                <a:solidFill>
                  <a:schemeClr val="bg1"/>
                </a:solidFill>
                <a:latin typeface="Arial" pitchFamily="34" charset="0"/>
                <a:cs typeface="Arial" pitchFamily="34" charset="0"/>
              </a:rPr>
              <a:t>Dataset Source: Microsoft</a:t>
            </a:r>
          </a:p>
        </p:txBody>
      </p:sp>
      <p:sp>
        <p:nvSpPr>
          <p:cNvPr id="724" name="TextBox 723">
            <a:extLst>
              <a:ext uri="{FF2B5EF4-FFF2-40B4-BE49-F238E27FC236}">
                <a16:creationId xmlns:a16="http://schemas.microsoft.com/office/drawing/2014/main" id="{EBCC8C1E-26F3-BC4C-AE7F-1CCF7A0EDC93}"/>
              </a:ext>
            </a:extLst>
          </p:cNvPr>
          <p:cNvSpPr txBox="1">
            <a:spLocks/>
          </p:cNvSpPr>
          <p:nvPr/>
        </p:nvSpPr>
        <p:spPr>
          <a:xfrm>
            <a:off x="9646401" y="2358899"/>
            <a:ext cx="1976438" cy="545247"/>
          </a:xfrm>
          <a:prstGeom prst="rect">
            <a:avLst/>
          </a:prstGeom>
          <a:noFill/>
        </p:spPr>
        <p:txBody>
          <a:bodyPr wrap="square" rtlCol="0" anchor="ctr">
            <a:spAutoFit/>
          </a:bodyPr>
          <a:lstStyle/>
          <a:p>
            <a:pPr algn="ctr"/>
            <a:r>
              <a:rPr lang="en-US" sz="1400" b="1" kern="0">
                <a:solidFill>
                  <a:schemeClr val="bg1"/>
                </a:solidFill>
                <a:latin typeface="Arial" pitchFamily="34" charset="0"/>
                <a:cs typeface="Arial" pitchFamily="34" charset="0"/>
              </a:rPr>
              <a:t>You can edit this text</a:t>
            </a:r>
            <a:endParaRPr lang="en-US" sz="1400" b="1" kern="0" dirty="0">
              <a:solidFill>
                <a:schemeClr val="bg1"/>
              </a:solidFill>
              <a:latin typeface="Arial" pitchFamily="34" charset="0"/>
              <a:cs typeface="Arial" pitchFamily="34" charset="0"/>
            </a:endParaRPr>
          </a:p>
        </p:txBody>
      </p:sp>
      <p:sp>
        <p:nvSpPr>
          <p:cNvPr id="725" name="Rectangle 49">
            <a:extLst>
              <a:ext uri="{FF2B5EF4-FFF2-40B4-BE49-F238E27FC236}">
                <a16:creationId xmlns:a16="http://schemas.microsoft.com/office/drawing/2014/main" id="{89585A12-4E21-AE44-AC52-C78D3DB856DB}"/>
              </a:ext>
            </a:extLst>
          </p:cNvPr>
          <p:cNvSpPr>
            <a:spLocks noChangeArrowheads="1"/>
          </p:cNvSpPr>
          <p:nvPr/>
        </p:nvSpPr>
        <p:spPr bwMode="auto">
          <a:xfrm>
            <a:off x="4426447" y="6013837"/>
            <a:ext cx="1109663" cy="814388"/>
          </a:xfrm>
          <a:prstGeom prst="roundRect">
            <a:avLst>
              <a:gd name="adj" fmla="val 11427"/>
            </a:avLst>
          </a:prstGeom>
          <a:solidFill>
            <a:schemeClr val="accent4">
              <a:lumMod val="75000"/>
              <a:alpha val="30000"/>
            </a:schemeClr>
          </a:solidFill>
          <a:ln w="25400">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dirty="0"/>
          </a:p>
        </p:txBody>
      </p:sp>
      <p:sp>
        <p:nvSpPr>
          <p:cNvPr id="726" name="Rectangle 50">
            <a:extLst>
              <a:ext uri="{FF2B5EF4-FFF2-40B4-BE49-F238E27FC236}">
                <a16:creationId xmlns:a16="http://schemas.microsoft.com/office/drawing/2014/main" id="{609E0292-002B-5B43-9029-8A3DF5B41DEA}"/>
              </a:ext>
            </a:extLst>
          </p:cNvPr>
          <p:cNvSpPr>
            <a:spLocks noChangeArrowheads="1"/>
          </p:cNvSpPr>
          <p:nvPr/>
        </p:nvSpPr>
        <p:spPr bwMode="auto">
          <a:xfrm>
            <a:off x="5664697" y="6013837"/>
            <a:ext cx="1109663" cy="814388"/>
          </a:xfrm>
          <a:prstGeom prst="roundRect">
            <a:avLst>
              <a:gd name="adj" fmla="val 8433"/>
            </a:avLst>
          </a:prstGeom>
          <a:solidFill>
            <a:schemeClr val="accent4">
              <a:lumMod val="75000"/>
              <a:alpha val="30000"/>
            </a:schemeClr>
          </a:solidFill>
          <a:ln w="25400">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dirty="0"/>
          </a:p>
        </p:txBody>
      </p:sp>
      <p:sp>
        <p:nvSpPr>
          <p:cNvPr id="727" name="Rectangle 51">
            <a:extLst>
              <a:ext uri="{FF2B5EF4-FFF2-40B4-BE49-F238E27FC236}">
                <a16:creationId xmlns:a16="http://schemas.microsoft.com/office/drawing/2014/main" id="{3DE1F652-38A0-9846-9DBC-8627A082DC44}"/>
              </a:ext>
            </a:extLst>
          </p:cNvPr>
          <p:cNvSpPr>
            <a:spLocks noChangeArrowheads="1"/>
          </p:cNvSpPr>
          <p:nvPr/>
        </p:nvSpPr>
        <p:spPr bwMode="auto">
          <a:xfrm>
            <a:off x="6912472" y="6013837"/>
            <a:ext cx="1108075" cy="814388"/>
          </a:xfrm>
          <a:prstGeom prst="roundRect">
            <a:avLst>
              <a:gd name="adj" fmla="val 9930"/>
            </a:avLst>
          </a:prstGeom>
          <a:solidFill>
            <a:schemeClr val="accent4">
              <a:lumMod val="75000"/>
              <a:alpha val="30000"/>
            </a:schemeClr>
          </a:solidFill>
          <a:ln w="25400">
            <a:solidFill>
              <a:schemeClr val="accent4"/>
            </a:solidFill>
            <a:prstDash val="solid"/>
            <a:miter lim="800000"/>
            <a:headEnd/>
            <a:tailEnd/>
          </a:ln>
        </p:spPr>
        <p:txBody>
          <a:bodyPr vert="horz" wrap="square" lIns="91440" tIns="45720" rIns="91440" bIns="45720" numCol="1" anchor="t" anchorCtr="0" compatLnSpc="1">
            <a:prstTxWarp prst="textNoShape">
              <a:avLst/>
            </a:prstTxWarp>
          </a:bodyPr>
          <a:lstStyle/>
          <a:p>
            <a:pPr algn="ctr"/>
            <a:endParaRPr lang="en-US" dirty="0"/>
          </a:p>
        </p:txBody>
      </p:sp>
      <p:grpSp>
        <p:nvGrpSpPr>
          <p:cNvPr id="728" name="Group 727">
            <a:extLst>
              <a:ext uri="{FF2B5EF4-FFF2-40B4-BE49-F238E27FC236}">
                <a16:creationId xmlns:a16="http://schemas.microsoft.com/office/drawing/2014/main" id="{9E61690B-2CC8-4A43-ACD9-088FB218961E}"/>
              </a:ext>
            </a:extLst>
          </p:cNvPr>
          <p:cNvGrpSpPr/>
          <p:nvPr/>
        </p:nvGrpSpPr>
        <p:grpSpPr>
          <a:xfrm>
            <a:off x="4712196" y="6148774"/>
            <a:ext cx="525463" cy="538162"/>
            <a:chOff x="4572000" y="4859338"/>
            <a:chExt cx="525463" cy="538162"/>
          </a:xfrm>
        </p:grpSpPr>
        <p:sp>
          <p:nvSpPr>
            <p:cNvPr id="729" name="Freeform 275">
              <a:extLst>
                <a:ext uri="{FF2B5EF4-FFF2-40B4-BE49-F238E27FC236}">
                  <a16:creationId xmlns:a16="http://schemas.microsoft.com/office/drawing/2014/main" id="{978486FA-BD26-C642-8CB2-FFBB84CBF254}"/>
                </a:ext>
              </a:extLst>
            </p:cNvPr>
            <p:cNvSpPr>
              <a:spLocks/>
            </p:cNvSpPr>
            <p:nvPr/>
          </p:nvSpPr>
          <p:spPr bwMode="auto">
            <a:xfrm>
              <a:off x="4572000" y="4873625"/>
              <a:ext cx="523875" cy="522288"/>
            </a:xfrm>
            <a:custGeom>
              <a:avLst/>
              <a:gdLst>
                <a:gd name="T0" fmla="*/ 0 w 990"/>
                <a:gd name="T1" fmla="*/ 343 h 989"/>
                <a:gd name="T2" fmla="*/ 385 w 990"/>
                <a:gd name="T3" fmla="*/ 343 h 989"/>
                <a:gd name="T4" fmla="*/ 385 w 990"/>
                <a:gd name="T5" fmla="*/ 0 h 989"/>
                <a:gd name="T6" fmla="*/ 637 w 990"/>
                <a:gd name="T7" fmla="*/ 0 h 989"/>
                <a:gd name="T8" fmla="*/ 637 w 990"/>
                <a:gd name="T9" fmla="*/ 343 h 989"/>
                <a:gd name="T10" fmla="*/ 990 w 990"/>
                <a:gd name="T11" fmla="*/ 343 h 989"/>
                <a:gd name="T12" fmla="*/ 990 w 990"/>
                <a:gd name="T13" fmla="*/ 595 h 989"/>
                <a:gd name="T14" fmla="*/ 637 w 990"/>
                <a:gd name="T15" fmla="*/ 595 h 989"/>
                <a:gd name="T16" fmla="*/ 637 w 990"/>
                <a:gd name="T17" fmla="*/ 989 h 989"/>
                <a:gd name="T18" fmla="*/ 385 w 990"/>
                <a:gd name="T19" fmla="*/ 989 h 989"/>
                <a:gd name="T20" fmla="*/ 385 w 990"/>
                <a:gd name="T21" fmla="*/ 595 h 989"/>
                <a:gd name="T22" fmla="*/ 0 w 990"/>
                <a:gd name="T23" fmla="*/ 595 h 989"/>
                <a:gd name="T24" fmla="*/ 0 w 990"/>
                <a:gd name="T25" fmla="*/ 343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0" h="989">
                  <a:moveTo>
                    <a:pt x="0" y="343"/>
                  </a:moveTo>
                  <a:lnTo>
                    <a:pt x="385" y="343"/>
                  </a:lnTo>
                  <a:lnTo>
                    <a:pt x="385" y="0"/>
                  </a:lnTo>
                  <a:lnTo>
                    <a:pt x="637" y="0"/>
                  </a:lnTo>
                  <a:lnTo>
                    <a:pt x="637" y="343"/>
                  </a:lnTo>
                  <a:lnTo>
                    <a:pt x="990" y="343"/>
                  </a:lnTo>
                  <a:lnTo>
                    <a:pt x="990" y="595"/>
                  </a:lnTo>
                  <a:lnTo>
                    <a:pt x="637" y="595"/>
                  </a:lnTo>
                  <a:lnTo>
                    <a:pt x="637" y="989"/>
                  </a:lnTo>
                  <a:lnTo>
                    <a:pt x="385" y="989"/>
                  </a:lnTo>
                  <a:lnTo>
                    <a:pt x="385" y="595"/>
                  </a:lnTo>
                  <a:lnTo>
                    <a:pt x="0" y="595"/>
                  </a:lnTo>
                  <a:lnTo>
                    <a:pt x="0" y="34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30" name="Rectangle 276">
              <a:extLst>
                <a:ext uri="{FF2B5EF4-FFF2-40B4-BE49-F238E27FC236}">
                  <a16:creationId xmlns:a16="http://schemas.microsoft.com/office/drawing/2014/main" id="{35FBD178-5FBA-DC46-A442-2FF56B4C8D69}"/>
                </a:ext>
              </a:extLst>
            </p:cNvPr>
            <p:cNvSpPr>
              <a:spLocks noChangeArrowheads="1"/>
            </p:cNvSpPr>
            <p:nvPr/>
          </p:nvSpPr>
          <p:spPr bwMode="auto">
            <a:xfrm>
              <a:off x="4572000" y="5121275"/>
              <a:ext cx="257175" cy="111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31" name="Rectangle 277">
              <a:extLst>
                <a:ext uri="{FF2B5EF4-FFF2-40B4-BE49-F238E27FC236}">
                  <a16:creationId xmlns:a16="http://schemas.microsoft.com/office/drawing/2014/main" id="{5F8ABD30-9B00-484E-B045-D64A78F7BC7C}"/>
                </a:ext>
              </a:extLst>
            </p:cNvPr>
            <p:cNvSpPr>
              <a:spLocks noChangeArrowheads="1"/>
            </p:cNvSpPr>
            <p:nvPr/>
          </p:nvSpPr>
          <p:spPr bwMode="auto">
            <a:xfrm>
              <a:off x="4843463" y="5121275"/>
              <a:ext cx="254000" cy="111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32" name="Rectangle 278">
              <a:extLst>
                <a:ext uri="{FF2B5EF4-FFF2-40B4-BE49-F238E27FC236}">
                  <a16:creationId xmlns:a16="http://schemas.microsoft.com/office/drawing/2014/main" id="{10E2A02A-A538-9849-BA8A-7FC19CA75AEC}"/>
                </a:ext>
              </a:extLst>
            </p:cNvPr>
            <p:cNvSpPr>
              <a:spLocks noChangeArrowheads="1"/>
            </p:cNvSpPr>
            <p:nvPr/>
          </p:nvSpPr>
          <p:spPr bwMode="auto">
            <a:xfrm>
              <a:off x="4830763" y="5133975"/>
              <a:ext cx="11113" cy="26352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33" name="Rectangle 279">
              <a:extLst>
                <a:ext uri="{FF2B5EF4-FFF2-40B4-BE49-F238E27FC236}">
                  <a16:creationId xmlns:a16="http://schemas.microsoft.com/office/drawing/2014/main" id="{3124BE5C-C1CF-1A42-90AF-97EB97E0EE33}"/>
                </a:ext>
              </a:extLst>
            </p:cNvPr>
            <p:cNvSpPr>
              <a:spLocks noChangeArrowheads="1"/>
            </p:cNvSpPr>
            <p:nvPr/>
          </p:nvSpPr>
          <p:spPr bwMode="auto">
            <a:xfrm>
              <a:off x="4830763" y="4870450"/>
              <a:ext cx="11113" cy="24923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34" name="Freeform 280">
              <a:extLst>
                <a:ext uri="{FF2B5EF4-FFF2-40B4-BE49-F238E27FC236}">
                  <a16:creationId xmlns:a16="http://schemas.microsoft.com/office/drawing/2014/main" id="{35533399-E7D8-CD4A-BA95-705875F8F9EE}"/>
                </a:ext>
              </a:extLst>
            </p:cNvPr>
            <p:cNvSpPr>
              <a:spLocks noEditPoints="1"/>
            </p:cNvSpPr>
            <p:nvPr/>
          </p:nvSpPr>
          <p:spPr bwMode="auto">
            <a:xfrm>
              <a:off x="4595813" y="4859338"/>
              <a:ext cx="168275" cy="182563"/>
            </a:xfrm>
            <a:custGeom>
              <a:avLst/>
              <a:gdLst>
                <a:gd name="T0" fmla="*/ 69 w 319"/>
                <a:gd name="T1" fmla="*/ 241 h 345"/>
                <a:gd name="T2" fmla="*/ 91 w 319"/>
                <a:gd name="T3" fmla="*/ 254 h 345"/>
                <a:gd name="T4" fmla="*/ 104 w 319"/>
                <a:gd name="T5" fmla="*/ 275 h 345"/>
                <a:gd name="T6" fmla="*/ 236 w 319"/>
                <a:gd name="T7" fmla="*/ 97 h 345"/>
                <a:gd name="T8" fmla="*/ 221 w 319"/>
                <a:gd name="T9" fmla="*/ 82 h 345"/>
                <a:gd name="T10" fmla="*/ 213 w 319"/>
                <a:gd name="T11" fmla="*/ 60 h 345"/>
                <a:gd name="T12" fmla="*/ 217 w 319"/>
                <a:gd name="T13" fmla="*/ 32 h 345"/>
                <a:gd name="T14" fmla="*/ 236 w 319"/>
                <a:gd name="T15" fmla="*/ 9 h 345"/>
                <a:gd name="T16" fmla="*/ 265 w 319"/>
                <a:gd name="T17" fmla="*/ 0 h 345"/>
                <a:gd name="T18" fmla="*/ 295 w 319"/>
                <a:gd name="T19" fmla="*/ 9 h 345"/>
                <a:gd name="T20" fmla="*/ 314 w 319"/>
                <a:gd name="T21" fmla="*/ 32 h 345"/>
                <a:gd name="T22" fmla="*/ 318 w 319"/>
                <a:gd name="T23" fmla="*/ 60 h 345"/>
                <a:gd name="T24" fmla="*/ 310 w 319"/>
                <a:gd name="T25" fmla="*/ 82 h 345"/>
                <a:gd name="T26" fmla="*/ 295 w 319"/>
                <a:gd name="T27" fmla="*/ 97 h 345"/>
                <a:gd name="T28" fmla="*/ 287 w 319"/>
                <a:gd name="T29" fmla="*/ 320 h 345"/>
                <a:gd name="T30" fmla="*/ 94 w 319"/>
                <a:gd name="T31" fmla="*/ 325 h 345"/>
                <a:gd name="T32" fmla="*/ 78 w 319"/>
                <a:gd name="T33" fmla="*/ 337 h 345"/>
                <a:gd name="T34" fmla="*/ 59 w 319"/>
                <a:gd name="T35" fmla="*/ 343 h 345"/>
                <a:gd name="T36" fmla="*/ 32 w 319"/>
                <a:gd name="T37" fmla="*/ 340 h 345"/>
                <a:gd name="T38" fmla="*/ 9 w 319"/>
                <a:gd name="T39" fmla="*/ 320 h 345"/>
                <a:gd name="T40" fmla="*/ 0 w 319"/>
                <a:gd name="T41" fmla="*/ 291 h 345"/>
                <a:gd name="T42" fmla="*/ 9 w 319"/>
                <a:gd name="T43" fmla="*/ 261 h 345"/>
                <a:gd name="T44" fmla="*/ 32 w 319"/>
                <a:gd name="T45" fmla="*/ 242 h 345"/>
                <a:gd name="T46" fmla="*/ 265 w 319"/>
                <a:gd name="T47" fmla="*/ 27 h 345"/>
                <a:gd name="T48" fmla="*/ 280 w 319"/>
                <a:gd name="T49" fmla="*/ 32 h 345"/>
                <a:gd name="T50" fmla="*/ 290 w 319"/>
                <a:gd name="T51" fmla="*/ 43 h 345"/>
                <a:gd name="T52" fmla="*/ 291 w 319"/>
                <a:gd name="T53" fmla="*/ 58 h 345"/>
                <a:gd name="T54" fmla="*/ 283 w 319"/>
                <a:gd name="T55" fmla="*/ 70 h 345"/>
                <a:gd name="T56" fmla="*/ 271 w 319"/>
                <a:gd name="T57" fmla="*/ 78 h 345"/>
                <a:gd name="T58" fmla="*/ 255 w 319"/>
                <a:gd name="T59" fmla="*/ 77 h 345"/>
                <a:gd name="T60" fmla="*/ 244 w 319"/>
                <a:gd name="T61" fmla="*/ 68 h 345"/>
                <a:gd name="T62" fmla="*/ 240 w 319"/>
                <a:gd name="T63" fmla="*/ 52 h 345"/>
                <a:gd name="T64" fmla="*/ 244 w 319"/>
                <a:gd name="T65" fmla="*/ 38 h 345"/>
                <a:gd name="T66" fmla="*/ 255 w 319"/>
                <a:gd name="T67" fmla="*/ 29 h 345"/>
                <a:gd name="T68" fmla="*/ 53 w 319"/>
                <a:gd name="T69" fmla="*/ 265 h 345"/>
                <a:gd name="T70" fmla="*/ 67 w 319"/>
                <a:gd name="T71" fmla="*/ 270 h 345"/>
                <a:gd name="T72" fmla="*/ 76 w 319"/>
                <a:gd name="T73" fmla="*/ 281 h 345"/>
                <a:gd name="T74" fmla="*/ 78 w 319"/>
                <a:gd name="T75" fmla="*/ 296 h 345"/>
                <a:gd name="T76" fmla="*/ 71 w 319"/>
                <a:gd name="T77" fmla="*/ 309 h 345"/>
                <a:gd name="T78" fmla="*/ 58 w 319"/>
                <a:gd name="T79" fmla="*/ 316 h 345"/>
                <a:gd name="T80" fmla="*/ 42 w 319"/>
                <a:gd name="T81" fmla="*/ 315 h 345"/>
                <a:gd name="T82" fmla="*/ 31 w 319"/>
                <a:gd name="T83" fmla="*/ 305 h 345"/>
                <a:gd name="T84" fmla="*/ 27 w 319"/>
                <a:gd name="T85" fmla="*/ 291 h 345"/>
                <a:gd name="T86" fmla="*/ 31 w 319"/>
                <a:gd name="T87" fmla="*/ 277 h 345"/>
                <a:gd name="T88" fmla="*/ 42 w 319"/>
                <a:gd name="T89" fmla="*/ 268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9" h="345">
                  <a:moveTo>
                    <a:pt x="53" y="238"/>
                  </a:moveTo>
                  <a:lnTo>
                    <a:pt x="62" y="238"/>
                  </a:lnTo>
                  <a:lnTo>
                    <a:pt x="69" y="241"/>
                  </a:lnTo>
                  <a:lnTo>
                    <a:pt x="77" y="243"/>
                  </a:lnTo>
                  <a:lnTo>
                    <a:pt x="85" y="249"/>
                  </a:lnTo>
                  <a:lnTo>
                    <a:pt x="91" y="254"/>
                  </a:lnTo>
                  <a:lnTo>
                    <a:pt x="96" y="260"/>
                  </a:lnTo>
                  <a:lnTo>
                    <a:pt x="100" y="268"/>
                  </a:lnTo>
                  <a:lnTo>
                    <a:pt x="104" y="275"/>
                  </a:lnTo>
                  <a:lnTo>
                    <a:pt x="244" y="275"/>
                  </a:lnTo>
                  <a:lnTo>
                    <a:pt x="244" y="101"/>
                  </a:lnTo>
                  <a:lnTo>
                    <a:pt x="236" y="97"/>
                  </a:lnTo>
                  <a:lnTo>
                    <a:pt x="231" y="93"/>
                  </a:lnTo>
                  <a:lnTo>
                    <a:pt x="226" y="87"/>
                  </a:lnTo>
                  <a:lnTo>
                    <a:pt x="221" y="82"/>
                  </a:lnTo>
                  <a:lnTo>
                    <a:pt x="217" y="76"/>
                  </a:lnTo>
                  <a:lnTo>
                    <a:pt x="214" y="68"/>
                  </a:lnTo>
                  <a:lnTo>
                    <a:pt x="213" y="60"/>
                  </a:lnTo>
                  <a:lnTo>
                    <a:pt x="213" y="52"/>
                  </a:lnTo>
                  <a:lnTo>
                    <a:pt x="213" y="42"/>
                  </a:lnTo>
                  <a:lnTo>
                    <a:pt x="217" y="32"/>
                  </a:lnTo>
                  <a:lnTo>
                    <a:pt x="222" y="23"/>
                  </a:lnTo>
                  <a:lnTo>
                    <a:pt x="228" y="15"/>
                  </a:lnTo>
                  <a:lnTo>
                    <a:pt x="236" y="9"/>
                  </a:lnTo>
                  <a:lnTo>
                    <a:pt x="245" y="4"/>
                  </a:lnTo>
                  <a:lnTo>
                    <a:pt x="255" y="1"/>
                  </a:lnTo>
                  <a:lnTo>
                    <a:pt x="265" y="0"/>
                  </a:lnTo>
                  <a:lnTo>
                    <a:pt x="276" y="1"/>
                  </a:lnTo>
                  <a:lnTo>
                    <a:pt x="286" y="4"/>
                  </a:lnTo>
                  <a:lnTo>
                    <a:pt x="295" y="9"/>
                  </a:lnTo>
                  <a:lnTo>
                    <a:pt x="303" y="15"/>
                  </a:lnTo>
                  <a:lnTo>
                    <a:pt x="309" y="23"/>
                  </a:lnTo>
                  <a:lnTo>
                    <a:pt x="314" y="32"/>
                  </a:lnTo>
                  <a:lnTo>
                    <a:pt x="318" y="42"/>
                  </a:lnTo>
                  <a:lnTo>
                    <a:pt x="319" y="52"/>
                  </a:lnTo>
                  <a:lnTo>
                    <a:pt x="318" y="60"/>
                  </a:lnTo>
                  <a:lnTo>
                    <a:pt x="317" y="68"/>
                  </a:lnTo>
                  <a:lnTo>
                    <a:pt x="314" y="76"/>
                  </a:lnTo>
                  <a:lnTo>
                    <a:pt x="310" y="82"/>
                  </a:lnTo>
                  <a:lnTo>
                    <a:pt x="305" y="87"/>
                  </a:lnTo>
                  <a:lnTo>
                    <a:pt x="300" y="93"/>
                  </a:lnTo>
                  <a:lnTo>
                    <a:pt x="295" y="97"/>
                  </a:lnTo>
                  <a:lnTo>
                    <a:pt x="288" y="101"/>
                  </a:lnTo>
                  <a:lnTo>
                    <a:pt x="288" y="320"/>
                  </a:lnTo>
                  <a:lnTo>
                    <a:pt x="287" y="320"/>
                  </a:lnTo>
                  <a:lnTo>
                    <a:pt x="287" y="320"/>
                  </a:lnTo>
                  <a:lnTo>
                    <a:pt x="98" y="320"/>
                  </a:lnTo>
                  <a:lnTo>
                    <a:pt x="94" y="325"/>
                  </a:lnTo>
                  <a:lnTo>
                    <a:pt x="89" y="331"/>
                  </a:lnTo>
                  <a:lnTo>
                    <a:pt x="83" y="334"/>
                  </a:lnTo>
                  <a:lnTo>
                    <a:pt x="78" y="337"/>
                  </a:lnTo>
                  <a:lnTo>
                    <a:pt x="72" y="341"/>
                  </a:lnTo>
                  <a:lnTo>
                    <a:pt x="66" y="342"/>
                  </a:lnTo>
                  <a:lnTo>
                    <a:pt x="59" y="343"/>
                  </a:lnTo>
                  <a:lnTo>
                    <a:pt x="53" y="345"/>
                  </a:lnTo>
                  <a:lnTo>
                    <a:pt x="42" y="343"/>
                  </a:lnTo>
                  <a:lnTo>
                    <a:pt x="32" y="340"/>
                  </a:lnTo>
                  <a:lnTo>
                    <a:pt x="23" y="334"/>
                  </a:lnTo>
                  <a:lnTo>
                    <a:pt x="16" y="328"/>
                  </a:lnTo>
                  <a:lnTo>
                    <a:pt x="9" y="320"/>
                  </a:lnTo>
                  <a:lnTo>
                    <a:pt x="4" y="311"/>
                  </a:lnTo>
                  <a:lnTo>
                    <a:pt x="0" y="301"/>
                  </a:lnTo>
                  <a:lnTo>
                    <a:pt x="0" y="291"/>
                  </a:lnTo>
                  <a:lnTo>
                    <a:pt x="0" y="281"/>
                  </a:lnTo>
                  <a:lnTo>
                    <a:pt x="4" y="270"/>
                  </a:lnTo>
                  <a:lnTo>
                    <a:pt x="9" y="261"/>
                  </a:lnTo>
                  <a:lnTo>
                    <a:pt x="16" y="254"/>
                  </a:lnTo>
                  <a:lnTo>
                    <a:pt x="23" y="247"/>
                  </a:lnTo>
                  <a:lnTo>
                    <a:pt x="32" y="242"/>
                  </a:lnTo>
                  <a:lnTo>
                    <a:pt x="42" y="240"/>
                  </a:lnTo>
                  <a:lnTo>
                    <a:pt x="53" y="238"/>
                  </a:lnTo>
                  <a:close/>
                  <a:moveTo>
                    <a:pt x="265" y="27"/>
                  </a:moveTo>
                  <a:lnTo>
                    <a:pt x="271" y="28"/>
                  </a:lnTo>
                  <a:lnTo>
                    <a:pt x="276" y="29"/>
                  </a:lnTo>
                  <a:lnTo>
                    <a:pt x="280" y="32"/>
                  </a:lnTo>
                  <a:lnTo>
                    <a:pt x="283" y="34"/>
                  </a:lnTo>
                  <a:lnTo>
                    <a:pt x="287" y="38"/>
                  </a:lnTo>
                  <a:lnTo>
                    <a:pt x="290" y="43"/>
                  </a:lnTo>
                  <a:lnTo>
                    <a:pt x="291" y="47"/>
                  </a:lnTo>
                  <a:lnTo>
                    <a:pt x="291" y="52"/>
                  </a:lnTo>
                  <a:lnTo>
                    <a:pt x="291" y="58"/>
                  </a:lnTo>
                  <a:lnTo>
                    <a:pt x="290" y="63"/>
                  </a:lnTo>
                  <a:lnTo>
                    <a:pt x="287" y="68"/>
                  </a:lnTo>
                  <a:lnTo>
                    <a:pt x="283" y="70"/>
                  </a:lnTo>
                  <a:lnTo>
                    <a:pt x="280" y="74"/>
                  </a:lnTo>
                  <a:lnTo>
                    <a:pt x="276" y="77"/>
                  </a:lnTo>
                  <a:lnTo>
                    <a:pt x="271" y="78"/>
                  </a:lnTo>
                  <a:lnTo>
                    <a:pt x="265" y="78"/>
                  </a:lnTo>
                  <a:lnTo>
                    <a:pt x="260" y="78"/>
                  </a:lnTo>
                  <a:lnTo>
                    <a:pt x="255" y="77"/>
                  </a:lnTo>
                  <a:lnTo>
                    <a:pt x="251" y="74"/>
                  </a:lnTo>
                  <a:lnTo>
                    <a:pt x="247" y="70"/>
                  </a:lnTo>
                  <a:lnTo>
                    <a:pt x="244" y="68"/>
                  </a:lnTo>
                  <a:lnTo>
                    <a:pt x="242" y="63"/>
                  </a:lnTo>
                  <a:lnTo>
                    <a:pt x="240" y="58"/>
                  </a:lnTo>
                  <a:lnTo>
                    <a:pt x="240" y="52"/>
                  </a:lnTo>
                  <a:lnTo>
                    <a:pt x="240" y="47"/>
                  </a:lnTo>
                  <a:lnTo>
                    <a:pt x="242" y="43"/>
                  </a:lnTo>
                  <a:lnTo>
                    <a:pt x="244" y="38"/>
                  </a:lnTo>
                  <a:lnTo>
                    <a:pt x="247" y="34"/>
                  </a:lnTo>
                  <a:lnTo>
                    <a:pt x="251" y="32"/>
                  </a:lnTo>
                  <a:lnTo>
                    <a:pt x="255" y="29"/>
                  </a:lnTo>
                  <a:lnTo>
                    <a:pt x="260" y="28"/>
                  </a:lnTo>
                  <a:lnTo>
                    <a:pt x="265" y="27"/>
                  </a:lnTo>
                  <a:close/>
                  <a:moveTo>
                    <a:pt x="53" y="265"/>
                  </a:moveTo>
                  <a:lnTo>
                    <a:pt x="58" y="266"/>
                  </a:lnTo>
                  <a:lnTo>
                    <a:pt x="63" y="268"/>
                  </a:lnTo>
                  <a:lnTo>
                    <a:pt x="67" y="270"/>
                  </a:lnTo>
                  <a:lnTo>
                    <a:pt x="71" y="273"/>
                  </a:lnTo>
                  <a:lnTo>
                    <a:pt x="74" y="277"/>
                  </a:lnTo>
                  <a:lnTo>
                    <a:pt x="76" y="281"/>
                  </a:lnTo>
                  <a:lnTo>
                    <a:pt x="78" y="286"/>
                  </a:lnTo>
                  <a:lnTo>
                    <a:pt x="78" y="291"/>
                  </a:lnTo>
                  <a:lnTo>
                    <a:pt x="78" y="296"/>
                  </a:lnTo>
                  <a:lnTo>
                    <a:pt x="76" y="301"/>
                  </a:lnTo>
                  <a:lnTo>
                    <a:pt x="74" y="305"/>
                  </a:lnTo>
                  <a:lnTo>
                    <a:pt x="71" y="309"/>
                  </a:lnTo>
                  <a:lnTo>
                    <a:pt x="67" y="313"/>
                  </a:lnTo>
                  <a:lnTo>
                    <a:pt x="63" y="315"/>
                  </a:lnTo>
                  <a:lnTo>
                    <a:pt x="58" y="316"/>
                  </a:lnTo>
                  <a:lnTo>
                    <a:pt x="53" y="316"/>
                  </a:lnTo>
                  <a:lnTo>
                    <a:pt x="48" y="316"/>
                  </a:lnTo>
                  <a:lnTo>
                    <a:pt x="42" y="315"/>
                  </a:lnTo>
                  <a:lnTo>
                    <a:pt x="39" y="313"/>
                  </a:lnTo>
                  <a:lnTo>
                    <a:pt x="35" y="309"/>
                  </a:lnTo>
                  <a:lnTo>
                    <a:pt x="31" y="305"/>
                  </a:lnTo>
                  <a:lnTo>
                    <a:pt x="30" y="301"/>
                  </a:lnTo>
                  <a:lnTo>
                    <a:pt x="27" y="296"/>
                  </a:lnTo>
                  <a:lnTo>
                    <a:pt x="27" y="291"/>
                  </a:lnTo>
                  <a:lnTo>
                    <a:pt x="27" y="286"/>
                  </a:lnTo>
                  <a:lnTo>
                    <a:pt x="30" y="281"/>
                  </a:lnTo>
                  <a:lnTo>
                    <a:pt x="31" y="277"/>
                  </a:lnTo>
                  <a:lnTo>
                    <a:pt x="35" y="273"/>
                  </a:lnTo>
                  <a:lnTo>
                    <a:pt x="39" y="270"/>
                  </a:lnTo>
                  <a:lnTo>
                    <a:pt x="42" y="268"/>
                  </a:lnTo>
                  <a:lnTo>
                    <a:pt x="48" y="266"/>
                  </a:lnTo>
                  <a:lnTo>
                    <a:pt x="53" y="26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35" name="Freeform 281">
              <a:extLst>
                <a:ext uri="{FF2B5EF4-FFF2-40B4-BE49-F238E27FC236}">
                  <a16:creationId xmlns:a16="http://schemas.microsoft.com/office/drawing/2014/main" id="{85902CBB-050D-1544-AF21-FE920226DBFE}"/>
                </a:ext>
              </a:extLst>
            </p:cNvPr>
            <p:cNvSpPr>
              <a:spLocks noEditPoints="1"/>
            </p:cNvSpPr>
            <p:nvPr/>
          </p:nvSpPr>
          <p:spPr bwMode="auto">
            <a:xfrm>
              <a:off x="4916488" y="4859338"/>
              <a:ext cx="168275" cy="182563"/>
            </a:xfrm>
            <a:custGeom>
              <a:avLst/>
              <a:gdLst>
                <a:gd name="T0" fmla="*/ 249 w 319"/>
                <a:gd name="T1" fmla="*/ 241 h 345"/>
                <a:gd name="T2" fmla="*/ 228 w 319"/>
                <a:gd name="T3" fmla="*/ 254 h 345"/>
                <a:gd name="T4" fmla="*/ 215 w 319"/>
                <a:gd name="T5" fmla="*/ 275 h 345"/>
                <a:gd name="T6" fmla="*/ 82 w 319"/>
                <a:gd name="T7" fmla="*/ 97 h 345"/>
                <a:gd name="T8" fmla="*/ 97 w 319"/>
                <a:gd name="T9" fmla="*/ 82 h 345"/>
                <a:gd name="T10" fmla="*/ 106 w 319"/>
                <a:gd name="T11" fmla="*/ 60 h 345"/>
                <a:gd name="T12" fmla="*/ 102 w 319"/>
                <a:gd name="T13" fmla="*/ 32 h 345"/>
                <a:gd name="T14" fmla="*/ 83 w 319"/>
                <a:gd name="T15" fmla="*/ 9 h 345"/>
                <a:gd name="T16" fmla="*/ 54 w 319"/>
                <a:gd name="T17" fmla="*/ 0 h 345"/>
                <a:gd name="T18" fmla="*/ 23 w 319"/>
                <a:gd name="T19" fmla="*/ 9 h 345"/>
                <a:gd name="T20" fmla="*/ 4 w 319"/>
                <a:gd name="T21" fmla="*/ 32 h 345"/>
                <a:gd name="T22" fmla="*/ 1 w 319"/>
                <a:gd name="T23" fmla="*/ 60 h 345"/>
                <a:gd name="T24" fmla="*/ 9 w 319"/>
                <a:gd name="T25" fmla="*/ 82 h 345"/>
                <a:gd name="T26" fmla="*/ 24 w 319"/>
                <a:gd name="T27" fmla="*/ 97 h 345"/>
                <a:gd name="T28" fmla="*/ 31 w 319"/>
                <a:gd name="T29" fmla="*/ 320 h 345"/>
                <a:gd name="T30" fmla="*/ 225 w 319"/>
                <a:gd name="T31" fmla="*/ 325 h 345"/>
                <a:gd name="T32" fmla="*/ 241 w 319"/>
                <a:gd name="T33" fmla="*/ 337 h 345"/>
                <a:gd name="T34" fmla="*/ 259 w 319"/>
                <a:gd name="T35" fmla="*/ 343 h 345"/>
                <a:gd name="T36" fmla="*/ 287 w 319"/>
                <a:gd name="T37" fmla="*/ 340 h 345"/>
                <a:gd name="T38" fmla="*/ 310 w 319"/>
                <a:gd name="T39" fmla="*/ 320 h 345"/>
                <a:gd name="T40" fmla="*/ 319 w 319"/>
                <a:gd name="T41" fmla="*/ 291 h 345"/>
                <a:gd name="T42" fmla="*/ 310 w 319"/>
                <a:gd name="T43" fmla="*/ 261 h 345"/>
                <a:gd name="T44" fmla="*/ 287 w 319"/>
                <a:gd name="T45" fmla="*/ 242 h 345"/>
                <a:gd name="T46" fmla="*/ 54 w 319"/>
                <a:gd name="T47" fmla="*/ 27 h 345"/>
                <a:gd name="T48" fmla="*/ 38 w 319"/>
                <a:gd name="T49" fmla="*/ 32 h 345"/>
                <a:gd name="T50" fmla="*/ 29 w 319"/>
                <a:gd name="T51" fmla="*/ 43 h 345"/>
                <a:gd name="T52" fmla="*/ 28 w 319"/>
                <a:gd name="T53" fmla="*/ 58 h 345"/>
                <a:gd name="T54" fmla="*/ 35 w 319"/>
                <a:gd name="T55" fmla="*/ 70 h 345"/>
                <a:gd name="T56" fmla="*/ 49 w 319"/>
                <a:gd name="T57" fmla="*/ 78 h 345"/>
                <a:gd name="T58" fmla="*/ 63 w 319"/>
                <a:gd name="T59" fmla="*/ 77 h 345"/>
                <a:gd name="T60" fmla="*/ 74 w 319"/>
                <a:gd name="T61" fmla="*/ 68 h 345"/>
                <a:gd name="T62" fmla="*/ 79 w 319"/>
                <a:gd name="T63" fmla="*/ 52 h 345"/>
                <a:gd name="T64" fmla="*/ 74 w 319"/>
                <a:gd name="T65" fmla="*/ 38 h 345"/>
                <a:gd name="T66" fmla="*/ 63 w 319"/>
                <a:gd name="T67" fmla="*/ 29 h 345"/>
                <a:gd name="T68" fmla="*/ 266 w 319"/>
                <a:gd name="T69" fmla="*/ 265 h 345"/>
                <a:gd name="T70" fmla="*/ 252 w 319"/>
                <a:gd name="T71" fmla="*/ 270 h 345"/>
                <a:gd name="T72" fmla="*/ 242 w 319"/>
                <a:gd name="T73" fmla="*/ 281 h 345"/>
                <a:gd name="T74" fmla="*/ 241 w 319"/>
                <a:gd name="T75" fmla="*/ 296 h 345"/>
                <a:gd name="T76" fmla="*/ 249 w 319"/>
                <a:gd name="T77" fmla="*/ 309 h 345"/>
                <a:gd name="T78" fmla="*/ 261 w 319"/>
                <a:gd name="T79" fmla="*/ 316 h 345"/>
                <a:gd name="T80" fmla="*/ 277 w 319"/>
                <a:gd name="T81" fmla="*/ 315 h 345"/>
                <a:gd name="T82" fmla="*/ 287 w 319"/>
                <a:gd name="T83" fmla="*/ 305 h 345"/>
                <a:gd name="T84" fmla="*/ 292 w 319"/>
                <a:gd name="T85" fmla="*/ 291 h 345"/>
                <a:gd name="T86" fmla="*/ 287 w 319"/>
                <a:gd name="T87" fmla="*/ 277 h 345"/>
                <a:gd name="T88" fmla="*/ 277 w 319"/>
                <a:gd name="T89" fmla="*/ 268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9" h="345">
                  <a:moveTo>
                    <a:pt x="266" y="238"/>
                  </a:moveTo>
                  <a:lnTo>
                    <a:pt x="258" y="238"/>
                  </a:lnTo>
                  <a:lnTo>
                    <a:pt x="249" y="241"/>
                  </a:lnTo>
                  <a:lnTo>
                    <a:pt x="241" y="243"/>
                  </a:lnTo>
                  <a:lnTo>
                    <a:pt x="234" y="249"/>
                  </a:lnTo>
                  <a:lnTo>
                    <a:pt x="228" y="254"/>
                  </a:lnTo>
                  <a:lnTo>
                    <a:pt x="223" y="260"/>
                  </a:lnTo>
                  <a:lnTo>
                    <a:pt x="219" y="268"/>
                  </a:lnTo>
                  <a:lnTo>
                    <a:pt x="215" y="275"/>
                  </a:lnTo>
                  <a:lnTo>
                    <a:pt x="76" y="275"/>
                  </a:lnTo>
                  <a:lnTo>
                    <a:pt x="76" y="101"/>
                  </a:lnTo>
                  <a:lnTo>
                    <a:pt x="82" y="97"/>
                  </a:lnTo>
                  <a:lnTo>
                    <a:pt x="88" y="93"/>
                  </a:lnTo>
                  <a:lnTo>
                    <a:pt x="94" y="87"/>
                  </a:lnTo>
                  <a:lnTo>
                    <a:pt x="97" y="82"/>
                  </a:lnTo>
                  <a:lnTo>
                    <a:pt x="101" y="76"/>
                  </a:lnTo>
                  <a:lnTo>
                    <a:pt x="104" y="68"/>
                  </a:lnTo>
                  <a:lnTo>
                    <a:pt x="106" y="60"/>
                  </a:lnTo>
                  <a:lnTo>
                    <a:pt x="106" y="52"/>
                  </a:lnTo>
                  <a:lnTo>
                    <a:pt x="105" y="42"/>
                  </a:lnTo>
                  <a:lnTo>
                    <a:pt x="102" y="32"/>
                  </a:lnTo>
                  <a:lnTo>
                    <a:pt x="97" y="23"/>
                  </a:lnTo>
                  <a:lnTo>
                    <a:pt x="91" y="15"/>
                  </a:lnTo>
                  <a:lnTo>
                    <a:pt x="83" y="9"/>
                  </a:lnTo>
                  <a:lnTo>
                    <a:pt x="74" y="4"/>
                  </a:lnTo>
                  <a:lnTo>
                    <a:pt x="64" y="1"/>
                  </a:lnTo>
                  <a:lnTo>
                    <a:pt x="54" y="0"/>
                  </a:lnTo>
                  <a:lnTo>
                    <a:pt x="42" y="1"/>
                  </a:lnTo>
                  <a:lnTo>
                    <a:pt x="33" y="4"/>
                  </a:lnTo>
                  <a:lnTo>
                    <a:pt x="23" y="9"/>
                  </a:lnTo>
                  <a:lnTo>
                    <a:pt x="15" y="15"/>
                  </a:lnTo>
                  <a:lnTo>
                    <a:pt x="9" y="23"/>
                  </a:lnTo>
                  <a:lnTo>
                    <a:pt x="4" y="32"/>
                  </a:lnTo>
                  <a:lnTo>
                    <a:pt x="1" y="42"/>
                  </a:lnTo>
                  <a:lnTo>
                    <a:pt x="0" y="52"/>
                  </a:lnTo>
                  <a:lnTo>
                    <a:pt x="1" y="60"/>
                  </a:lnTo>
                  <a:lnTo>
                    <a:pt x="3" y="68"/>
                  </a:lnTo>
                  <a:lnTo>
                    <a:pt x="5" y="76"/>
                  </a:lnTo>
                  <a:lnTo>
                    <a:pt x="9" y="82"/>
                  </a:lnTo>
                  <a:lnTo>
                    <a:pt x="13" y="87"/>
                  </a:lnTo>
                  <a:lnTo>
                    <a:pt x="18" y="93"/>
                  </a:lnTo>
                  <a:lnTo>
                    <a:pt x="24" y="97"/>
                  </a:lnTo>
                  <a:lnTo>
                    <a:pt x="31" y="101"/>
                  </a:lnTo>
                  <a:lnTo>
                    <a:pt x="31" y="320"/>
                  </a:lnTo>
                  <a:lnTo>
                    <a:pt x="31" y="320"/>
                  </a:lnTo>
                  <a:lnTo>
                    <a:pt x="31" y="320"/>
                  </a:lnTo>
                  <a:lnTo>
                    <a:pt x="222" y="320"/>
                  </a:lnTo>
                  <a:lnTo>
                    <a:pt x="225" y="325"/>
                  </a:lnTo>
                  <a:lnTo>
                    <a:pt x="231" y="331"/>
                  </a:lnTo>
                  <a:lnTo>
                    <a:pt x="236" y="334"/>
                  </a:lnTo>
                  <a:lnTo>
                    <a:pt x="241" y="337"/>
                  </a:lnTo>
                  <a:lnTo>
                    <a:pt x="246" y="341"/>
                  </a:lnTo>
                  <a:lnTo>
                    <a:pt x="252" y="342"/>
                  </a:lnTo>
                  <a:lnTo>
                    <a:pt x="259" y="343"/>
                  </a:lnTo>
                  <a:lnTo>
                    <a:pt x="266" y="345"/>
                  </a:lnTo>
                  <a:lnTo>
                    <a:pt x="277" y="343"/>
                  </a:lnTo>
                  <a:lnTo>
                    <a:pt x="287" y="340"/>
                  </a:lnTo>
                  <a:lnTo>
                    <a:pt x="296" y="334"/>
                  </a:lnTo>
                  <a:lnTo>
                    <a:pt x="304" y="328"/>
                  </a:lnTo>
                  <a:lnTo>
                    <a:pt x="310" y="320"/>
                  </a:lnTo>
                  <a:lnTo>
                    <a:pt x="315" y="311"/>
                  </a:lnTo>
                  <a:lnTo>
                    <a:pt x="318" y="301"/>
                  </a:lnTo>
                  <a:lnTo>
                    <a:pt x="319" y="291"/>
                  </a:lnTo>
                  <a:lnTo>
                    <a:pt x="318" y="281"/>
                  </a:lnTo>
                  <a:lnTo>
                    <a:pt x="315" y="270"/>
                  </a:lnTo>
                  <a:lnTo>
                    <a:pt x="310" y="261"/>
                  </a:lnTo>
                  <a:lnTo>
                    <a:pt x="304" y="254"/>
                  </a:lnTo>
                  <a:lnTo>
                    <a:pt x="296" y="247"/>
                  </a:lnTo>
                  <a:lnTo>
                    <a:pt x="287" y="242"/>
                  </a:lnTo>
                  <a:lnTo>
                    <a:pt x="277" y="240"/>
                  </a:lnTo>
                  <a:lnTo>
                    <a:pt x="266" y="238"/>
                  </a:lnTo>
                  <a:close/>
                  <a:moveTo>
                    <a:pt x="54" y="27"/>
                  </a:moveTo>
                  <a:lnTo>
                    <a:pt x="49" y="28"/>
                  </a:lnTo>
                  <a:lnTo>
                    <a:pt x="44" y="29"/>
                  </a:lnTo>
                  <a:lnTo>
                    <a:pt x="38" y="32"/>
                  </a:lnTo>
                  <a:lnTo>
                    <a:pt x="35" y="34"/>
                  </a:lnTo>
                  <a:lnTo>
                    <a:pt x="32" y="38"/>
                  </a:lnTo>
                  <a:lnTo>
                    <a:pt x="29" y="43"/>
                  </a:lnTo>
                  <a:lnTo>
                    <a:pt x="28" y="47"/>
                  </a:lnTo>
                  <a:lnTo>
                    <a:pt x="28" y="52"/>
                  </a:lnTo>
                  <a:lnTo>
                    <a:pt x="28" y="58"/>
                  </a:lnTo>
                  <a:lnTo>
                    <a:pt x="29" y="63"/>
                  </a:lnTo>
                  <a:lnTo>
                    <a:pt x="32" y="68"/>
                  </a:lnTo>
                  <a:lnTo>
                    <a:pt x="35" y="70"/>
                  </a:lnTo>
                  <a:lnTo>
                    <a:pt x="38" y="74"/>
                  </a:lnTo>
                  <a:lnTo>
                    <a:pt x="44" y="77"/>
                  </a:lnTo>
                  <a:lnTo>
                    <a:pt x="49" y="78"/>
                  </a:lnTo>
                  <a:lnTo>
                    <a:pt x="54" y="78"/>
                  </a:lnTo>
                  <a:lnTo>
                    <a:pt x="59" y="78"/>
                  </a:lnTo>
                  <a:lnTo>
                    <a:pt x="63" y="77"/>
                  </a:lnTo>
                  <a:lnTo>
                    <a:pt x="68" y="74"/>
                  </a:lnTo>
                  <a:lnTo>
                    <a:pt x="72" y="70"/>
                  </a:lnTo>
                  <a:lnTo>
                    <a:pt x="74" y="68"/>
                  </a:lnTo>
                  <a:lnTo>
                    <a:pt x="77" y="63"/>
                  </a:lnTo>
                  <a:lnTo>
                    <a:pt x="78" y="58"/>
                  </a:lnTo>
                  <a:lnTo>
                    <a:pt x="79" y="52"/>
                  </a:lnTo>
                  <a:lnTo>
                    <a:pt x="78" y="47"/>
                  </a:lnTo>
                  <a:lnTo>
                    <a:pt x="77" y="43"/>
                  </a:lnTo>
                  <a:lnTo>
                    <a:pt x="74" y="38"/>
                  </a:lnTo>
                  <a:lnTo>
                    <a:pt x="72" y="34"/>
                  </a:lnTo>
                  <a:lnTo>
                    <a:pt x="68" y="32"/>
                  </a:lnTo>
                  <a:lnTo>
                    <a:pt x="63" y="29"/>
                  </a:lnTo>
                  <a:lnTo>
                    <a:pt x="59" y="28"/>
                  </a:lnTo>
                  <a:lnTo>
                    <a:pt x="54" y="27"/>
                  </a:lnTo>
                  <a:close/>
                  <a:moveTo>
                    <a:pt x="266" y="265"/>
                  </a:moveTo>
                  <a:lnTo>
                    <a:pt x="261" y="266"/>
                  </a:lnTo>
                  <a:lnTo>
                    <a:pt x="256" y="268"/>
                  </a:lnTo>
                  <a:lnTo>
                    <a:pt x="252" y="270"/>
                  </a:lnTo>
                  <a:lnTo>
                    <a:pt x="249" y="273"/>
                  </a:lnTo>
                  <a:lnTo>
                    <a:pt x="245" y="277"/>
                  </a:lnTo>
                  <a:lnTo>
                    <a:pt x="242" y="281"/>
                  </a:lnTo>
                  <a:lnTo>
                    <a:pt x="241" y="286"/>
                  </a:lnTo>
                  <a:lnTo>
                    <a:pt x="241" y="291"/>
                  </a:lnTo>
                  <a:lnTo>
                    <a:pt x="241" y="296"/>
                  </a:lnTo>
                  <a:lnTo>
                    <a:pt x="242" y="301"/>
                  </a:lnTo>
                  <a:lnTo>
                    <a:pt x="245" y="305"/>
                  </a:lnTo>
                  <a:lnTo>
                    <a:pt x="249" y="309"/>
                  </a:lnTo>
                  <a:lnTo>
                    <a:pt x="252" y="313"/>
                  </a:lnTo>
                  <a:lnTo>
                    <a:pt x="256" y="315"/>
                  </a:lnTo>
                  <a:lnTo>
                    <a:pt x="261" y="316"/>
                  </a:lnTo>
                  <a:lnTo>
                    <a:pt x="266" y="316"/>
                  </a:lnTo>
                  <a:lnTo>
                    <a:pt x="272" y="316"/>
                  </a:lnTo>
                  <a:lnTo>
                    <a:pt x="277" y="315"/>
                  </a:lnTo>
                  <a:lnTo>
                    <a:pt x="281" y="313"/>
                  </a:lnTo>
                  <a:lnTo>
                    <a:pt x="284" y="309"/>
                  </a:lnTo>
                  <a:lnTo>
                    <a:pt x="287" y="305"/>
                  </a:lnTo>
                  <a:lnTo>
                    <a:pt x="290" y="301"/>
                  </a:lnTo>
                  <a:lnTo>
                    <a:pt x="291" y="296"/>
                  </a:lnTo>
                  <a:lnTo>
                    <a:pt x="292" y="291"/>
                  </a:lnTo>
                  <a:lnTo>
                    <a:pt x="291" y="286"/>
                  </a:lnTo>
                  <a:lnTo>
                    <a:pt x="290" y="281"/>
                  </a:lnTo>
                  <a:lnTo>
                    <a:pt x="287" y="277"/>
                  </a:lnTo>
                  <a:lnTo>
                    <a:pt x="284" y="273"/>
                  </a:lnTo>
                  <a:lnTo>
                    <a:pt x="281" y="270"/>
                  </a:lnTo>
                  <a:lnTo>
                    <a:pt x="277" y="268"/>
                  </a:lnTo>
                  <a:lnTo>
                    <a:pt x="272" y="266"/>
                  </a:lnTo>
                  <a:lnTo>
                    <a:pt x="266" y="26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36" name="Freeform 282">
              <a:extLst>
                <a:ext uri="{FF2B5EF4-FFF2-40B4-BE49-F238E27FC236}">
                  <a16:creationId xmlns:a16="http://schemas.microsoft.com/office/drawing/2014/main" id="{2EF4C547-E5BF-374D-A87F-A783661A7C65}"/>
                </a:ext>
              </a:extLst>
            </p:cNvPr>
            <p:cNvSpPr>
              <a:spLocks noEditPoints="1"/>
            </p:cNvSpPr>
            <p:nvPr/>
          </p:nvSpPr>
          <p:spPr bwMode="auto">
            <a:xfrm>
              <a:off x="4595813" y="5199063"/>
              <a:ext cx="168275" cy="182563"/>
            </a:xfrm>
            <a:custGeom>
              <a:avLst/>
              <a:gdLst>
                <a:gd name="T0" fmla="*/ 69 w 319"/>
                <a:gd name="T1" fmla="*/ 103 h 344"/>
                <a:gd name="T2" fmla="*/ 91 w 319"/>
                <a:gd name="T3" fmla="*/ 90 h 344"/>
                <a:gd name="T4" fmla="*/ 104 w 319"/>
                <a:gd name="T5" fmla="*/ 68 h 344"/>
                <a:gd name="T6" fmla="*/ 236 w 319"/>
                <a:gd name="T7" fmla="*/ 246 h 344"/>
                <a:gd name="T8" fmla="*/ 221 w 319"/>
                <a:gd name="T9" fmla="*/ 262 h 344"/>
                <a:gd name="T10" fmla="*/ 213 w 319"/>
                <a:gd name="T11" fmla="*/ 284 h 344"/>
                <a:gd name="T12" fmla="*/ 217 w 319"/>
                <a:gd name="T13" fmla="*/ 312 h 344"/>
                <a:gd name="T14" fmla="*/ 236 w 319"/>
                <a:gd name="T15" fmla="*/ 335 h 344"/>
                <a:gd name="T16" fmla="*/ 265 w 319"/>
                <a:gd name="T17" fmla="*/ 344 h 344"/>
                <a:gd name="T18" fmla="*/ 295 w 319"/>
                <a:gd name="T19" fmla="*/ 335 h 344"/>
                <a:gd name="T20" fmla="*/ 314 w 319"/>
                <a:gd name="T21" fmla="*/ 312 h 344"/>
                <a:gd name="T22" fmla="*/ 318 w 319"/>
                <a:gd name="T23" fmla="*/ 284 h 344"/>
                <a:gd name="T24" fmla="*/ 310 w 319"/>
                <a:gd name="T25" fmla="*/ 262 h 344"/>
                <a:gd name="T26" fmla="*/ 295 w 319"/>
                <a:gd name="T27" fmla="*/ 246 h 344"/>
                <a:gd name="T28" fmla="*/ 287 w 319"/>
                <a:gd name="T29" fmla="*/ 25 h 344"/>
                <a:gd name="T30" fmla="*/ 94 w 319"/>
                <a:gd name="T31" fmla="*/ 18 h 344"/>
                <a:gd name="T32" fmla="*/ 78 w 319"/>
                <a:gd name="T33" fmla="*/ 7 h 344"/>
                <a:gd name="T34" fmla="*/ 59 w 319"/>
                <a:gd name="T35" fmla="*/ 0 h 344"/>
                <a:gd name="T36" fmla="*/ 32 w 319"/>
                <a:gd name="T37" fmla="*/ 4 h 344"/>
                <a:gd name="T38" fmla="*/ 9 w 319"/>
                <a:gd name="T39" fmla="*/ 23 h 344"/>
                <a:gd name="T40" fmla="*/ 0 w 319"/>
                <a:gd name="T41" fmla="*/ 53 h 344"/>
                <a:gd name="T42" fmla="*/ 9 w 319"/>
                <a:gd name="T43" fmla="*/ 82 h 344"/>
                <a:gd name="T44" fmla="*/ 32 w 319"/>
                <a:gd name="T45" fmla="*/ 102 h 344"/>
                <a:gd name="T46" fmla="*/ 265 w 319"/>
                <a:gd name="T47" fmla="*/ 317 h 344"/>
                <a:gd name="T48" fmla="*/ 280 w 319"/>
                <a:gd name="T49" fmla="*/ 313 h 344"/>
                <a:gd name="T50" fmla="*/ 290 w 319"/>
                <a:gd name="T51" fmla="*/ 301 h 344"/>
                <a:gd name="T52" fmla="*/ 291 w 319"/>
                <a:gd name="T53" fmla="*/ 286 h 344"/>
                <a:gd name="T54" fmla="*/ 283 w 319"/>
                <a:gd name="T55" fmla="*/ 273 h 344"/>
                <a:gd name="T56" fmla="*/ 271 w 319"/>
                <a:gd name="T57" fmla="*/ 266 h 344"/>
                <a:gd name="T58" fmla="*/ 255 w 319"/>
                <a:gd name="T59" fmla="*/ 268 h 344"/>
                <a:gd name="T60" fmla="*/ 244 w 319"/>
                <a:gd name="T61" fmla="*/ 277 h 344"/>
                <a:gd name="T62" fmla="*/ 240 w 319"/>
                <a:gd name="T63" fmla="*/ 291 h 344"/>
                <a:gd name="T64" fmla="*/ 244 w 319"/>
                <a:gd name="T65" fmla="*/ 305 h 344"/>
                <a:gd name="T66" fmla="*/ 255 w 319"/>
                <a:gd name="T67" fmla="*/ 314 h 344"/>
                <a:gd name="T68" fmla="*/ 53 w 319"/>
                <a:gd name="T69" fmla="*/ 78 h 344"/>
                <a:gd name="T70" fmla="*/ 67 w 319"/>
                <a:gd name="T71" fmla="*/ 75 h 344"/>
                <a:gd name="T72" fmla="*/ 76 w 319"/>
                <a:gd name="T73" fmla="*/ 63 h 344"/>
                <a:gd name="T74" fmla="*/ 78 w 319"/>
                <a:gd name="T75" fmla="*/ 48 h 344"/>
                <a:gd name="T76" fmla="*/ 71 w 319"/>
                <a:gd name="T77" fmla="*/ 35 h 344"/>
                <a:gd name="T78" fmla="*/ 58 w 319"/>
                <a:gd name="T79" fmla="*/ 28 h 344"/>
                <a:gd name="T80" fmla="*/ 42 w 319"/>
                <a:gd name="T81" fmla="*/ 30 h 344"/>
                <a:gd name="T82" fmla="*/ 31 w 319"/>
                <a:gd name="T83" fmla="*/ 39 h 344"/>
                <a:gd name="T84" fmla="*/ 27 w 319"/>
                <a:gd name="T85" fmla="*/ 53 h 344"/>
                <a:gd name="T86" fmla="*/ 31 w 319"/>
                <a:gd name="T87" fmla="*/ 67 h 344"/>
                <a:gd name="T88" fmla="*/ 42 w 319"/>
                <a:gd name="T89" fmla="*/ 7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9" h="344">
                  <a:moveTo>
                    <a:pt x="53" y="107"/>
                  </a:moveTo>
                  <a:lnTo>
                    <a:pt x="62" y="105"/>
                  </a:lnTo>
                  <a:lnTo>
                    <a:pt x="69" y="103"/>
                  </a:lnTo>
                  <a:lnTo>
                    <a:pt x="77" y="100"/>
                  </a:lnTo>
                  <a:lnTo>
                    <a:pt x="85" y="95"/>
                  </a:lnTo>
                  <a:lnTo>
                    <a:pt x="91" y="90"/>
                  </a:lnTo>
                  <a:lnTo>
                    <a:pt x="96" y="84"/>
                  </a:lnTo>
                  <a:lnTo>
                    <a:pt x="100" y="77"/>
                  </a:lnTo>
                  <a:lnTo>
                    <a:pt x="104" y="68"/>
                  </a:lnTo>
                  <a:lnTo>
                    <a:pt x="244" y="68"/>
                  </a:lnTo>
                  <a:lnTo>
                    <a:pt x="244" y="243"/>
                  </a:lnTo>
                  <a:lnTo>
                    <a:pt x="236" y="246"/>
                  </a:lnTo>
                  <a:lnTo>
                    <a:pt x="231" y="251"/>
                  </a:lnTo>
                  <a:lnTo>
                    <a:pt x="226" y="257"/>
                  </a:lnTo>
                  <a:lnTo>
                    <a:pt x="221" y="262"/>
                  </a:lnTo>
                  <a:lnTo>
                    <a:pt x="217" y="269"/>
                  </a:lnTo>
                  <a:lnTo>
                    <a:pt x="214" y="276"/>
                  </a:lnTo>
                  <a:lnTo>
                    <a:pt x="213" y="284"/>
                  </a:lnTo>
                  <a:lnTo>
                    <a:pt x="213" y="291"/>
                  </a:lnTo>
                  <a:lnTo>
                    <a:pt x="213" y="301"/>
                  </a:lnTo>
                  <a:lnTo>
                    <a:pt x="217" y="312"/>
                  </a:lnTo>
                  <a:lnTo>
                    <a:pt x="222" y="321"/>
                  </a:lnTo>
                  <a:lnTo>
                    <a:pt x="228" y="328"/>
                  </a:lnTo>
                  <a:lnTo>
                    <a:pt x="236" y="335"/>
                  </a:lnTo>
                  <a:lnTo>
                    <a:pt x="245" y="340"/>
                  </a:lnTo>
                  <a:lnTo>
                    <a:pt x="255" y="344"/>
                  </a:lnTo>
                  <a:lnTo>
                    <a:pt x="265" y="344"/>
                  </a:lnTo>
                  <a:lnTo>
                    <a:pt x="276" y="344"/>
                  </a:lnTo>
                  <a:lnTo>
                    <a:pt x="286" y="340"/>
                  </a:lnTo>
                  <a:lnTo>
                    <a:pt x="295" y="335"/>
                  </a:lnTo>
                  <a:lnTo>
                    <a:pt x="303" y="328"/>
                  </a:lnTo>
                  <a:lnTo>
                    <a:pt x="309" y="321"/>
                  </a:lnTo>
                  <a:lnTo>
                    <a:pt x="314" y="312"/>
                  </a:lnTo>
                  <a:lnTo>
                    <a:pt x="318" y="301"/>
                  </a:lnTo>
                  <a:lnTo>
                    <a:pt x="319" y="291"/>
                  </a:lnTo>
                  <a:lnTo>
                    <a:pt x="318" y="284"/>
                  </a:lnTo>
                  <a:lnTo>
                    <a:pt x="317" y="276"/>
                  </a:lnTo>
                  <a:lnTo>
                    <a:pt x="314" y="269"/>
                  </a:lnTo>
                  <a:lnTo>
                    <a:pt x="310" y="262"/>
                  </a:lnTo>
                  <a:lnTo>
                    <a:pt x="305" y="257"/>
                  </a:lnTo>
                  <a:lnTo>
                    <a:pt x="300" y="251"/>
                  </a:lnTo>
                  <a:lnTo>
                    <a:pt x="295" y="246"/>
                  </a:lnTo>
                  <a:lnTo>
                    <a:pt x="288" y="243"/>
                  </a:lnTo>
                  <a:lnTo>
                    <a:pt x="288" y="25"/>
                  </a:lnTo>
                  <a:lnTo>
                    <a:pt x="287" y="25"/>
                  </a:lnTo>
                  <a:lnTo>
                    <a:pt x="287" y="23"/>
                  </a:lnTo>
                  <a:lnTo>
                    <a:pt x="98" y="23"/>
                  </a:lnTo>
                  <a:lnTo>
                    <a:pt x="94" y="18"/>
                  </a:lnTo>
                  <a:lnTo>
                    <a:pt x="89" y="14"/>
                  </a:lnTo>
                  <a:lnTo>
                    <a:pt x="83" y="11"/>
                  </a:lnTo>
                  <a:lnTo>
                    <a:pt x="78" y="7"/>
                  </a:lnTo>
                  <a:lnTo>
                    <a:pt x="72" y="4"/>
                  </a:lnTo>
                  <a:lnTo>
                    <a:pt x="66" y="2"/>
                  </a:lnTo>
                  <a:lnTo>
                    <a:pt x="59" y="0"/>
                  </a:lnTo>
                  <a:lnTo>
                    <a:pt x="53" y="0"/>
                  </a:lnTo>
                  <a:lnTo>
                    <a:pt x="42" y="2"/>
                  </a:lnTo>
                  <a:lnTo>
                    <a:pt x="32" y="4"/>
                  </a:lnTo>
                  <a:lnTo>
                    <a:pt x="23" y="9"/>
                  </a:lnTo>
                  <a:lnTo>
                    <a:pt x="16" y="16"/>
                  </a:lnTo>
                  <a:lnTo>
                    <a:pt x="9" y="23"/>
                  </a:lnTo>
                  <a:lnTo>
                    <a:pt x="4" y="32"/>
                  </a:lnTo>
                  <a:lnTo>
                    <a:pt x="0" y="43"/>
                  </a:lnTo>
                  <a:lnTo>
                    <a:pt x="0" y="53"/>
                  </a:lnTo>
                  <a:lnTo>
                    <a:pt x="0" y="64"/>
                  </a:lnTo>
                  <a:lnTo>
                    <a:pt x="4" y="73"/>
                  </a:lnTo>
                  <a:lnTo>
                    <a:pt x="9" y="82"/>
                  </a:lnTo>
                  <a:lnTo>
                    <a:pt x="16" y="90"/>
                  </a:lnTo>
                  <a:lnTo>
                    <a:pt x="23" y="98"/>
                  </a:lnTo>
                  <a:lnTo>
                    <a:pt x="32" y="102"/>
                  </a:lnTo>
                  <a:lnTo>
                    <a:pt x="42" y="105"/>
                  </a:lnTo>
                  <a:lnTo>
                    <a:pt x="53" y="107"/>
                  </a:lnTo>
                  <a:close/>
                  <a:moveTo>
                    <a:pt x="265" y="317"/>
                  </a:moveTo>
                  <a:lnTo>
                    <a:pt x="271" y="317"/>
                  </a:lnTo>
                  <a:lnTo>
                    <a:pt x="276" y="314"/>
                  </a:lnTo>
                  <a:lnTo>
                    <a:pt x="280" y="313"/>
                  </a:lnTo>
                  <a:lnTo>
                    <a:pt x="283" y="309"/>
                  </a:lnTo>
                  <a:lnTo>
                    <a:pt x="287" y="305"/>
                  </a:lnTo>
                  <a:lnTo>
                    <a:pt x="290" y="301"/>
                  </a:lnTo>
                  <a:lnTo>
                    <a:pt x="291" y="296"/>
                  </a:lnTo>
                  <a:lnTo>
                    <a:pt x="291" y="291"/>
                  </a:lnTo>
                  <a:lnTo>
                    <a:pt x="291" y="286"/>
                  </a:lnTo>
                  <a:lnTo>
                    <a:pt x="290" y="281"/>
                  </a:lnTo>
                  <a:lnTo>
                    <a:pt x="287" y="277"/>
                  </a:lnTo>
                  <a:lnTo>
                    <a:pt x="283" y="273"/>
                  </a:lnTo>
                  <a:lnTo>
                    <a:pt x="280" y="269"/>
                  </a:lnTo>
                  <a:lnTo>
                    <a:pt x="276" y="268"/>
                  </a:lnTo>
                  <a:lnTo>
                    <a:pt x="271" y="266"/>
                  </a:lnTo>
                  <a:lnTo>
                    <a:pt x="265" y="266"/>
                  </a:lnTo>
                  <a:lnTo>
                    <a:pt x="260" y="266"/>
                  </a:lnTo>
                  <a:lnTo>
                    <a:pt x="255" y="268"/>
                  </a:lnTo>
                  <a:lnTo>
                    <a:pt x="251" y="269"/>
                  </a:lnTo>
                  <a:lnTo>
                    <a:pt x="247" y="273"/>
                  </a:lnTo>
                  <a:lnTo>
                    <a:pt x="244" y="277"/>
                  </a:lnTo>
                  <a:lnTo>
                    <a:pt x="242" y="281"/>
                  </a:lnTo>
                  <a:lnTo>
                    <a:pt x="240" y="286"/>
                  </a:lnTo>
                  <a:lnTo>
                    <a:pt x="240" y="291"/>
                  </a:lnTo>
                  <a:lnTo>
                    <a:pt x="240" y="296"/>
                  </a:lnTo>
                  <a:lnTo>
                    <a:pt x="242" y="301"/>
                  </a:lnTo>
                  <a:lnTo>
                    <a:pt x="244" y="305"/>
                  </a:lnTo>
                  <a:lnTo>
                    <a:pt x="247" y="309"/>
                  </a:lnTo>
                  <a:lnTo>
                    <a:pt x="251" y="313"/>
                  </a:lnTo>
                  <a:lnTo>
                    <a:pt x="255" y="314"/>
                  </a:lnTo>
                  <a:lnTo>
                    <a:pt x="260" y="317"/>
                  </a:lnTo>
                  <a:lnTo>
                    <a:pt x="265" y="317"/>
                  </a:lnTo>
                  <a:close/>
                  <a:moveTo>
                    <a:pt x="53" y="78"/>
                  </a:moveTo>
                  <a:lnTo>
                    <a:pt x="58" y="78"/>
                  </a:lnTo>
                  <a:lnTo>
                    <a:pt x="63" y="77"/>
                  </a:lnTo>
                  <a:lnTo>
                    <a:pt x="67" y="75"/>
                  </a:lnTo>
                  <a:lnTo>
                    <a:pt x="71" y="71"/>
                  </a:lnTo>
                  <a:lnTo>
                    <a:pt x="74" y="67"/>
                  </a:lnTo>
                  <a:lnTo>
                    <a:pt x="76" y="63"/>
                  </a:lnTo>
                  <a:lnTo>
                    <a:pt x="78" y="58"/>
                  </a:lnTo>
                  <a:lnTo>
                    <a:pt x="78" y="53"/>
                  </a:lnTo>
                  <a:lnTo>
                    <a:pt x="78" y="48"/>
                  </a:lnTo>
                  <a:lnTo>
                    <a:pt x="76" y="43"/>
                  </a:lnTo>
                  <a:lnTo>
                    <a:pt x="74" y="39"/>
                  </a:lnTo>
                  <a:lnTo>
                    <a:pt x="71" y="35"/>
                  </a:lnTo>
                  <a:lnTo>
                    <a:pt x="67" y="32"/>
                  </a:lnTo>
                  <a:lnTo>
                    <a:pt x="63" y="30"/>
                  </a:lnTo>
                  <a:lnTo>
                    <a:pt x="58" y="28"/>
                  </a:lnTo>
                  <a:lnTo>
                    <a:pt x="53" y="27"/>
                  </a:lnTo>
                  <a:lnTo>
                    <a:pt x="48" y="28"/>
                  </a:lnTo>
                  <a:lnTo>
                    <a:pt x="42" y="30"/>
                  </a:lnTo>
                  <a:lnTo>
                    <a:pt x="39" y="32"/>
                  </a:lnTo>
                  <a:lnTo>
                    <a:pt x="35" y="35"/>
                  </a:lnTo>
                  <a:lnTo>
                    <a:pt x="31" y="39"/>
                  </a:lnTo>
                  <a:lnTo>
                    <a:pt x="30" y="43"/>
                  </a:lnTo>
                  <a:lnTo>
                    <a:pt x="27" y="48"/>
                  </a:lnTo>
                  <a:lnTo>
                    <a:pt x="27" y="53"/>
                  </a:lnTo>
                  <a:lnTo>
                    <a:pt x="27" y="58"/>
                  </a:lnTo>
                  <a:lnTo>
                    <a:pt x="30" y="63"/>
                  </a:lnTo>
                  <a:lnTo>
                    <a:pt x="31" y="67"/>
                  </a:lnTo>
                  <a:lnTo>
                    <a:pt x="35" y="71"/>
                  </a:lnTo>
                  <a:lnTo>
                    <a:pt x="39" y="75"/>
                  </a:lnTo>
                  <a:lnTo>
                    <a:pt x="42" y="77"/>
                  </a:lnTo>
                  <a:lnTo>
                    <a:pt x="48" y="78"/>
                  </a:lnTo>
                  <a:lnTo>
                    <a:pt x="53" y="7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37" name="Freeform 283">
              <a:extLst>
                <a:ext uri="{FF2B5EF4-FFF2-40B4-BE49-F238E27FC236}">
                  <a16:creationId xmlns:a16="http://schemas.microsoft.com/office/drawing/2014/main" id="{95ED57EA-6818-0B42-A2AC-E168F4167180}"/>
                </a:ext>
              </a:extLst>
            </p:cNvPr>
            <p:cNvSpPr>
              <a:spLocks noEditPoints="1"/>
            </p:cNvSpPr>
            <p:nvPr/>
          </p:nvSpPr>
          <p:spPr bwMode="auto">
            <a:xfrm>
              <a:off x="4916488" y="5199063"/>
              <a:ext cx="168275" cy="182563"/>
            </a:xfrm>
            <a:custGeom>
              <a:avLst/>
              <a:gdLst>
                <a:gd name="T0" fmla="*/ 249 w 319"/>
                <a:gd name="T1" fmla="*/ 103 h 344"/>
                <a:gd name="T2" fmla="*/ 228 w 319"/>
                <a:gd name="T3" fmla="*/ 90 h 344"/>
                <a:gd name="T4" fmla="*/ 215 w 319"/>
                <a:gd name="T5" fmla="*/ 68 h 344"/>
                <a:gd name="T6" fmla="*/ 82 w 319"/>
                <a:gd name="T7" fmla="*/ 246 h 344"/>
                <a:gd name="T8" fmla="*/ 97 w 319"/>
                <a:gd name="T9" fmla="*/ 262 h 344"/>
                <a:gd name="T10" fmla="*/ 106 w 319"/>
                <a:gd name="T11" fmla="*/ 284 h 344"/>
                <a:gd name="T12" fmla="*/ 102 w 319"/>
                <a:gd name="T13" fmla="*/ 312 h 344"/>
                <a:gd name="T14" fmla="*/ 83 w 319"/>
                <a:gd name="T15" fmla="*/ 335 h 344"/>
                <a:gd name="T16" fmla="*/ 54 w 319"/>
                <a:gd name="T17" fmla="*/ 344 h 344"/>
                <a:gd name="T18" fmla="*/ 23 w 319"/>
                <a:gd name="T19" fmla="*/ 335 h 344"/>
                <a:gd name="T20" fmla="*/ 4 w 319"/>
                <a:gd name="T21" fmla="*/ 312 h 344"/>
                <a:gd name="T22" fmla="*/ 1 w 319"/>
                <a:gd name="T23" fmla="*/ 284 h 344"/>
                <a:gd name="T24" fmla="*/ 9 w 319"/>
                <a:gd name="T25" fmla="*/ 262 h 344"/>
                <a:gd name="T26" fmla="*/ 24 w 319"/>
                <a:gd name="T27" fmla="*/ 246 h 344"/>
                <a:gd name="T28" fmla="*/ 31 w 319"/>
                <a:gd name="T29" fmla="*/ 25 h 344"/>
                <a:gd name="T30" fmla="*/ 225 w 319"/>
                <a:gd name="T31" fmla="*/ 18 h 344"/>
                <a:gd name="T32" fmla="*/ 241 w 319"/>
                <a:gd name="T33" fmla="*/ 7 h 344"/>
                <a:gd name="T34" fmla="*/ 259 w 319"/>
                <a:gd name="T35" fmla="*/ 0 h 344"/>
                <a:gd name="T36" fmla="*/ 287 w 319"/>
                <a:gd name="T37" fmla="*/ 4 h 344"/>
                <a:gd name="T38" fmla="*/ 310 w 319"/>
                <a:gd name="T39" fmla="*/ 23 h 344"/>
                <a:gd name="T40" fmla="*/ 319 w 319"/>
                <a:gd name="T41" fmla="*/ 53 h 344"/>
                <a:gd name="T42" fmla="*/ 310 w 319"/>
                <a:gd name="T43" fmla="*/ 82 h 344"/>
                <a:gd name="T44" fmla="*/ 287 w 319"/>
                <a:gd name="T45" fmla="*/ 102 h 344"/>
                <a:gd name="T46" fmla="*/ 54 w 319"/>
                <a:gd name="T47" fmla="*/ 317 h 344"/>
                <a:gd name="T48" fmla="*/ 38 w 319"/>
                <a:gd name="T49" fmla="*/ 313 h 344"/>
                <a:gd name="T50" fmla="*/ 29 w 319"/>
                <a:gd name="T51" fmla="*/ 301 h 344"/>
                <a:gd name="T52" fmla="*/ 28 w 319"/>
                <a:gd name="T53" fmla="*/ 286 h 344"/>
                <a:gd name="T54" fmla="*/ 35 w 319"/>
                <a:gd name="T55" fmla="*/ 273 h 344"/>
                <a:gd name="T56" fmla="*/ 49 w 319"/>
                <a:gd name="T57" fmla="*/ 266 h 344"/>
                <a:gd name="T58" fmla="*/ 63 w 319"/>
                <a:gd name="T59" fmla="*/ 268 h 344"/>
                <a:gd name="T60" fmla="*/ 74 w 319"/>
                <a:gd name="T61" fmla="*/ 277 h 344"/>
                <a:gd name="T62" fmla="*/ 79 w 319"/>
                <a:gd name="T63" fmla="*/ 291 h 344"/>
                <a:gd name="T64" fmla="*/ 74 w 319"/>
                <a:gd name="T65" fmla="*/ 305 h 344"/>
                <a:gd name="T66" fmla="*/ 63 w 319"/>
                <a:gd name="T67" fmla="*/ 314 h 344"/>
                <a:gd name="T68" fmla="*/ 266 w 319"/>
                <a:gd name="T69" fmla="*/ 78 h 344"/>
                <a:gd name="T70" fmla="*/ 252 w 319"/>
                <a:gd name="T71" fmla="*/ 75 h 344"/>
                <a:gd name="T72" fmla="*/ 242 w 319"/>
                <a:gd name="T73" fmla="*/ 63 h 344"/>
                <a:gd name="T74" fmla="*/ 241 w 319"/>
                <a:gd name="T75" fmla="*/ 48 h 344"/>
                <a:gd name="T76" fmla="*/ 249 w 319"/>
                <a:gd name="T77" fmla="*/ 35 h 344"/>
                <a:gd name="T78" fmla="*/ 261 w 319"/>
                <a:gd name="T79" fmla="*/ 28 h 344"/>
                <a:gd name="T80" fmla="*/ 277 w 319"/>
                <a:gd name="T81" fmla="*/ 30 h 344"/>
                <a:gd name="T82" fmla="*/ 287 w 319"/>
                <a:gd name="T83" fmla="*/ 39 h 344"/>
                <a:gd name="T84" fmla="*/ 292 w 319"/>
                <a:gd name="T85" fmla="*/ 53 h 344"/>
                <a:gd name="T86" fmla="*/ 287 w 319"/>
                <a:gd name="T87" fmla="*/ 67 h 344"/>
                <a:gd name="T88" fmla="*/ 277 w 319"/>
                <a:gd name="T89" fmla="*/ 7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9" h="344">
                  <a:moveTo>
                    <a:pt x="266" y="107"/>
                  </a:moveTo>
                  <a:lnTo>
                    <a:pt x="258" y="105"/>
                  </a:lnTo>
                  <a:lnTo>
                    <a:pt x="249" y="103"/>
                  </a:lnTo>
                  <a:lnTo>
                    <a:pt x="241" y="100"/>
                  </a:lnTo>
                  <a:lnTo>
                    <a:pt x="234" y="95"/>
                  </a:lnTo>
                  <a:lnTo>
                    <a:pt x="228" y="90"/>
                  </a:lnTo>
                  <a:lnTo>
                    <a:pt x="223" y="84"/>
                  </a:lnTo>
                  <a:lnTo>
                    <a:pt x="219" y="77"/>
                  </a:lnTo>
                  <a:lnTo>
                    <a:pt x="215" y="68"/>
                  </a:lnTo>
                  <a:lnTo>
                    <a:pt x="76" y="68"/>
                  </a:lnTo>
                  <a:lnTo>
                    <a:pt x="76" y="243"/>
                  </a:lnTo>
                  <a:lnTo>
                    <a:pt x="82" y="246"/>
                  </a:lnTo>
                  <a:lnTo>
                    <a:pt x="88" y="251"/>
                  </a:lnTo>
                  <a:lnTo>
                    <a:pt x="94" y="257"/>
                  </a:lnTo>
                  <a:lnTo>
                    <a:pt x="97" y="262"/>
                  </a:lnTo>
                  <a:lnTo>
                    <a:pt x="101" y="269"/>
                  </a:lnTo>
                  <a:lnTo>
                    <a:pt x="104" y="276"/>
                  </a:lnTo>
                  <a:lnTo>
                    <a:pt x="106" y="284"/>
                  </a:lnTo>
                  <a:lnTo>
                    <a:pt x="106" y="291"/>
                  </a:lnTo>
                  <a:lnTo>
                    <a:pt x="105" y="301"/>
                  </a:lnTo>
                  <a:lnTo>
                    <a:pt x="102" y="312"/>
                  </a:lnTo>
                  <a:lnTo>
                    <a:pt x="97" y="321"/>
                  </a:lnTo>
                  <a:lnTo>
                    <a:pt x="91" y="328"/>
                  </a:lnTo>
                  <a:lnTo>
                    <a:pt x="83" y="335"/>
                  </a:lnTo>
                  <a:lnTo>
                    <a:pt x="74" y="340"/>
                  </a:lnTo>
                  <a:lnTo>
                    <a:pt x="64" y="344"/>
                  </a:lnTo>
                  <a:lnTo>
                    <a:pt x="54" y="344"/>
                  </a:lnTo>
                  <a:lnTo>
                    <a:pt x="42" y="344"/>
                  </a:lnTo>
                  <a:lnTo>
                    <a:pt x="33" y="340"/>
                  </a:lnTo>
                  <a:lnTo>
                    <a:pt x="23" y="335"/>
                  </a:lnTo>
                  <a:lnTo>
                    <a:pt x="15" y="328"/>
                  </a:lnTo>
                  <a:lnTo>
                    <a:pt x="9" y="321"/>
                  </a:lnTo>
                  <a:lnTo>
                    <a:pt x="4" y="312"/>
                  </a:lnTo>
                  <a:lnTo>
                    <a:pt x="1" y="301"/>
                  </a:lnTo>
                  <a:lnTo>
                    <a:pt x="0" y="291"/>
                  </a:lnTo>
                  <a:lnTo>
                    <a:pt x="1" y="284"/>
                  </a:lnTo>
                  <a:lnTo>
                    <a:pt x="3" y="276"/>
                  </a:lnTo>
                  <a:lnTo>
                    <a:pt x="5" y="269"/>
                  </a:lnTo>
                  <a:lnTo>
                    <a:pt x="9" y="262"/>
                  </a:lnTo>
                  <a:lnTo>
                    <a:pt x="13" y="257"/>
                  </a:lnTo>
                  <a:lnTo>
                    <a:pt x="18" y="251"/>
                  </a:lnTo>
                  <a:lnTo>
                    <a:pt x="24" y="246"/>
                  </a:lnTo>
                  <a:lnTo>
                    <a:pt x="31" y="243"/>
                  </a:lnTo>
                  <a:lnTo>
                    <a:pt x="31" y="25"/>
                  </a:lnTo>
                  <a:lnTo>
                    <a:pt x="31" y="25"/>
                  </a:lnTo>
                  <a:lnTo>
                    <a:pt x="31" y="23"/>
                  </a:lnTo>
                  <a:lnTo>
                    <a:pt x="222" y="23"/>
                  </a:lnTo>
                  <a:lnTo>
                    <a:pt x="225" y="18"/>
                  </a:lnTo>
                  <a:lnTo>
                    <a:pt x="231" y="14"/>
                  </a:lnTo>
                  <a:lnTo>
                    <a:pt x="236" y="11"/>
                  </a:lnTo>
                  <a:lnTo>
                    <a:pt x="241" y="7"/>
                  </a:lnTo>
                  <a:lnTo>
                    <a:pt x="246" y="4"/>
                  </a:lnTo>
                  <a:lnTo>
                    <a:pt x="252" y="2"/>
                  </a:lnTo>
                  <a:lnTo>
                    <a:pt x="259" y="0"/>
                  </a:lnTo>
                  <a:lnTo>
                    <a:pt x="266" y="0"/>
                  </a:lnTo>
                  <a:lnTo>
                    <a:pt x="277" y="2"/>
                  </a:lnTo>
                  <a:lnTo>
                    <a:pt x="287" y="4"/>
                  </a:lnTo>
                  <a:lnTo>
                    <a:pt x="296" y="9"/>
                  </a:lnTo>
                  <a:lnTo>
                    <a:pt x="304" y="16"/>
                  </a:lnTo>
                  <a:lnTo>
                    <a:pt x="310" y="23"/>
                  </a:lnTo>
                  <a:lnTo>
                    <a:pt x="315" y="32"/>
                  </a:lnTo>
                  <a:lnTo>
                    <a:pt x="318" y="43"/>
                  </a:lnTo>
                  <a:lnTo>
                    <a:pt x="319" y="53"/>
                  </a:lnTo>
                  <a:lnTo>
                    <a:pt x="318" y="64"/>
                  </a:lnTo>
                  <a:lnTo>
                    <a:pt x="315" y="73"/>
                  </a:lnTo>
                  <a:lnTo>
                    <a:pt x="310" y="82"/>
                  </a:lnTo>
                  <a:lnTo>
                    <a:pt x="304" y="90"/>
                  </a:lnTo>
                  <a:lnTo>
                    <a:pt x="296" y="98"/>
                  </a:lnTo>
                  <a:lnTo>
                    <a:pt x="287" y="102"/>
                  </a:lnTo>
                  <a:lnTo>
                    <a:pt x="277" y="105"/>
                  </a:lnTo>
                  <a:lnTo>
                    <a:pt x="266" y="107"/>
                  </a:lnTo>
                  <a:close/>
                  <a:moveTo>
                    <a:pt x="54" y="317"/>
                  </a:moveTo>
                  <a:lnTo>
                    <a:pt x="49" y="317"/>
                  </a:lnTo>
                  <a:lnTo>
                    <a:pt x="44" y="314"/>
                  </a:lnTo>
                  <a:lnTo>
                    <a:pt x="38" y="313"/>
                  </a:lnTo>
                  <a:lnTo>
                    <a:pt x="35" y="309"/>
                  </a:lnTo>
                  <a:lnTo>
                    <a:pt x="32" y="305"/>
                  </a:lnTo>
                  <a:lnTo>
                    <a:pt x="29" y="301"/>
                  </a:lnTo>
                  <a:lnTo>
                    <a:pt x="28" y="296"/>
                  </a:lnTo>
                  <a:lnTo>
                    <a:pt x="28" y="291"/>
                  </a:lnTo>
                  <a:lnTo>
                    <a:pt x="28" y="286"/>
                  </a:lnTo>
                  <a:lnTo>
                    <a:pt x="29" y="281"/>
                  </a:lnTo>
                  <a:lnTo>
                    <a:pt x="32" y="277"/>
                  </a:lnTo>
                  <a:lnTo>
                    <a:pt x="35" y="273"/>
                  </a:lnTo>
                  <a:lnTo>
                    <a:pt x="38" y="269"/>
                  </a:lnTo>
                  <a:lnTo>
                    <a:pt x="44" y="268"/>
                  </a:lnTo>
                  <a:lnTo>
                    <a:pt x="49" y="266"/>
                  </a:lnTo>
                  <a:lnTo>
                    <a:pt x="54" y="266"/>
                  </a:lnTo>
                  <a:lnTo>
                    <a:pt x="59" y="266"/>
                  </a:lnTo>
                  <a:lnTo>
                    <a:pt x="63" y="268"/>
                  </a:lnTo>
                  <a:lnTo>
                    <a:pt x="68" y="269"/>
                  </a:lnTo>
                  <a:lnTo>
                    <a:pt x="72" y="273"/>
                  </a:lnTo>
                  <a:lnTo>
                    <a:pt x="74" y="277"/>
                  </a:lnTo>
                  <a:lnTo>
                    <a:pt x="77" y="281"/>
                  </a:lnTo>
                  <a:lnTo>
                    <a:pt x="78" y="286"/>
                  </a:lnTo>
                  <a:lnTo>
                    <a:pt x="79" y="291"/>
                  </a:lnTo>
                  <a:lnTo>
                    <a:pt x="78" y="296"/>
                  </a:lnTo>
                  <a:lnTo>
                    <a:pt x="77" y="301"/>
                  </a:lnTo>
                  <a:lnTo>
                    <a:pt x="74" y="305"/>
                  </a:lnTo>
                  <a:lnTo>
                    <a:pt x="72" y="309"/>
                  </a:lnTo>
                  <a:lnTo>
                    <a:pt x="68" y="313"/>
                  </a:lnTo>
                  <a:lnTo>
                    <a:pt x="63" y="314"/>
                  </a:lnTo>
                  <a:lnTo>
                    <a:pt x="59" y="317"/>
                  </a:lnTo>
                  <a:lnTo>
                    <a:pt x="54" y="317"/>
                  </a:lnTo>
                  <a:close/>
                  <a:moveTo>
                    <a:pt x="266" y="78"/>
                  </a:moveTo>
                  <a:lnTo>
                    <a:pt x="261" y="78"/>
                  </a:lnTo>
                  <a:lnTo>
                    <a:pt x="256" y="77"/>
                  </a:lnTo>
                  <a:lnTo>
                    <a:pt x="252" y="75"/>
                  </a:lnTo>
                  <a:lnTo>
                    <a:pt x="249" y="71"/>
                  </a:lnTo>
                  <a:lnTo>
                    <a:pt x="245" y="67"/>
                  </a:lnTo>
                  <a:lnTo>
                    <a:pt x="242" y="63"/>
                  </a:lnTo>
                  <a:lnTo>
                    <a:pt x="241" y="58"/>
                  </a:lnTo>
                  <a:lnTo>
                    <a:pt x="241" y="53"/>
                  </a:lnTo>
                  <a:lnTo>
                    <a:pt x="241" y="48"/>
                  </a:lnTo>
                  <a:lnTo>
                    <a:pt x="242" y="43"/>
                  </a:lnTo>
                  <a:lnTo>
                    <a:pt x="245" y="39"/>
                  </a:lnTo>
                  <a:lnTo>
                    <a:pt x="249" y="35"/>
                  </a:lnTo>
                  <a:lnTo>
                    <a:pt x="252" y="32"/>
                  </a:lnTo>
                  <a:lnTo>
                    <a:pt x="256" y="30"/>
                  </a:lnTo>
                  <a:lnTo>
                    <a:pt x="261" y="28"/>
                  </a:lnTo>
                  <a:lnTo>
                    <a:pt x="266" y="27"/>
                  </a:lnTo>
                  <a:lnTo>
                    <a:pt x="272" y="28"/>
                  </a:lnTo>
                  <a:lnTo>
                    <a:pt x="277" y="30"/>
                  </a:lnTo>
                  <a:lnTo>
                    <a:pt x="281" y="32"/>
                  </a:lnTo>
                  <a:lnTo>
                    <a:pt x="284" y="35"/>
                  </a:lnTo>
                  <a:lnTo>
                    <a:pt x="287" y="39"/>
                  </a:lnTo>
                  <a:lnTo>
                    <a:pt x="290" y="43"/>
                  </a:lnTo>
                  <a:lnTo>
                    <a:pt x="291" y="48"/>
                  </a:lnTo>
                  <a:lnTo>
                    <a:pt x="292" y="53"/>
                  </a:lnTo>
                  <a:lnTo>
                    <a:pt x="291" y="58"/>
                  </a:lnTo>
                  <a:lnTo>
                    <a:pt x="290" y="63"/>
                  </a:lnTo>
                  <a:lnTo>
                    <a:pt x="287" y="67"/>
                  </a:lnTo>
                  <a:lnTo>
                    <a:pt x="284" y="71"/>
                  </a:lnTo>
                  <a:lnTo>
                    <a:pt x="281" y="75"/>
                  </a:lnTo>
                  <a:lnTo>
                    <a:pt x="277" y="77"/>
                  </a:lnTo>
                  <a:lnTo>
                    <a:pt x="272" y="78"/>
                  </a:lnTo>
                  <a:lnTo>
                    <a:pt x="266" y="7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grpSp>
      <p:grpSp>
        <p:nvGrpSpPr>
          <p:cNvPr id="738" name="Group 737">
            <a:extLst>
              <a:ext uri="{FF2B5EF4-FFF2-40B4-BE49-F238E27FC236}">
                <a16:creationId xmlns:a16="http://schemas.microsoft.com/office/drawing/2014/main" id="{571A794A-F9B1-4D47-92C8-2DAC11818333}"/>
              </a:ext>
            </a:extLst>
          </p:cNvPr>
          <p:cNvGrpSpPr/>
          <p:nvPr/>
        </p:nvGrpSpPr>
        <p:grpSpPr>
          <a:xfrm>
            <a:off x="6048871" y="6144011"/>
            <a:ext cx="373063" cy="530226"/>
            <a:chOff x="5908675" y="4854575"/>
            <a:chExt cx="373063" cy="530226"/>
          </a:xfrm>
        </p:grpSpPr>
        <p:sp>
          <p:nvSpPr>
            <p:cNvPr id="739" name="Freeform 284">
              <a:extLst>
                <a:ext uri="{FF2B5EF4-FFF2-40B4-BE49-F238E27FC236}">
                  <a16:creationId xmlns:a16="http://schemas.microsoft.com/office/drawing/2014/main" id="{9901959E-0DAC-9142-9487-06C0831768B7}"/>
                </a:ext>
              </a:extLst>
            </p:cNvPr>
            <p:cNvSpPr>
              <a:spLocks/>
            </p:cNvSpPr>
            <p:nvPr/>
          </p:nvSpPr>
          <p:spPr bwMode="auto">
            <a:xfrm>
              <a:off x="5926138" y="4854575"/>
              <a:ext cx="344488" cy="525463"/>
            </a:xfrm>
            <a:custGeom>
              <a:avLst/>
              <a:gdLst>
                <a:gd name="T0" fmla="*/ 632 w 651"/>
                <a:gd name="T1" fmla="*/ 437 h 994"/>
                <a:gd name="T2" fmla="*/ 605 w 651"/>
                <a:gd name="T3" fmla="*/ 517 h 994"/>
                <a:gd name="T4" fmla="*/ 569 w 651"/>
                <a:gd name="T5" fmla="*/ 598 h 994"/>
                <a:gd name="T6" fmla="*/ 528 w 651"/>
                <a:gd name="T7" fmla="*/ 679 h 994"/>
                <a:gd name="T8" fmla="*/ 482 w 651"/>
                <a:gd name="T9" fmla="*/ 758 h 994"/>
                <a:gd name="T10" fmla="*/ 434 w 651"/>
                <a:gd name="T11" fmla="*/ 833 h 994"/>
                <a:gd name="T12" fmla="*/ 364 w 651"/>
                <a:gd name="T13" fmla="*/ 935 h 994"/>
                <a:gd name="T14" fmla="*/ 305 w 651"/>
                <a:gd name="T15" fmla="*/ 976 h 994"/>
                <a:gd name="T16" fmla="*/ 266 w 651"/>
                <a:gd name="T17" fmla="*/ 928 h 994"/>
                <a:gd name="T18" fmla="*/ 223 w 651"/>
                <a:gd name="T19" fmla="*/ 867 h 994"/>
                <a:gd name="T20" fmla="*/ 177 w 651"/>
                <a:gd name="T21" fmla="*/ 797 h 994"/>
                <a:gd name="T22" fmla="*/ 131 w 651"/>
                <a:gd name="T23" fmla="*/ 719 h 994"/>
                <a:gd name="T24" fmla="*/ 87 w 651"/>
                <a:gd name="T25" fmla="*/ 634 h 994"/>
                <a:gd name="T26" fmla="*/ 50 w 651"/>
                <a:gd name="T27" fmla="*/ 546 h 994"/>
                <a:gd name="T28" fmla="*/ 27 w 651"/>
                <a:gd name="T29" fmla="*/ 479 h 994"/>
                <a:gd name="T30" fmla="*/ 15 w 651"/>
                <a:gd name="T31" fmla="*/ 434 h 994"/>
                <a:gd name="T32" fmla="*/ 3 w 651"/>
                <a:gd name="T33" fmla="*/ 361 h 994"/>
                <a:gd name="T34" fmla="*/ 3 w 651"/>
                <a:gd name="T35" fmla="*/ 269 h 994"/>
                <a:gd name="T36" fmla="*/ 20 w 651"/>
                <a:gd name="T37" fmla="*/ 191 h 994"/>
                <a:gd name="T38" fmla="*/ 54 w 651"/>
                <a:gd name="T39" fmla="*/ 127 h 994"/>
                <a:gd name="T40" fmla="*/ 100 w 651"/>
                <a:gd name="T41" fmla="*/ 75 h 994"/>
                <a:gd name="T42" fmla="*/ 158 w 651"/>
                <a:gd name="T43" fmla="*/ 37 h 994"/>
                <a:gd name="T44" fmla="*/ 220 w 651"/>
                <a:gd name="T45" fmla="*/ 12 h 994"/>
                <a:gd name="T46" fmla="*/ 288 w 651"/>
                <a:gd name="T47" fmla="*/ 1 h 994"/>
                <a:gd name="T48" fmla="*/ 357 w 651"/>
                <a:gd name="T49" fmla="*/ 1 h 994"/>
                <a:gd name="T50" fmla="*/ 427 w 651"/>
                <a:gd name="T51" fmla="*/ 15 h 994"/>
                <a:gd name="T52" fmla="*/ 489 w 651"/>
                <a:gd name="T53" fmla="*/ 41 h 994"/>
                <a:gd name="T54" fmla="*/ 547 w 651"/>
                <a:gd name="T55" fmla="*/ 79 h 994"/>
                <a:gd name="T56" fmla="*/ 594 w 651"/>
                <a:gd name="T57" fmla="*/ 129 h 994"/>
                <a:gd name="T58" fmla="*/ 629 w 651"/>
                <a:gd name="T59" fmla="*/ 191 h 994"/>
                <a:gd name="T60" fmla="*/ 647 w 651"/>
                <a:gd name="T61" fmla="*/ 264 h 994"/>
                <a:gd name="T62" fmla="*/ 648 w 651"/>
                <a:gd name="T63" fmla="*/ 35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51" h="994">
                  <a:moveTo>
                    <a:pt x="641" y="397"/>
                  </a:moveTo>
                  <a:lnTo>
                    <a:pt x="632" y="437"/>
                  </a:lnTo>
                  <a:lnTo>
                    <a:pt x="619" y="476"/>
                  </a:lnTo>
                  <a:lnTo>
                    <a:pt x="605" y="517"/>
                  </a:lnTo>
                  <a:lnTo>
                    <a:pt x="587" y="557"/>
                  </a:lnTo>
                  <a:lnTo>
                    <a:pt x="569" y="598"/>
                  </a:lnTo>
                  <a:lnTo>
                    <a:pt x="548" y="639"/>
                  </a:lnTo>
                  <a:lnTo>
                    <a:pt x="528" y="679"/>
                  </a:lnTo>
                  <a:lnTo>
                    <a:pt x="505" y="719"/>
                  </a:lnTo>
                  <a:lnTo>
                    <a:pt x="482" y="758"/>
                  </a:lnTo>
                  <a:lnTo>
                    <a:pt x="459" y="796"/>
                  </a:lnTo>
                  <a:lnTo>
                    <a:pt x="434" y="833"/>
                  </a:lnTo>
                  <a:lnTo>
                    <a:pt x="410" y="869"/>
                  </a:lnTo>
                  <a:lnTo>
                    <a:pt x="364" y="935"/>
                  </a:lnTo>
                  <a:lnTo>
                    <a:pt x="322" y="994"/>
                  </a:lnTo>
                  <a:lnTo>
                    <a:pt x="305" y="976"/>
                  </a:lnTo>
                  <a:lnTo>
                    <a:pt x="287" y="953"/>
                  </a:lnTo>
                  <a:lnTo>
                    <a:pt x="266" y="928"/>
                  </a:lnTo>
                  <a:lnTo>
                    <a:pt x="245" y="899"/>
                  </a:lnTo>
                  <a:lnTo>
                    <a:pt x="223" y="867"/>
                  </a:lnTo>
                  <a:lnTo>
                    <a:pt x="200" y="833"/>
                  </a:lnTo>
                  <a:lnTo>
                    <a:pt x="177" y="797"/>
                  </a:lnTo>
                  <a:lnTo>
                    <a:pt x="154" y="758"/>
                  </a:lnTo>
                  <a:lnTo>
                    <a:pt x="131" y="719"/>
                  </a:lnTo>
                  <a:lnTo>
                    <a:pt x="109" y="676"/>
                  </a:lnTo>
                  <a:lnTo>
                    <a:pt x="87" y="634"/>
                  </a:lnTo>
                  <a:lnTo>
                    <a:pt x="68" y="590"/>
                  </a:lnTo>
                  <a:lnTo>
                    <a:pt x="50" y="546"/>
                  </a:lnTo>
                  <a:lnTo>
                    <a:pt x="35" y="501"/>
                  </a:lnTo>
                  <a:lnTo>
                    <a:pt x="27" y="479"/>
                  </a:lnTo>
                  <a:lnTo>
                    <a:pt x="20" y="457"/>
                  </a:lnTo>
                  <a:lnTo>
                    <a:pt x="15" y="434"/>
                  </a:lnTo>
                  <a:lnTo>
                    <a:pt x="10" y="412"/>
                  </a:lnTo>
                  <a:lnTo>
                    <a:pt x="3" y="361"/>
                  </a:lnTo>
                  <a:lnTo>
                    <a:pt x="0" y="314"/>
                  </a:lnTo>
                  <a:lnTo>
                    <a:pt x="3" y="269"/>
                  </a:lnTo>
                  <a:lnTo>
                    <a:pt x="9" y="228"/>
                  </a:lnTo>
                  <a:lnTo>
                    <a:pt x="20" y="191"/>
                  </a:lnTo>
                  <a:lnTo>
                    <a:pt x="36" y="157"/>
                  </a:lnTo>
                  <a:lnTo>
                    <a:pt x="54" y="127"/>
                  </a:lnTo>
                  <a:lnTo>
                    <a:pt x="76" y="100"/>
                  </a:lnTo>
                  <a:lnTo>
                    <a:pt x="100" y="75"/>
                  </a:lnTo>
                  <a:lnTo>
                    <a:pt x="128" y="55"/>
                  </a:lnTo>
                  <a:lnTo>
                    <a:pt x="158" y="37"/>
                  </a:lnTo>
                  <a:lnTo>
                    <a:pt x="188" y="23"/>
                  </a:lnTo>
                  <a:lnTo>
                    <a:pt x="220" y="12"/>
                  </a:lnTo>
                  <a:lnTo>
                    <a:pt x="254" y="5"/>
                  </a:lnTo>
                  <a:lnTo>
                    <a:pt x="288" y="1"/>
                  </a:lnTo>
                  <a:lnTo>
                    <a:pt x="323" y="0"/>
                  </a:lnTo>
                  <a:lnTo>
                    <a:pt x="357" y="1"/>
                  </a:lnTo>
                  <a:lnTo>
                    <a:pt x="392" y="6"/>
                  </a:lnTo>
                  <a:lnTo>
                    <a:pt x="427" y="15"/>
                  </a:lnTo>
                  <a:lnTo>
                    <a:pt x="459" y="27"/>
                  </a:lnTo>
                  <a:lnTo>
                    <a:pt x="489" y="41"/>
                  </a:lnTo>
                  <a:lnTo>
                    <a:pt x="519" y="59"/>
                  </a:lnTo>
                  <a:lnTo>
                    <a:pt x="547" y="79"/>
                  </a:lnTo>
                  <a:lnTo>
                    <a:pt x="571" y="102"/>
                  </a:lnTo>
                  <a:lnTo>
                    <a:pt x="594" y="129"/>
                  </a:lnTo>
                  <a:lnTo>
                    <a:pt x="612" y="159"/>
                  </a:lnTo>
                  <a:lnTo>
                    <a:pt x="629" y="191"/>
                  </a:lnTo>
                  <a:lnTo>
                    <a:pt x="641" y="226"/>
                  </a:lnTo>
                  <a:lnTo>
                    <a:pt x="647" y="264"/>
                  </a:lnTo>
                  <a:lnTo>
                    <a:pt x="651" y="306"/>
                  </a:lnTo>
                  <a:lnTo>
                    <a:pt x="648" y="350"/>
                  </a:lnTo>
                  <a:lnTo>
                    <a:pt x="641" y="39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40" name="Freeform 285">
              <a:extLst>
                <a:ext uri="{FF2B5EF4-FFF2-40B4-BE49-F238E27FC236}">
                  <a16:creationId xmlns:a16="http://schemas.microsoft.com/office/drawing/2014/main" id="{A1524DA3-94E1-E548-9B0A-F32B0A1B9A11}"/>
                </a:ext>
              </a:extLst>
            </p:cNvPr>
            <p:cNvSpPr>
              <a:spLocks/>
            </p:cNvSpPr>
            <p:nvPr/>
          </p:nvSpPr>
          <p:spPr bwMode="auto">
            <a:xfrm>
              <a:off x="5943600" y="4875213"/>
              <a:ext cx="303213" cy="422275"/>
            </a:xfrm>
            <a:custGeom>
              <a:avLst/>
              <a:gdLst>
                <a:gd name="T0" fmla="*/ 325 w 571"/>
                <a:gd name="T1" fmla="*/ 50 h 798"/>
                <a:gd name="T2" fmla="*/ 371 w 571"/>
                <a:gd name="T3" fmla="*/ 62 h 798"/>
                <a:gd name="T4" fmla="*/ 412 w 571"/>
                <a:gd name="T5" fmla="*/ 82 h 798"/>
                <a:gd name="T6" fmla="*/ 449 w 571"/>
                <a:gd name="T7" fmla="*/ 111 h 798"/>
                <a:gd name="T8" fmla="*/ 481 w 571"/>
                <a:gd name="T9" fmla="*/ 145 h 798"/>
                <a:gd name="T10" fmla="*/ 506 w 571"/>
                <a:gd name="T11" fmla="*/ 185 h 798"/>
                <a:gd name="T12" fmla="*/ 524 w 571"/>
                <a:gd name="T13" fmla="*/ 230 h 798"/>
                <a:gd name="T14" fmla="*/ 533 w 571"/>
                <a:gd name="T15" fmla="*/ 278 h 798"/>
                <a:gd name="T16" fmla="*/ 534 w 571"/>
                <a:gd name="T17" fmla="*/ 308 h 798"/>
                <a:gd name="T18" fmla="*/ 571 w 571"/>
                <a:gd name="T19" fmla="*/ 313 h 798"/>
                <a:gd name="T20" fmla="*/ 531 w 571"/>
                <a:gd name="T21" fmla="*/ 337 h 798"/>
                <a:gd name="T22" fmla="*/ 522 w 571"/>
                <a:gd name="T23" fmla="*/ 381 h 798"/>
                <a:gd name="T24" fmla="*/ 506 w 571"/>
                <a:gd name="T25" fmla="*/ 422 h 798"/>
                <a:gd name="T26" fmla="*/ 484 w 571"/>
                <a:gd name="T27" fmla="*/ 459 h 798"/>
                <a:gd name="T28" fmla="*/ 456 w 571"/>
                <a:gd name="T29" fmla="*/ 491 h 798"/>
                <a:gd name="T30" fmla="*/ 422 w 571"/>
                <a:gd name="T31" fmla="*/ 518 h 798"/>
                <a:gd name="T32" fmla="*/ 385 w 571"/>
                <a:gd name="T33" fmla="*/ 539 h 798"/>
                <a:gd name="T34" fmla="*/ 344 w 571"/>
                <a:gd name="T35" fmla="*/ 553 h 798"/>
                <a:gd name="T36" fmla="*/ 302 w 571"/>
                <a:gd name="T37" fmla="*/ 560 h 798"/>
                <a:gd name="T38" fmla="*/ 274 w 571"/>
                <a:gd name="T39" fmla="*/ 798 h 798"/>
                <a:gd name="T40" fmla="*/ 252 w 571"/>
                <a:gd name="T41" fmla="*/ 558 h 798"/>
                <a:gd name="T42" fmla="*/ 210 w 571"/>
                <a:gd name="T43" fmla="*/ 548 h 798"/>
                <a:gd name="T44" fmla="*/ 171 w 571"/>
                <a:gd name="T45" fmla="*/ 530 h 798"/>
                <a:gd name="T46" fmla="*/ 135 w 571"/>
                <a:gd name="T47" fmla="*/ 507 h 798"/>
                <a:gd name="T48" fmla="*/ 105 w 571"/>
                <a:gd name="T49" fmla="*/ 476 h 798"/>
                <a:gd name="T50" fmla="*/ 79 w 571"/>
                <a:gd name="T51" fmla="*/ 441 h 798"/>
                <a:gd name="T52" fmla="*/ 60 w 571"/>
                <a:gd name="T53" fmla="*/ 403 h 798"/>
                <a:gd name="T54" fmla="*/ 46 w 571"/>
                <a:gd name="T55" fmla="*/ 359 h 798"/>
                <a:gd name="T56" fmla="*/ 0 w 571"/>
                <a:gd name="T57" fmla="*/ 337 h 798"/>
                <a:gd name="T58" fmla="*/ 41 w 571"/>
                <a:gd name="T59" fmla="*/ 313 h 798"/>
                <a:gd name="T60" fmla="*/ 41 w 571"/>
                <a:gd name="T61" fmla="*/ 304 h 798"/>
                <a:gd name="T62" fmla="*/ 46 w 571"/>
                <a:gd name="T63" fmla="*/ 254 h 798"/>
                <a:gd name="T64" fmla="*/ 58 w 571"/>
                <a:gd name="T65" fmla="*/ 207 h 798"/>
                <a:gd name="T66" fmla="*/ 80 w 571"/>
                <a:gd name="T67" fmla="*/ 164 h 798"/>
                <a:gd name="T68" fmla="*/ 108 w 571"/>
                <a:gd name="T69" fmla="*/ 127 h 798"/>
                <a:gd name="T70" fmla="*/ 143 w 571"/>
                <a:gd name="T71" fmla="*/ 95 h 798"/>
                <a:gd name="T72" fmla="*/ 183 w 571"/>
                <a:gd name="T73" fmla="*/ 71 h 798"/>
                <a:gd name="T74" fmla="*/ 226 w 571"/>
                <a:gd name="T75" fmla="*/ 55 h 798"/>
                <a:gd name="T76" fmla="*/ 274 w 571"/>
                <a:gd name="T77" fmla="*/ 48 h 798"/>
                <a:gd name="T78" fmla="*/ 302 w 571"/>
                <a:gd name="T79"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1" h="798">
                  <a:moveTo>
                    <a:pt x="302" y="48"/>
                  </a:moveTo>
                  <a:lnTo>
                    <a:pt x="325" y="50"/>
                  </a:lnTo>
                  <a:lnTo>
                    <a:pt x="348" y="55"/>
                  </a:lnTo>
                  <a:lnTo>
                    <a:pt x="371" y="62"/>
                  </a:lnTo>
                  <a:lnTo>
                    <a:pt x="392" y="72"/>
                  </a:lnTo>
                  <a:lnTo>
                    <a:pt x="412" y="82"/>
                  </a:lnTo>
                  <a:lnTo>
                    <a:pt x="431" y="96"/>
                  </a:lnTo>
                  <a:lnTo>
                    <a:pt x="449" y="111"/>
                  </a:lnTo>
                  <a:lnTo>
                    <a:pt x="466" y="127"/>
                  </a:lnTo>
                  <a:lnTo>
                    <a:pt x="481" y="145"/>
                  </a:lnTo>
                  <a:lnTo>
                    <a:pt x="494" y="164"/>
                  </a:lnTo>
                  <a:lnTo>
                    <a:pt x="506" y="185"/>
                  </a:lnTo>
                  <a:lnTo>
                    <a:pt x="516" y="207"/>
                  </a:lnTo>
                  <a:lnTo>
                    <a:pt x="524" y="230"/>
                  </a:lnTo>
                  <a:lnTo>
                    <a:pt x="529" y="254"/>
                  </a:lnTo>
                  <a:lnTo>
                    <a:pt x="533" y="278"/>
                  </a:lnTo>
                  <a:lnTo>
                    <a:pt x="534" y="304"/>
                  </a:lnTo>
                  <a:lnTo>
                    <a:pt x="534" y="308"/>
                  </a:lnTo>
                  <a:lnTo>
                    <a:pt x="534" y="313"/>
                  </a:lnTo>
                  <a:lnTo>
                    <a:pt x="571" y="313"/>
                  </a:lnTo>
                  <a:lnTo>
                    <a:pt x="571" y="337"/>
                  </a:lnTo>
                  <a:lnTo>
                    <a:pt x="531" y="337"/>
                  </a:lnTo>
                  <a:lnTo>
                    <a:pt x="527" y="359"/>
                  </a:lnTo>
                  <a:lnTo>
                    <a:pt x="522" y="381"/>
                  </a:lnTo>
                  <a:lnTo>
                    <a:pt x="515" y="402"/>
                  </a:lnTo>
                  <a:lnTo>
                    <a:pt x="506" y="422"/>
                  </a:lnTo>
                  <a:lnTo>
                    <a:pt x="495" y="441"/>
                  </a:lnTo>
                  <a:lnTo>
                    <a:pt x="484" y="459"/>
                  </a:lnTo>
                  <a:lnTo>
                    <a:pt x="470" y="476"/>
                  </a:lnTo>
                  <a:lnTo>
                    <a:pt x="456" y="491"/>
                  </a:lnTo>
                  <a:lnTo>
                    <a:pt x="439" y="505"/>
                  </a:lnTo>
                  <a:lnTo>
                    <a:pt x="422" y="518"/>
                  </a:lnTo>
                  <a:lnTo>
                    <a:pt x="404" y="530"/>
                  </a:lnTo>
                  <a:lnTo>
                    <a:pt x="385" y="539"/>
                  </a:lnTo>
                  <a:lnTo>
                    <a:pt x="366" y="548"/>
                  </a:lnTo>
                  <a:lnTo>
                    <a:pt x="344" y="553"/>
                  </a:lnTo>
                  <a:lnTo>
                    <a:pt x="324" y="558"/>
                  </a:lnTo>
                  <a:lnTo>
                    <a:pt x="302" y="560"/>
                  </a:lnTo>
                  <a:lnTo>
                    <a:pt x="302" y="798"/>
                  </a:lnTo>
                  <a:lnTo>
                    <a:pt x="274" y="798"/>
                  </a:lnTo>
                  <a:lnTo>
                    <a:pt x="274" y="560"/>
                  </a:lnTo>
                  <a:lnTo>
                    <a:pt x="252" y="558"/>
                  </a:lnTo>
                  <a:lnTo>
                    <a:pt x="230" y="554"/>
                  </a:lnTo>
                  <a:lnTo>
                    <a:pt x="210" y="548"/>
                  </a:lnTo>
                  <a:lnTo>
                    <a:pt x="189" y="540"/>
                  </a:lnTo>
                  <a:lnTo>
                    <a:pt x="171" y="530"/>
                  </a:lnTo>
                  <a:lnTo>
                    <a:pt x="152" y="519"/>
                  </a:lnTo>
                  <a:lnTo>
                    <a:pt x="135" y="507"/>
                  </a:lnTo>
                  <a:lnTo>
                    <a:pt x="119" y="491"/>
                  </a:lnTo>
                  <a:lnTo>
                    <a:pt x="105" y="476"/>
                  </a:lnTo>
                  <a:lnTo>
                    <a:pt x="91" y="459"/>
                  </a:lnTo>
                  <a:lnTo>
                    <a:pt x="79" y="441"/>
                  </a:lnTo>
                  <a:lnTo>
                    <a:pt x="69" y="422"/>
                  </a:lnTo>
                  <a:lnTo>
                    <a:pt x="60" y="403"/>
                  </a:lnTo>
                  <a:lnTo>
                    <a:pt x="52" y="381"/>
                  </a:lnTo>
                  <a:lnTo>
                    <a:pt x="46" y="359"/>
                  </a:lnTo>
                  <a:lnTo>
                    <a:pt x="42" y="337"/>
                  </a:lnTo>
                  <a:lnTo>
                    <a:pt x="0" y="337"/>
                  </a:lnTo>
                  <a:lnTo>
                    <a:pt x="0" y="313"/>
                  </a:lnTo>
                  <a:lnTo>
                    <a:pt x="41" y="313"/>
                  </a:lnTo>
                  <a:lnTo>
                    <a:pt x="41" y="308"/>
                  </a:lnTo>
                  <a:lnTo>
                    <a:pt x="41" y="304"/>
                  </a:lnTo>
                  <a:lnTo>
                    <a:pt x="42" y="278"/>
                  </a:lnTo>
                  <a:lnTo>
                    <a:pt x="46" y="254"/>
                  </a:lnTo>
                  <a:lnTo>
                    <a:pt x="51" y="230"/>
                  </a:lnTo>
                  <a:lnTo>
                    <a:pt x="58" y="207"/>
                  </a:lnTo>
                  <a:lnTo>
                    <a:pt x="69" y="185"/>
                  </a:lnTo>
                  <a:lnTo>
                    <a:pt x="80" y="164"/>
                  </a:lnTo>
                  <a:lnTo>
                    <a:pt x="93" y="145"/>
                  </a:lnTo>
                  <a:lnTo>
                    <a:pt x="108" y="127"/>
                  </a:lnTo>
                  <a:lnTo>
                    <a:pt x="125" y="111"/>
                  </a:lnTo>
                  <a:lnTo>
                    <a:pt x="143" y="95"/>
                  </a:lnTo>
                  <a:lnTo>
                    <a:pt x="162" y="82"/>
                  </a:lnTo>
                  <a:lnTo>
                    <a:pt x="183" y="71"/>
                  </a:lnTo>
                  <a:lnTo>
                    <a:pt x="205" y="62"/>
                  </a:lnTo>
                  <a:lnTo>
                    <a:pt x="226" y="55"/>
                  </a:lnTo>
                  <a:lnTo>
                    <a:pt x="251" y="50"/>
                  </a:lnTo>
                  <a:lnTo>
                    <a:pt x="274" y="48"/>
                  </a:lnTo>
                  <a:lnTo>
                    <a:pt x="274" y="0"/>
                  </a:lnTo>
                  <a:lnTo>
                    <a:pt x="302" y="0"/>
                  </a:lnTo>
                  <a:lnTo>
                    <a:pt x="302" y="48"/>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741" name="Freeform 286">
              <a:extLst>
                <a:ext uri="{FF2B5EF4-FFF2-40B4-BE49-F238E27FC236}">
                  <a16:creationId xmlns:a16="http://schemas.microsoft.com/office/drawing/2014/main" id="{FCC1EF07-FB6F-6A46-B17A-08646410174A}"/>
                </a:ext>
              </a:extLst>
            </p:cNvPr>
            <p:cNvSpPr>
              <a:spLocks noEditPoints="1"/>
            </p:cNvSpPr>
            <p:nvPr/>
          </p:nvSpPr>
          <p:spPr bwMode="auto">
            <a:xfrm>
              <a:off x="6000750" y="4937125"/>
              <a:ext cx="190500" cy="196850"/>
            </a:xfrm>
            <a:custGeom>
              <a:avLst/>
              <a:gdLst>
                <a:gd name="T0" fmla="*/ 214 w 358"/>
                <a:gd name="T1" fmla="*/ 4 h 373"/>
                <a:gd name="T2" fmla="*/ 264 w 358"/>
                <a:gd name="T3" fmla="*/ 23 h 373"/>
                <a:gd name="T4" fmla="*/ 305 w 358"/>
                <a:gd name="T5" fmla="*/ 55 h 373"/>
                <a:gd name="T6" fmla="*/ 336 w 358"/>
                <a:gd name="T7" fmla="*/ 97 h 373"/>
                <a:gd name="T8" fmla="*/ 354 w 358"/>
                <a:gd name="T9" fmla="*/ 149 h 373"/>
                <a:gd name="T10" fmla="*/ 357 w 358"/>
                <a:gd name="T11" fmla="*/ 206 h 373"/>
                <a:gd name="T12" fmla="*/ 344 w 358"/>
                <a:gd name="T13" fmla="*/ 259 h 373"/>
                <a:gd name="T14" fmla="*/ 317 w 358"/>
                <a:gd name="T15" fmla="*/ 305 h 373"/>
                <a:gd name="T16" fmla="*/ 279 w 358"/>
                <a:gd name="T17" fmla="*/ 341 h 373"/>
                <a:gd name="T18" fmla="*/ 232 w 358"/>
                <a:gd name="T19" fmla="*/ 365 h 373"/>
                <a:gd name="T20" fmla="*/ 179 w 358"/>
                <a:gd name="T21" fmla="*/ 373 h 373"/>
                <a:gd name="T22" fmla="*/ 126 w 358"/>
                <a:gd name="T23" fmla="*/ 365 h 373"/>
                <a:gd name="T24" fmla="*/ 79 w 358"/>
                <a:gd name="T25" fmla="*/ 341 h 373"/>
                <a:gd name="T26" fmla="*/ 40 w 358"/>
                <a:gd name="T27" fmla="*/ 305 h 373"/>
                <a:gd name="T28" fmla="*/ 15 w 358"/>
                <a:gd name="T29" fmla="*/ 259 h 373"/>
                <a:gd name="T30" fmla="*/ 0 w 358"/>
                <a:gd name="T31" fmla="*/ 206 h 373"/>
                <a:gd name="T32" fmla="*/ 3 w 358"/>
                <a:gd name="T33" fmla="*/ 149 h 373"/>
                <a:gd name="T34" fmla="*/ 21 w 358"/>
                <a:gd name="T35" fmla="*/ 97 h 373"/>
                <a:gd name="T36" fmla="*/ 52 w 358"/>
                <a:gd name="T37" fmla="*/ 55 h 373"/>
                <a:gd name="T38" fmla="*/ 94 w 358"/>
                <a:gd name="T39" fmla="*/ 23 h 373"/>
                <a:gd name="T40" fmla="*/ 143 w 358"/>
                <a:gd name="T41" fmla="*/ 4 h 373"/>
                <a:gd name="T42" fmla="*/ 179 w 358"/>
                <a:gd name="T43" fmla="*/ 64 h 373"/>
                <a:gd name="T44" fmla="*/ 214 w 358"/>
                <a:gd name="T45" fmla="*/ 70 h 373"/>
                <a:gd name="T46" fmla="*/ 245 w 358"/>
                <a:gd name="T47" fmla="*/ 86 h 373"/>
                <a:gd name="T48" fmla="*/ 270 w 358"/>
                <a:gd name="T49" fmla="*/ 109 h 373"/>
                <a:gd name="T50" fmla="*/ 287 w 358"/>
                <a:gd name="T51" fmla="*/ 140 h 373"/>
                <a:gd name="T52" fmla="*/ 296 w 358"/>
                <a:gd name="T53" fmla="*/ 174 h 373"/>
                <a:gd name="T54" fmla="*/ 294 w 358"/>
                <a:gd name="T55" fmla="*/ 211 h 373"/>
                <a:gd name="T56" fmla="*/ 282 w 358"/>
                <a:gd name="T57" fmla="*/ 245 h 373"/>
                <a:gd name="T58" fmla="*/ 262 w 358"/>
                <a:gd name="T59" fmla="*/ 273 h 373"/>
                <a:gd name="T60" fmla="*/ 235 w 358"/>
                <a:gd name="T61" fmla="*/ 295 h 373"/>
                <a:gd name="T62" fmla="*/ 203 w 358"/>
                <a:gd name="T63" fmla="*/ 306 h 373"/>
                <a:gd name="T64" fmla="*/ 167 w 358"/>
                <a:gd name="T65" fmla="*/ 309 h 373"/>
                <a:gd name="T66" fmla="*/ 134 w 358"/>
                <a:gd name="T67" fmla="*/ 300 h 373"/>
                <a:gd name="T68" fmla="*/ 104 w 358"/>
                <a:gd name="T69" fmla="*/ 281 h 373"/>
                <a:gd name="T70" fmla="*/ 81 w 358"/>
                <a:gd name="T71" fmla="*/ 255 h 373"/>
                <a:gd name="T72" fmla="*/ 67 w 358"/>
                <a:gd name="T73" fmla="*/ 223 h 373"/>
                <a:gd name="T74" fmla="*/ 62 w 358"/>
                <a:gd name="T75" fmla="*/ 187 h 373"/>
                <a:gd name="T76" fmla="*/ 67 w 358"/>
                <a:gd name="T77" fmla="*/ 150 h 373"/>
                <a:gd name="T78" fmla="*/ 81 w 358"/>
                <a:gd name="T79" fmla="*/ 118 h 373"/>
                <a:gd name="T80" fmla="*/ 104 w 358"/>
                <a:gd name="T81" fmla="*/ 92 h 373"/>
                <a:gd name="T82" fmla="*/ 134 w 358"/>
                <a:gd name="T83" fmla="*/ 74 h 373"/>
                <a:gd name="T84" fmla="*/ 167 w 358"/>
                <a:gd name="T85" fmla="*/ 65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8" h="373">
                  <a:moveTo>
                    <a:pt x="179" y="0"/>
                  </a:moveTo>
                  <a:lnTo>
                    <a:pt x="198" y="1"/>
                  </a:lnTo>
                  <a:lnTo>
                    <a:pt x="214" y="4"/>
                  </a:lnTo>
                  <a:lnTo>
                    <a:pt x="232" y="9"/>
                  </a:lnTo>
                  <a:lnTo>
                    <a:pt x="249" y="15"/>
                  </a:lnTo>
                  <a:lnTo>
                    <a:pt x="264" y="23"/>
                  </a:lnTo>
                  <a:lnTo>
                    <a:pt x="279" y="32"/>
                  </a:lnTo>
                  <a:lnTo>
                    <a:pt x="293" y="44"/>
                  </a:lnTo>
                  <a:lnTo>
                    <a:pt x="305" y="55"/>
                  </a:lnTo>
                  <a:lnTo>
                    <a:pt x="317" y="68"/>
                  </a:lnTo>
                  <a:lnTo>
                    <a:pt x="327" y="82"/>
                  </a:lnTo>
                  <a:lnTo>
                    <a:pt x="336" y="97"/>
                  </a:lnTo>
                  <a:lnTo>
                    <a:pt x="344" y="114"/>
                  </a:lnTo>
                  <a:lnTo>
                    <a:pt x="350" y="132"/>
                  </a:lnTo>
                  <a:lnTo>
                    <a:pt x="354" y="149"/>
                  </a:lnTo>
                  <a:lnTo>
                    <a:pt x="357" y="168"/>
                  </a:lnTo>
                  <a:lnTo>
                    <a:pt x="358" y="187"/>
                  </a:lnTo>
                  <a:lnTo>
                    <a:pt x="357" y="206"/>
                  </a:lnTo>
                  <a:lnTo>
                    <a:pt x="354" y="224"/>
                  </a:lnTo>
                  <a:lnTo>
                    <a:pt x="350" y="242"/>
                  </a:lnTo>
                  <a:lnTo>
                    <a:pt x="344" y="259"/>
                  </a:lnTo>
                  <a:lnTo>
                    <a:pt x="336" y="276"/>
                  </a:lnTo>
                  <a:lnTo>
                    <a:pt x="327" y="291"/>
                  </a:lnTo>
                  <a:lnTo>
                    <a:pt x="317" y="305"/>
                  </a:lnTo>
                  <a:lnTo>
                    <a:pt x="305" y="319"/>
                  </a:lnTo>
                  <a:lnTo>
                    <a:pt x="293" y="331"/>
                  </a:lnTo>
                  <a:lnTo>
                    <a:pt x="279" y="341"/>
                  </a:lnTo>
                  <a:lnTo>
                    <a:pt x="264" y="351"/>
                  </a:lnTo>
                  <a:lnTo>
                    <a:pt x="249" y="359"/>
                  </a:lnTo>
                  <a:lnTo>
                    <a:pt x="232" y="365"/>
                  </a:lnTo>
                  <a:lnTo>
                    <a:pt x="214" y="369"/>
                  </a:lnTo>
                  <a:lnTo>
                    <a:pt x="198" y="372"/>
                  </a:lnTo>
                  <a:lnTo>
                    <a:pt x="179" y="373"/>
                  </a:lnTo>
                  <a:lnTo>
                    <a:pt x="161" y="372"/>
                  </a:lnTo>
                  <a:lnTo>
                    <a:pt x="143" y="369"/>
                  </a:lnTo>
                  <a:lnTo>
                    <a:pt x="126" y="365"/>
                  </a:lnTo>
                  <a:lnTo>
                    <a:pt x="109" y="359"/>
                  </a:lnTo>
                  <a:lnTo>
                    <a:pt x="94" y="351"/>
                  </a:lnTo>
                  <a:lnTo>
                    <a:pt x="79" y="341"/>
                  </a:lnTo>
                  <a:lnTo>
                    <a:pt x="65" y="331"/>
                  </a:lnTo>
                  <a:lnTo>
                    <a:pt x="52" y="319"/>
                  </a:lnTo>
                  <a:lnTo>
                    <a:pt x="40" y="305"/>
                  </a:lnTo>
                  <a:lnTo>
                    <a:pt x="30" y="291"/>
                  </a:lnTo>
                  <a:lnTo>
                    <a:pt x="21" y="276"/>
                  </a:lnTo>
                  <a:lnTo>
                    <a:pt x="15" y="259"/>
                  </a:lnTo>
                  <a:lnTo>
                    <a:pt x="8" y="242"/>
                  </a:lnTo>
                  <a:lnTo>
                    <a:pt x="3" y="224"/>
                  </a:lnTo>
                  <a:lnTo>
                    <a:pt x="0" y="206"/>
                  </a:lnTo>
                  <a:lnTo>
                    <a:pt x="0" y="187"/>
                  </a:lnTo>
                  <a:lnTo>
                    <a:pt x="0" y="168"/>
                  </a:lnTo>
                  <a:lnTo>
                    <a:pt x="3" y="149"/>
                  </a:lnTo>
                  <a:lnTo>
                    <a:pt x="8" y="132"/>
                  </a:lnTo>
                  <a:lnTo>
                    <a:pt x="15" y="114"/>
                  </a:lnTo>
                  <a:lnTo>
                    <a:pt x="21" y="97"/>
                  </a:lnTo>
                  <a:lnTo>
                    <a:pt x="30" y="82"/>
                  </a:lnTo>
                  <a:lnTo>
                    <a:pt x="40" y="68"/>
                  </a:lnTo>
                  <a:lnTo>
                    <a:pt x="52" y="55"/>
                  </a:lnTo>
                  <a:lnTo>
                    <a:pt x="65" y="44"/>
                  </a:lnTo>
                  <a:lnTo>
                    <a:pt x="79" y="32"/>
                  </a:lnTo>
                  <a:lnTo>
                    <a:pt x="94" y="23"/>
                  </a:lnTo>
                  <a:lnTo>
                    <a:pt x="109" y="15"/>
                  </a:lnTo>
                  <a:lnTo>
                    <a:pt x="126" y="9"/>
                  </a:lnTo>
                  <a:lnTo>
                    <a:pt x="143" y="4"/>
                  </a:lnTo>
                  <a:lnTo>
                    <a:pt x="161" y="1"/>
                  </a:lnTo>
                  <a:lnTo>
                    <a:pt x="179" y="0"/>
                  </a:lnTo>
                  <a:close/>
                  <a:moveTo>
                    <a:pt x="179" y="64"/>
                  </a:moveTo>
                  <a:lnTo>
                    <a:pt x="191" y="65"/>
                  </a:lnTo>
                  <a:lnTo>
                    <a:pt x="203" y="67"/>
                  </a:lnTo>
                  <a:lnTo>
                    <a:pt x="214" y="70"/>
                  </a:lnTo>
                  <a:lnTo>
                    <a:pt x="225" y="74"/>
                  </a:lnTo>
                  <a:lnTo>
                    <a:pt x="235" y="79"/>
                  </a:lnTo>
                  <a:lnTo>
                    <a:pt x="245" y="86"/>
                  </a:lnTo>
                  <a:lnTo>
                    <a:pt x="254" y="92"/>
                  </a:lnTo>
                  <a:lnTo>
                    <a:pt x="262" y="100"/>
                  </a:lnTo>
                  <a:lnTo>
                    <a:pt x="270" y="109"/>
                  </a:lnTo>
                  <a:lnTo>
                    <a:pt x="276" y="118"/>
                  </a:lnTo>
                  <a:lnTo>
                    <a:pt x="282" y="128"/>
                  </a:lnTo>
                  <a:lnTo>
                    <a:pt x="287" y="140"/>
                  </a:lnTo>
                  <a:lnTo>
                    <a:pt x="291" y="150"/>
                  </a:lnTo>
                  <a:lnTo>
                    <a:pt x="294" y="163"/>
                  </a:lnTo>
                  <a:lnTo>
                    <a:pt x="296" y="174"/>
                  </a:lnTo>
                  <a:lnTo>
                    <a:pt x="296" y="187"/>
                  </a:lnTo>
                  <a:lnTo>
                    <a:pt x="296" y="199"/>
                  </a:lnTo>
                  <a:lnTo>
                    <a:pt x="294" y="211"/>
                  </a:lnTo>
                  <a:lnTo>
                    <a:pt x="291" y="223"/>
                  </a:lnTo>
                  <a:lnTo>
                    <a:pt x="287" y="235"/>
                  </a:lnTo>
                  <a:lnTo>
                    <a:pt x="282" y="245"/>
                  </a:lnTo>
                  <a:lnTo>
                    <a:pt x="276" y="255"/>
                  </a:lnTo>
                  <a:lnTo>
                    <a:pt x="270" y="264"/>
                  </a:lnTo>
                  <a:lnTo>
                    <a:pt x="262" y="273"/>
                  </a:lnTo>
                  <a:lnTo>
                    <a:pt x="254" y="281"/>
                  </a:lnTo>
                  <a:lnTo>
                    <a:pt x="245" y="288"/>
                  </a:lnTo>
                  <a:lnTo>
                    <a:pt x="235" y="295"/>
                  </a:lnTo>
                  <a:lnTo>
                    <a:pt x="225" y="300"/>
                  </a:lnTo>
                  <a:lnTo>
                    <a:pt x="214" y="304"/>
                  </a:lnTo>
                  <a:lnTo>
                    <a:pt x="203" y="306"/>
                  </a:lnTo>
                  <a:lnTo>
                    <a:pt x="191" y="309"/>
                  </a:lnTo>
                  <a:lnTo>
                    <a:pt x="179" y="309"/>
                  </a:lnTo>
                  <a:lnTo>
                    <a:pt x="167" y="309"/>
                  </a:lnTo>
                  <a:lnTo>
                    <a:pt x="155" y="306"/>
                  </a:lnTo>
                  <a:lnTo>
                    <a:pt x="144" y="304"/>
                  </a:lnTo>
                  <a:lnTo>
                    <a:pt x="134" y="300"/>
                  </a:lnTo>
                  <a:lnTo>
                    <a:pt x="123" y="295"/>
                  </a:lnTo>
                  <a:lnTo>
                    <a:pt x="113" y="288"/>
                  </a:lnTo>
                  <a:lnTo>
                    <a:pt x="104" y="281"/>
                  </a:lnTo>
                  <a:lnTo>
                    <a:pt x="95" y="273"/>
                  </a:lnTo>
                  <a:lnTo>
                    <a:pt x="89" y="264"/>
                  </a:lnTo>
                  <a:lnTo>
                    <a:pt x="81" y="255"/>
                  </a:lnTo>
                  <a:lnTo>
                    <a:pt x="76" y="245"/>
                  </a:lnTo>
                  <a:lnTo>
                    <a:pt x="71" y="235"/>
                  </a:lnTo>
                  <a:lnTo>
                    <a:pt x="67" y="223"/>
                  </a:lnTo>
                  <a:lnTo>
                    <a:pt x="63" y="211"/>
                  </a:lnTo>
                  <a:lnTo>
                    <a:pt x="62" y="199"/>
                  </a:lnTo>
                  <a:lnTo>
                    <a:pt x="62" y="187"/>
                  </a:lnTo>
                  <a:lnTo>
                    <a:pt x="62" y="174"/>
                  </a:lnTo>
                  <a:lnTo>
                    <a:pt x="63" y="163"/>
                  </a:lnTo>
                  <a:lnTo>
                    <a:pt x="67" y="150"/>
                  </a:lnTo>
                  <a:lnTo>
                    <a:pt x="71" y="140"/>
                  </a:lnTo>
                  <a:lnTo>
                    <a:pt x="76" y="128"/>
                  </a:lnTo>
                  <a:lnTo>
                    <a:pt x="81" y="118"/>
                  </a:lnTo>
                  <a:lnTo>
                    <a:pt x="89" y="109"/>
                  </a:lnTo>
                  <a:lnTo>
                    <a:pt x="95" y="100"/>
                  </a:lnTo>
                  <a:lnTo>
                    <a:pt x="104" y="92"/>
                  </a:lnTo>
                  <a:lnTo>
                    <a:pt x="113" y="86"/>
                  </a:lnTo>
                  <a:lnTo>
                    <a:pt x="123" y="79"/>
                  </a:lnTo>
                  <a:lnTo>
                    <a:pt x="134" y="74"/>
                  </a:lnTo>
                  <a:lnTo>
                    <a:pt x="144" y="70"/>
                  </a:lnTo>
                  <a:lnTo>
                    <a:pt x="155" y="67"/>
                  </a:lnTo>
                  <a:lnTo>
                    <a:pt x="167" y="65"/>
                  </a:lnTo>
                  <a:lnTo>
                    <a:pt x="179" y="6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42" name="Freeform 287">
              <a:extLst>
                <a:ext uri="{FF2B5EF4-FFF2-40B4-BE49-F238E27FC236}">
                  <a16:creationId xmlns:a16="http://schemas.microsoft.com/office/drawing/2014/main" id="{3318BE35-4AA2-9D49-A1F4-5D3AE971482B}"/>
                </a:ext>
              </a:extLst>
            </p:cNvPr>
            <p:cNvSpPr>
              <a:spLocks/>
            </p:cNvSpPr>
            <p:nvPr/>
          </p:nvSpPr>
          <p:spPr bwMode="auto">
            <a:xfrm>
              <a:off x="6067425" y="5005388"/>
              <a:ext cx="57150" cy="60325"/>
            </a:xfrm>
            <a:custGeom>
              <a:avLst/>
              <a:gdLst>
                <a:gd name="T0" fmla="*/ 54 w 109"/>
                <a:gd name="T1" fmla="*/ 0 h 115"/>
                <a:gd name="T2" fmla="*/ 65 w 109"/>
                <a:gd name="T3" fmla="*/ 2 h 115"/>
                <a:gd name="T4" fmla="*/ 75 w 109"/>
                <a:gd name="T5" fmla="*/ 6 h 115"/>
                <a:gd name="T6" fmla="*/ 84 w 109"/>
                <a:gd name="T7" fmla="*/ 11 h 115"/>
                <a:gd name="T8" fmla="*/ 92 w 109"/>
                <a:gd name="T9" fmla="*/ 17 h 115"/>
                <a:gd name="T10" fmla="*/ 100 w 109"/>
                <a:gd name="T11" fmla="*/ 26 h 115"/>
                <a:gd name="T12" fmla="*/ 105 w 109"/>
                <a:gd name="T13" fmla="*/ 36 h 115"/>
                <a:gd name="T14" fmla="*/ 107 w 109"/>
                <a:gd name="T15" fmla="*/ 47 h 115"/>
                <a:gd name="T16" fmla="*/ 109 w 109"/>
                <a:gd name="T17" fmla="*/ 58 h 115"/>
                <a:gd name="T18" fmla="*/ 107 w 109"/>
                <a:gd name="T19" fmla="*/ 70 h 115"/>
                <a:gd name="T20" fmla="*/ 105 w 109"/>
                <a:gd name="T21" fmla="*/ 80 h 115"/>
                <a:gd name="T22" fmla="*/ 100 w 109"/>
                <a:gd name="T23" fmla="*/ 89 h 115"/>
                <a:gd name="T24" fmla="*/ 92 w 109"/>
                <a:gd name="T25" fmla="*/ 98 h 115"/>
                <a:gd name="T26" fmla="*/ 84 w 109"/>
                <a:gd name="T27" fmla="*/ 104 h 115"/>
                <a:gd name="T28" fmla="*/ 75 w 109"/>
                <a:gd name="T29" fmla="*/ 111 h 115"/>
                <a:gd name="T30" fmla="*/ 65 w 109"/>
                <a:gd name="T31" fmla="*/ 113 h 115"/>
                <a:gd name="T32" fmla="*/ 54 w 109"/>
                <a:gd name="T33" fmla="*/ 115 h 115"/>
                <a:gd name="T34" fmla="*/ 43 w 109"/>
                <a:gd name="T35" fmla="*/ 113 h 115"/>
                <a:gd name="T36" fmla="*/ 33 w 109"/>
                <a:gd name="T37" fmla="*/ 111 h 115"/>
                <a:gd name="T38" fmla="*/ 24 w 109"/>
                <a:gd name="T39" fmla="*/ 104 h 115"/>
                <a:gd name="T40" fmla="*/ 15 w 109"/>
                <a:gd name="T41" fmla="*/ 98 h 115"/>
                <a:gd name="T42" fmla="*/ 9 w 109"/>
                <a:gd name="T43" fmla="*/ 89 h 115"/>
                <a:gd name="T44" fmla="*/ 4 w 109"/>
                <a:gd name="T45" fmla="*/ 80 h 115"/>
                <a:gd name="T46" fmla="*/ 1 w 109"/>
                <a:gd name="T47" fmla="*/ 70 h 115"/>
                <a:gd name="T48" fmla="*/ 0 w 109"/>
                <a:gd name="T49" fmla="*/ 58 h 115"/>
                <a:gd name="T50" fmla="*/ 1 w 109"/>
                <a:gd name="T51" fmla="*/ 47 h 115"/>
                <a:gd name="T52" fmla="*/ 4 w 109"/>
                <a:gd name="T53" fmla="*/ 36 h 115"/>
                <a:gd name="T54" fmla="*/ 9 w 109"/>
                <a:gd name="T55" fmla="*/ 26 h 115"/>
                <a:gd name="T56" fmla="*/ 15 w 109"/>
                <a:gd name="T57" fmla="*/ 17 h 115"/>
                <a:gd name="T58" fmla="*/ 24 w 109"/>
                <a:gd name="T59" fmla="*/ 11 h 115"/>
                <a:gd name="T60" fmla="*/ 33 w 109"/>
                <a:gd name="T61" fmla="*/ 6 h 115"/>
                <a:gd name="T62" fmla="*/ 43 w 109"/>
                <a:gd name="T63" fmla="*/ 2 h 115"/>
                <a:gd name="T64" fmla="*/ 54 w 109"/>
                <a:gd name="T6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9" h="115">
                  <a:moveTo>
                    <a:pt x="54" y="0"/>
                  </a:moveTo>
                  <a:lnTo>
                    <a:pt x="65" y="2"/>
                  </a:lnTo>
                  <a:lnTo>
                    <a:pt x="75" y="6"/>
                  </a:lnTo>
                  <a:lnTo>
                    <a:pt x="84" y="11"/>
                  </a:lnTo>
                  <a:lnTo>
                    <a:pt x="92" y="17"/>
                  </a:lnTo>
                  <a:lnTo>
                    <a:pt x="100" y="26"/>
                  </a:lnTo>
                  <a:lnTo>
                    <a:pt x="105" y="36"/>
                  </a:lnTo>
                  <a:lnTo>
                    <a:pt x="107" y="47"/>
                  </a:lnTo>
                  <a:lnTo>
                    <a:pt x="109" y="58"/>
                  </a:lnTo>
                  <a:lnTo>
                    <a:pt x="107" y="70"/>
                  </a:lnTo>
                  <a:lnTo>
                    <a:pt x="105" y="80"/>
                  </a:lnTo>
                  <a:lnTo>
                    <a:pt x="100" y="89"/>
                  </a:lnTo>
                  <a:lnTo>
                    <a:pt x="92" y="98"/>
                  </a:lnTo>
                  <a:lnTo>
                    <a:pt x="84" y="104"/>
                  </a:lnTo>
                  <a:lnTo>
                    <a:pt x="75" y="111"/>
                  </a:lnTo>
                  <a:lnTo>
                    <a:pt x="65" y="113"/>
                  </a:lnTo>
                  <a:lnTo>
                    <a:pt x="54" y="115"/>
                  </a:lnTo>
                  <a:lnTo>
                    <a:pt x="43" y="113"/>
                  </a:lnTo>
                  <a:lnTo>
                    <a:pt x="33" y="111"/>
                  </a:lnTo>
                  <a:lnTo>
                    <a:pt x="24" y="104"/>
                  </a:lnTo>
                  <a:lnTo>
                    <a:pt x="15" y="98"/>
                  </a:lnTo>
                  <a:lnTo>
                    <a:pt x="9" y="89"/>
                  </a:lnTo>
                  <a:lnTo>
                    <a:pt x="4" y="80"/>
                  </a:lnTo>
                  <a:lnTo>
                    <a:pt x="1" y="70"/>
                  </a:lnTo>
                  <a:lnTo>
                    <a:pt x="0" y="58"/>
                  </a:lnTo>
                  <a:lnTo>
                    <a:pt x="1" y="47"/>
                  </a:lnTo>
                  <a:lnTo>
                    <a:pt x="4" y="36"/>
                  </a:lnTo>
                  <a:lnTo>
                    <a:pt x="9" y="26"/>
                  </a:lnTo>
                  <a:lnTo>
                    <a:pt x="15" y="17"/>
                  </a:lnTo>
                  <a:lnTo>
                    <a:pt x="24" y="11"/>
                  </a:lnTo>
                  <a:lnTo>
                    <a:pt x="33" y="6"/>
                  </a:lnTo>
                  <a:lnTo>
                    <a:pt x="43" y="2"/>
                  </a:lnTo>
                  <a:lnTo>
                    <a:pt x="54"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43" name="Rectangle 288">
              <a:extLst>
                <a:ext uri="{FF2B5EF4-FFF2-40B4-BE49-F238E27FC236}">
                  <a16:creationId xmlns:a16="http://schemas.microsoft.com/office/drawing/2014/main" id="{4CA5CCA7-6FFD-4E4B-9300-75CC625485B5}"/>
                </a:ext>
              </a:extLst>
            </p:cNvPr>
            <p:cNvSpPr>
              <a:spLocks noChangeArrowheads="1"/>
            </p:cNvSpPr>
            <p:nvPr/>
          </p:nvSpPr>
          <p:spPr bwMode="auto">
            <a:xfrm>
              <a:off x="5908675" y="5360988"/>
              <a:ext cx="144463" cy="23813"/>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44" name="Rectangle 289">
              <a:extLst>
                <a:ext uri="{FF2B5EF4-FFF2-40B4-BE49-F238E27FC236}">
                  <a16:creationId xmlns:a16="http://schemas.microsoft.com/office/drawing/2014/main" id="{8D19F729-AD68-5240-AFFA-16E28BD240EB}"/>
                </a:ext>
              </a:extLst>
            </p:cNvPr>
            <p:cNvSpPr>
              <a:spLocks noChangeArrowheads="1"/>
            </p:cNvSpPr>
            <p:nvPr/>
          </p:nvSpPr>
          <p:spPr bwMode="auto">
            <a:xfrm>
              <a:off x="6137275" y="5360988"/>
              <a:ext cx="144463" cy="23813"/>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grpSp>
      <p:grpSp>
        <p:nvGrpSpPr>
          <p:cNvPr id="745" name="Group 744">
            <a:extLst>
              <a:ext uri="{FF2B5EF4-FFF2-40B4-BE49-F238E27FC236}">
                <a16:creationId xmlns:a16="http://schemas.microsoft.com/office/drawing/2014/main" id="{9810E20A-678C-5240-A530-4D66ED4674DE}"/>
              </a:ext>
            </a:extLst>
          </p:cNvPr>
          <p:cNvGrpSpPr/>
          <p:nvPr/>
        </p:nvGrpSpPr>
        <p:grpSpPr>
          <a:xfrm>
            <a:off x="7226796" y="6148774"/>
            <a:ext cx="531813" cy="531812"/>
            <a:chOff x="7086600" y="4859338"/>
            <a:chExt cx="531813" cy="531812"/>
          </a:xfrm>
        </p:grpSpPr>
        <p:sp>
          <p:nvSpPr>
            <p:cNvPr id="746" name="Rectangle 290">
              <a:extLst>
                <a:ext uri="{FF2B5EF4-FFF2-40B4-BE49-F238E27FC236}">
                  <a16:creationId xmlns:a16="http://schemas.microsoft.com/office/drawing/2014/main" id="{9CFC073F-9B55-2A47-9BE4-5EA711213B5A}"/>
                </a:ext>
              </a:extLst>
            </p:cNvPr>
            <p:cNvSpPr>
              <a:spLocks noChangeArrowheads="1"/>
            </p:cNvSpPr>
            <p:nvPr/>
          </p:nvSpPr>
          <p:spPr bwMode="auto">
            <a:xfrm>
              <a:off x="7172325" y="4962525"/>
              <a:ext cx="407988" cy="2635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47" name="Rectangle 291">
              <a:extLst>
                <a:ext uri="{FF2B5EF4-FFF2-40B4-BE49-F238E27FC236}">
                  <a16:creationId xmlns:a16="http://schemas.microsoft.com/office/drawing/2014/main" id="{D15B42D2-CA56-DB43-AE34-F5AA91A27E5D}"/>
                </a:ext>
              </a:extLst>
            </p:cNvPr>
            <p:cNvSpPr>
              <a:spLocks noChangeArrowheads="1"/>
            </p:cNvSpPr>
            <p:nvPr/>
          </p:nvSpPr>
          <p:spPr bwMode="auto">
            <a:xfrm>
              <a:off x="7150100" y="4883150"/>
              <a:ext cx="25400" cy="396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48" name="Rectangle 292">
              <a:extLst>
                <a:ext uri="{FF2B5EF4-FFF2-40B4-BE49-F238E27FC236}">
                  <a16:creationId xmlns:a16="http://schemas.microsoft.com/office/drawing/2014/main" id="{8D36CEAC-704E-0B46-96E1-411ADE926B1F}"/>
                </a:ext>
              </a:extLst>
            </p:cNvPr>
            <p:cNvSpPr>
              <a:spLocks noChangeArrowheads="1"/>
            </p:cNvSpPr>
            <p:nvPr/>
          </p:nvSpPr>
          <p:spPr bwMode="auto">
            <a:xfrm>
              <a:off x="7188200" y="4883150"/>
              <a:ext cx="12700" cy="396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49" name="Rectangle 293">
              <a:extLst>
                <a:ext uri="{FF2B5EF4-FFF2-40B4-BE49-F238E27FC236}">
                  <a16:creationId xmlns:a16="http://schemas.microsoft.com/office/drawing/2014/main" id="{19D85591-5E62-3846-B6E6-CB1C5E6385FF}"/>
                </a:ext>
              </a:extLst>
            </p:cNvPr>
            <p:cNvSpPr>
              <a:spLocks noChangeArrowheads="1"/>
            </p:cNvSpPr>
            <p:nvPr/>
          </p:nvSpPr>
          <p:spPr bwMode="auto">
            <a:xfrm>
              <a:off x="7229475" y="4883150"/>
              <a:ext cx="15875" cy="396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50" name="Freeform 294">
              <a:extLst>
                <a:ext uri="{FF2B5EF4-FFF2-40B4-BE49-F238E27FC236}">
                  <a16:creationId xmlns:a16="http://schemas.microsoft.com/office/drawing/2014/main" id="{595D6961-5DD2-1E45-B15D-FA47500A8F4E}"/>
                </a:ext>
              </a:extLst>
            </p:cNvPr>
            <p:cNvSpPr>
              <a:spLocks noEditPoints="1"/>
            </p:cNvSpPr>
            <p:nvPr/>
          </p:nvSpPr>
          <p:spPr bwMode="auto">
            <a:xfrm>
              <a:off x="7127875" y="4943475"/>
              <a:ext cx="474663" cy="336550"/>
            </a:xfrm>
            <a:custGeom>
              <a:avLst/>
              <a:gdLst>
                <a:gd name="T0" fmla="*/ 0 w 899"/>
                <a:gd name="T1" fmla="*/ 579 h 636"/>
                <a:gd name="T2" fmla="*/ 50 w 899"/>
                <a:gd name="T3" fmla="*/ 579 h 636"/>
                <a:gd name="T4" fmla="*/ 50 w 899"/>
                <a:gd name="T5" fmla="*/ 18 h 636"/>
                <a:gd name="T6" fmla="*/ 50 w 899"/>
                <a:gd name="T7" fmla="*/ 0 h 636"/>
                <a:gd name="T8" fmla="*/ 66 w 899"/>
                <a:gd name="T9" fmla="*/ 0 h 636"/>
                <a:gd name="T10" fmla="*/ 879 w 899"/>
                <a:gd name="T11" fmla="*/ 0 h 636"/>
                <a:gd name="T12" fmla="*/ 895 w 899"/>
                <a:gd name="T13" fmla="*/ 0 h 636"/>
                <a:gd name="T14" fmla="*/ 895 w 899"/>
                <a:gd name="T15" fmla="*/ 18 h 636"/>
                <a:gd name="T16" fmla="*/ 895 w 899"/>
                <a:gd name="T17" fmla="*/ 579 h 636"/>
                <a:gd name="T18" fmla="*/ 899 w 899"/>
                <a:gd name="T19" fmla="*/ 579 h 636"/>
                <a:gd name="T20" fmla="*/ 899 w 899"/>
                <a:gd name="T21" fmla="*/ 636 h 636"/>
                <a:gd name="T22" fmla="*/ 0 w 899"/>
                <a:gd name="T23" fmla="*/ 636 h 636"/>
                <a:gd name="T24" fmla="*/ 0 w 899"/>
                <a:gd name="T25" fmla="*/ 579 h 636"/>
                <a:gd name="T26" fmla="*/ 84 w 899"/>
                <a:gd name="T27" fmla="*/ 579 h 636"/>
                <a:gd name="T28" fmla="*/ 861 w 899"/>
                <a:gd name="T29" fmla="*/ 579 h 636"/>
                <a:gd name="T30" fmla="*/ 861 w 899"/>
                <a:gd name="T31" fmla="*/ 35 h 636"/>
                <a:gd name="T32" fmla="*/ 84 w 899"/>
                <a:gd name="T33" fmla="*/ 35 h 636"/>
                <a:gd name="T34" fmla="*/ 84 w 899"/>
                <a:gd name="T35" fmla="*/ 57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9" h="636">
                  <a:moveTo>
                    <a:pt x="0" y="579"/>
                  </a:moveTo>
                  <a:lnTo>
                    <a:pt x="50" y="579"/>
                  </a:lnTo>
                  <a:lnTo>
                    <a:pt x="50" y="18"/>
                  </a:lnTo>
                  <a:lnTo>
                    <a:pt x="50" y="0"/>
                  </a:lnTo>
                  <a:lnTo>
                    <a:pt x="66" y="0"/>
                  </a:lnTo>
                  <a:lnTo>
                    <a:pt x="879" y="0"/>
                  </a:lnTo>
                  <a:lnTo>
                    <a:pt x="895" y="0"/>
                  </a:lnTo>
                  <a:lnTo>
                    <a:pt x="895" y="18"/>
                  </a:lnTo>
                  <a:lnTo>
                    <a:pt x="895" y="579"/>
                  </a:lnTo>
                  <a:lnTo>
                    <a:pt x="899" y="579"/>
                  </a:lnTo>
                  <a:lnTo>
                    <a:pt x="899" y="636"/>
                  </a:lnTo>
                  <a:lnTo>
                    <a:pt x="0" y="636"/>
                  </a:lnTo>
                  <a:lnTo>
                    <a:pt x="0" y="579"/>
                  </a:lnTo>
                  <a:close/>
                  <a:moveTo>
                    <a:pt x="84" y="579"/>
                  </a:moveTo>
                  <a:lnTo>
                    <a:pt x="861" y="579"/>
                  </a:lnTo>
                  <a:lnTo>
                    <a:pt x="861" y="35"/>
                  </a:lnTo>
                  <a:lnTo>
                    <a:pt x="84" y="35"/>
                  </a:lnTo>
                  <a:lnTo>
                    <a:pt x="84" y="57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51" name="Freeform 295">
              <a:extLst>
                <a:ext uri="{FF2B5EF4-FFF2-40B4-BE49-F238E27FC236}">
                  <a16:creationId xmlns:a16="http://schemas.microsoft.com/office/drawing/2014/main" id="{A68470BB-21A1-604E-BBB6-6DBF1B39E2B9}"/>
                </a:ext>
              </a:extLst>
            </p:cNvPr>
            <p:cNvSpPr>
              <a:spLocks/>
            </p:cNvSpPr>
            <p:nvPr/>
          </p:nvSpPr>
          <p:spPr bwMode="auto">
            <a:xfrm>
              <a:off x="7092950" y="4859338"/>
              <a:ext cx="511175" cy="403225"/>
            </a:xfrm>
            <a:custGeom>
              <a:avLst/>
              <a:gdLst>
                <a:gd name="T0" fmla="*/ 35 w 968"/>
                <a:gd name="T1" fmla="*/ 762 h 762"/>
                <a:gd name="T2" fmla="*/ 35 w 968"/>
                <a:gd name="T3" fmla="*/ 34 h 762"/>
                <a:gd name="T4" fmla="*/ 345 w 968"/>
                <a:gd name="T5" fmla="*/ 34 h 762"/>
                <a:gd name="T6" fmla="*/ 404 w 968"/>
                <a:gd name="T7" fmla="*/ 103 h 762"/>
                <a:gd name="T8" fmla="*/ 409 w 968"/>
                <a:gd name="T9" fmla="*/ 110 h 762"/>
                <a:gd name="T10" fmla="*/ 417 w 968"/>
                <a:gd name="T11" fmla="*/ 110 h 762"/>
                <a:gd name="T12" fmla="*/ 933 w 968"/>
                <a:gd name="T13" fmla="*/ 110 h 762"/>
                <a:gd name="T14" fmla="*/ 933 w 968"/>
                <a:gd name="T15" fmla="*/ 161 h 762"/>
                <a:gd name="T16" fmla="*/ 945 w 968"/>
                <a:gd name="T17" fmla="*/ 161 h 762"/>
                <a:gd name="T18" fmla="*/ 961 w 968"/>
                <a:gd name="T19" fmla="*/ 161 h 762"/>
                <a:gd name="T20" fmla="*/ 961 w 968"/>
                <a:gd name="T21" fmla="*/ 171 h 762"/>
                <a:gd name="T22" fmla="*/ 968 w 968"/>
                <a:gd name="T23" fmla="*/ 171 h 762"/>
                <a:gd name="T24" fmla="*/ 968 w 968"/>
                <a:gd name="T25" fmla="*/ 92 h 762"/>
                <a:gd name="T26" fmla="*/ 968 w 968"/>
                <a:gd name="T27" fmla="*/ 75 h 762"/>
                <a:gd name="T28" fmla="*/ 950 w 968"/>
                <a:gd name="T29" fmla="*/ 75 h 762"/>
                <a:gd name="T30" fmla="*/ 426 w 968"/>
                <a:gd name="T31" fmla="*/ 75 h 762"/>
                <a:gd name="T32" fmla="*/ 365 w 968"/>
                <a:gd name="T33" fmla="*/ 6 h 762"/>
                <a:gd name="T34" fmla="*/ 360 w 968"/>
                <a:gd name="T35" fmla="*/ 0 h 762"/>
                <a:gd name="T36" fmla="*/ 353 w 968"/>
                <a:gd name="T37" fmla="*/ 0 h 762"/>
                <a:gd name="T38" fmla="*/ 18 w 968"/>
                <a:gd name="T39" fmla="*/ 0 h 762"/>
                <a:gd name="T40" fmla="*/ 0 w 968"/>
                <a:gd name="T41" fmla="*/ 0 h 762"/>
                <a:gd name="T42" fmla="*/ 0 w 968"/>
                <a:gd name="T43" fmla="*/ 16 h 762"/>
                <a:gd name="T44" fmla="*/ 0 w 968"/>
                <a:gd name="T45" fmla="*/ 762 h 762"/>
                <a:gd name="T46" fmla="*/ 35 w 968"/>
                <a:gd name="T47" fmla="*/ 762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8" h="762">
                  <a:moveTo>
                    <a:pt x="35" y="762"/>
                  </a:moveTo>
                  <a:lnTo>
                    <a:pt x="35" y="34"/>
                  </a:lnTo>
                  <a:lnTo>
                    <a:pt x="345" y="34"/>
                  </a:lnTo>
                  <a:lnTo>
                    <a:pt x="404" y="103"/>
                  </a:lnTo>
                  <a:lnTo>
                    <a:pt x="409" y="110"/>
                  </a:lnTo>
                  <a:lnTo>
                    <a:pt x="417" y="110"/>
                  </a:lnTo>
                  <a:lnTo>
                    <a:pt x="933" y="110"/>
                  </a:lnTo>
                  <a:lnTo>
                    <a:pt x="933" y="161"/>
                  </a:lnTo>
                  <a:lnTo>
                    <a:pt x="945" y="161"/>
                  </a:lnTo>
                  <a:lnTo>
                    <a:pt x="961" y="161"/>
                  </a:lnTo>
                  <a:lnTo>
                    <a:pt x="961" y="171"/>
                  </a:lnTo>
                  <a:lnTo>
                    <a:pt x="968" y="171"/>
                  </a:lnTo>
                  <a:lnTo>
                    <a:pt x="968" y="92"/>
                  </a:lnTo>
                  <a:lnTo>
                    <a:pt x="968" y="75"/>
                  </a:lnTo>
                  <a:lnTo>
                    <a:pt x="950" y="75"/>
                  </a:lnTo>
                  <a:lnTo>
                    <a:pt x="426" y="75"/>
                  </a:lnTo>
                  <a:lnTo>
                    <a:pt x="365" y="6"/>
                  </a:lnTo>
                  <a:lnTo>
                    <a:pt x="360" y="0"/>
                  </a:lnTo>
                  <a:lnTo>
                    <a:pt x="353" y="0"/>
                  </a:lnTo>
                  <a:lnTo>
                    <a:pt x="18" y="0"/>
                  </a:lnTo>
                  <a:lnTo>
                    <a:pt x="0" y="0"/>
                  </a:lnTo>
                  <a:lnTo>
                    <a:pt x="0" y="16"/>
                  </a:lnTo>
                  <a:lnTo>
                    <a:pt x="0" y="762"/>
                  </a:lnTo>
                  <a:lnTo>
                    <a:pt x="35" y="76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52" name="Freeform 296">
              <a:extLst>
                <a:ext uri="{FF2B5EF4-FFF2-40B4-BE49-F238E27FC236}">
                  <a16:creationId xmlns:a16="http://schemas.microsoft.com/office/drawing/2014/main" id="{E754151A-45FA-8844-91A6-7FF04744C98C}"/>
                </a:ext>
              </a:extLst>
            </p:cNvPr>
            <p:cNvSpPr>
              <a:spLocks/>
            </p:cNvSpPr>
            <p:nvPr/>
          </p:nvSpPr>
          <p:spPr bwMode="auto">
            <a:xfrm>
              <a:off x="7086600" y="5280025"/>
              <a:ext cx="531813" cy="111125"/>
            </a:xfrm>
            <a:custGeom>
              <a:avLst/>
              <a:gdLst>
                <a:gd name="T0" fmla="*/ 0 w 1004"/>
                <a:gd name="T1" fmla="*/ 102 h 209"/>
                <a:gd name="T2" fmla="*/ 438 w 1004"/>
                <a:gd name="T3" fmla="*/ 102 h 209"/>
                <a:gd name="T4" fmla="*/ 444 w 1004"/>
                <a:gd name="T5" fmla="*/ 93 h 209"/>
                <a:gd name="T6" fmla="*/ 452 w 1004"/>
                <a:gd name="T7" fmla="*/ 84 h 209"/>
                <a:gd name="T8" fmla="*/ 461 w 1004"/>
                <a:gd name="T9" fmla="*/ 78 h 209"/>
                <a:gd name="T10" fmla="*/ 471 w 1004"/>
                <a:gd name="T11" fmla="*/ 72 h 209"/>
                <a:gd name="T12" fmla="*/ 471 w 1004"/>
                <a:gd name="T13" fmla="*/ 0 h 209"/>
                <a:gd name="T14" fmla="*/ 533 w 1004"/>
                <a:gd name="T15" fmla="*/ 0 h 209"/>
                <a:gd name="T16" fmla="*/ 533 w 1004"/>
                <a:gd name="T17" fmla="*/ 72 h 209"/>
                <a:gd name="T18" fmla="*/ 542 w 1004"/>
                <a:gd name="T19" fmla="*/ 78 h 209"/>
                <a:gd name="T20" fmla="*/ 551 w 1004"/>
                <a:gd name="T21" fmla="*/ 84 h 209"/>
                <a:gd name="T22" fmla="*/ 558 w 1004"/>
                <a:gd name="T23" fmla="*/ 93 h 209"/>
                <a:gd name="T24" fmla="*/ 565 w 1004"/>
                <a:gd name="T25" fmla="*/ 102 h 209"/>
                <a:gd name="T26" fmla="*/ 1004 w 1004"/>
                <a:gd name="T27" fmla="*/ 102 h 209"/>
                <a:gd name="T28" fmla="*/ 1004 w 1004"/>
                <a:gd name="T29" fmla="*/ 172 h 209"/>
                <a:gd name="T30" fmla="*/ 565 w 1004"/>
                <a:gd name="T31" fmla="*/ 172 h 209"/>
                <a:gd name="T32" fmla="*/ 560 w 1004"/>
                <a:gd name="T33" fmla="*/ 179 h 209"/>
                <a:gd name="T34" fmla="*/ 553 w 1004"/>
                <a:gd name="T35" fmla="*/ 187 h 209"/>
                <a:gd name="T36" fmla="*/ 547 w 1004"/>
                <a:gd name="T37" fmla="*/ 193 h 209"/>
                <a:gd name="T38" fmla="*/ 539 w 1004"/>
                <a:gd name="T39" fmla="*/ 198 h 209"/>
                <a:gd name="T40" fmla="*/ 530 w 1004"/>
                <a:gd name="T41" fmla="*/ 204 h 209"/>
                <a:gd name="T42" fmla="*/ 521 w 1004"/>
                <a:gd name="T43" fmla="*/ 206 h 209"/>
                <a:gd name="T44" fmla="*/ 512 w 1004"/>
                <a:gd name="T45" fmla="*/ 209 h 209"/>
                <a:gd name="T46" fmla="*/ 502 w 1004"/>
                <a:gd name="T47" fmla="*/ 209 h 209"/>
                <a:gd name="T48" fmla="*/ 492 w 1004"/>
                <a:gd name="T49" fmla="*/ 209 h 209"/>
                <a:gd name="T50" fmla="*/ 481 w 1004"/>
                <a:gd name="T51" fmla="*/ 206 h 209"/>
                <a:gd name="T52" fmla="*/ 472 w 1004"/>
                <a:gd name="T53" fmla="*/ 204 h 209"/>
                <a:gd name="T54" fmla="*/ 464 w 1004"/>
                <a:gd name="T55" fmla="*/ 198 h 209"/>
                <a:gd name="T56" fmla="*/ 456 w 1004"/>
                <a:gd name="T57" fmla="*/ 193 h 209"/>
                <a:gd name="T58" fmla="*/ 449 w 1004"/>
                <a:gd name="T59" fmla="*/ 187 h 209"/>
                <a:gd name="T60" fmla="*/ 443 w 1004"/>
                <a:gd name="T61" fmla="*/ 179 h 209"/>
                <a:gd name="T62" fmla="*/ 438 w 1004"/>
                <a:gd name="T63" fmla="*/ 172 h 209"/>
                <a:gd name="T64" fmla="*/ 0 w 1004"/>
                <a:gd name="T65" fmla="*/ 172 h 209"/>
                <a:gd name="T66" fmla="*/ 0 w 1004"/>
                <a:gd name="T67" fmla="*/ 10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4" h="209">
                  <a:moveTo>
                    <a:pt x="0" y="102"/>
                  </a:moveTo>
                  <a:lnTo>
                    <a:pt x="438" y="102"/>
                  </a:lnTo>
                  <a:lnTo>
                    <a:pt x="444" y="93"/>
                  </a:lnTo>
                  <a:lnTo>
                    <a:pt x="452" y="84"/>
                  </a:lnTo>
                  <a:lnTo>
                    <a:pt x="461" y="78"/>
                  </a:lnTo>
                  <a:lnTo>
                    <a:pt x="471" y="72"/>
                  </a:lnTo>
                  <a:lnTo>
                    <a:pt x="471" y="0"/>
                  </a:lnTo>
                  <a:lnTo>
                    <a:pt x="533" y="0"/>
                  </a:lnTo>
                  <a:lnTo>
                    <a:pt x="533" y="72"/>
                  </a:lnTo>
                  <a:lnTo>
                    <a:pt x="542" y="78"/>
                  </a:lnTo>
                  <a:lnTo>
                    <a:pt x="551" y="84"/>
                  </a:lnTo>
                  <a:lnTo>
                    <a:pt x="558" y="93"/>
                  </a:lnTo>
                  <a:lnTo>
                    <a:pt x="565" y="102"/>
                  </a:lnTo>
                  <a:lnTo>
                    <a:pt x="1004" y="102"/>
                  </a:lnTo>
                  <a:lnTo>
                    <a:pt x="1004" y="172"/>
                  </a:lnTo>
                  <a:lnTo>
                    <a:pt x="565" y="172"/>
                  </a:lnTo>
                  <a:lnTo>
                    <a:pt x="560" y="179"/>
                  </a:lnTo>
                  <a:lnTo>
                    <a:pt x="553" y="187"/>
                  </a:lnTo>
                  <a:lnTo>
                    <a:pt x="547" y="193"/>
                  </a:lnTo>
                  <a:lnTo>
                    <a:pt x="539" y="198"/>
                  </a:lnTo>
                  <a:lnTo>
                    <a:pt x="530" y="204"/>
                  </a:lnTo>
                  <a:lnTo>
                    <a:pt x="521" y="206"/>
                  </a:lnTo>
                  <a:lnTo>
                    <a:pt x="512" y="209"/>
                  </a:lnTo>
                  <a:lnTo>
                    <a:pt x="502" y="209"/>
                  </a:lnTo>
                  <a:lnTo>
                    <a:pt x="492" y="209"/>
                  </a:lnTo>
                  <a:lnTo>
                    <a:pt x="481" y="206"/>
                  </a:lnTo>
                  <a:lnTo>
                    <a:pt x="472" y="204"/>
                  </a:lnTo>
                  <a:lnTo>
                    <a:pt x="464" y="198"/>
                  </a:lnTo>
                  <a:lnTo>
                    <a:pt x="456" y="193"/>
                  </a:lnTo>
                  <a:lnTo>
                    <a:pt x="449" y="187"/>
                  </a:lnTo>
                  <a:lnTo>
                    <a:pt x="443" y="179"/>
                  </a:lnTo>
                  <a:lnTo>
                    <a:pt x="438" y="172"/>
                  </a:lnTo>
                  <a:lnTo>
                    <a:pt x="0" y="172"/>
                  </a:lnTo>
                  <a:lnTo>
                    <a:pt x="0" y="10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en-US" dirty="0"/>
            </a:p>
          </p:txBody>
        </p:sp>
        <p:sp>
          <p:nvSpPr>
            <p:cNvPr id="753" name="Rectangle 297">
              <a:extLst>
                <a:ext uri="{FF2B5EF4-FFF2-40B4-BE49-F238E27FC236}">
                  <a16:creationId xmlns:a16="http://schemas.microsoft.com/office/drawing/2014/main" id="{45622832-98EB-2648-A9F8-15B6C855DB7C}"/>
                </a:ext>
              </a:extLst>
            </p:cNvPr>
            <p:cNvSpPr>
              <a:spLocks noChangeArrowheads="1"/>
            </p:cNvSpPr>
            <p:nvPr/>
          </p:nvSpPr>
          <p:spPr bwMode="auto">
            <a:xfrm>
              <a:off x="7464425" y="4984750"/>
              <a:ext cx="95250" cy="12700"/>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754" name="Rectangle 298">
              <a:extLst>
                <a:ext uri="{FF2B5EF4-FFF2-40B4-BE49-F238E27FC236}">
                  <a16:creationId xmlns:a16="http://schemas.microsoft.com/office/drawing/2014/main" id="{3E30C6F4-F6FB-814A-AC99-0AEECFB57B47}"/>
                </a:ext>
              </a:extLst>
            </p:cNvPr>
            <p:cNvSpPr>
              <a:spLocks noChangeArrowheads="1"/>
            </p:cNvSpPr>
            <p:nvPr/>
          </p:nvSpPr>
          <p:spPr bwMode="auto">
            <a:xfrm>
              <a:off x="7464425" y="5008563"/>
              <a:ext cx="65088" cy="23813"/>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grpSp>
      <p:pic>
        <p:nvPicPr>
          <p:cNvPr id="758" name="Picture 757">
            <a:extLst>
              <a:ext uri="{FF2B5EF4-FFF2-40B4-BE49-F238E27FC236}">
                <a16:creationId xmlns:a16="http://schemas.microsoft.com/office/drawing/2014/main" id="{838AA20E-DDAD-E548-A9C8-4F1D822D3433}"/>
              </a:ext>
            </a:extLst>
          </p:cNvPr>
          <p:cNvPicPr>
            <a:picLocks noChangeAspect="1"/>
          </p:cNvPicPr>
          <p:nvPr/>
        </p:nvPicPr>
        <p:blipFill>
          <a:blip r:embed="rId3"/>
          <a:stretch>
            <a:fillRect/>
          </a:stretch>
        </p:blipFill>
        <p:spPr>
          <a:xfrm>
            <a:off x="6219528" y="301936"/>
            <a:ext cx="5500701" cy="1245257"/>
          </a:xfrm>
          <a:prstGeom prst="rect">
            <a:avLst/>
          </a:prstGeom>
        </p:spPr>
      </p:pic>
      <p:sp>
        <p:nvSpPr>
          <p:cNvPr id="761" name="Slide Number Placeholder 760">
            <a:extLst>
              <a:ext uri="{FF2B5EF4-FFF2-40B4-BE49-F238E27FC236}">
                <a16:creationId xmlns:a16="http://schemas.microsoft.com/office/drawing/2014/main" id="{9B24A5DE-BA69-AA4E-AED5-4257BEF64F9C}"/>
              </a:ext>
            </a:extLst>
          </p:cNvPr>
          <p:cNvSpPr>
            <a:spLocks noGrp="1"/>
          </p:cNvSpPr>
          <p:nvPr>
            <p:ph type="sldNum" sz="quarter" idx="12"/>
          </p:nvPr>
        </p:nvSpPr>
        <p:spPr/>
        <p:txBody>
          <a:bodyPr/>
          <a:lstStyle/>
          <a:p>
            <a:fld id="{3A495D69-FF42-7048-87A8-C1FF6C1028E7}" type="slidenum">
              <a:rPr lang="en-US" smtClean="0"/>
              <a:t>7</a:t>
            </a:fld>
            <a:endParaRPr lang="en-US"/>
          </a:p>
        </p:txBody>
      </p:sp>
    </p:spTree>
    <p:extLst>
      <p:ext uri="{BB962C8B-B14F-4D97-AF65-F5344CB8AC3E}">
        <p14:creationId xmlns:p14="http://schemas.microsoft.com/office/powerpoint/2010/main" val="7157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58"/>
                                        </p:tgtEl>
                                        <p:attrNameLst>
                                          <p:attrName>style.visibility</p:attrName>
                                        </p:attrNameLst>
                                      </p:cBhvr>
                                      <p:to>
                                        <p:strVal val="visible"/>
                                      </p:to>
                                    </p:set>
                                    <p:animEffect transition="in" filter="dissolve">
                                      <p:cBhvr>
                                        <p:cTn id="7" dur="1000"/>
                                        <p:tgtEl>
                                          <p:spTgt spid="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86DB8E33-C2DF-C04B-B83A-EF90007A1EB1}"/>
              </a:ext>
            </a:extLst>
          </p:cNvPr>
          <p:cNvGraphicFramePr>
            <a:graphicFrameLocks noGrp="1"/>
          </p:cNvGraphicFramePr>
          <p:nvPr>
            <p:ph idx="1"/>
            <p:extLst>
              <p:ext uri="{D42A27DB-BD31-4B8C-83A1-F6EECF244321}">
                <p14:modId xmlns:p14="http://schemas.microsoft.com/office/powerpoint/2010/main" val="2506791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53364370-9E51-334F-98AB-3EAA01DAF7BB}"/>
              </a:ext>
            </a:extLst>
          </p:cNvPr>
          <p:cNvGrpSpPr/>
          <p:nvPr/>
        </p:nvGrpSpPr>
        <p:grpSpPr>
          <a:xfrm>
            <a:off x="197061" y="191771"/>
            <a:ext cx="1800000" cy="1800000"/>
            <a:chOff x="176042" y="86669"/>
            <a:chExt cx="2171165" cy="2170337"/>
          </a:xfrm>
          <a:solidFill>
            <a:schemeClr val="accent3"/>
          </a:solidFill>
        </p:grpSpPr>
        <p:sp>
          <p:nvSpPr>
            <p:cNvPr id="8" name="Freeform 9">
              <a:extLst>
                <a:ext uri="{FF2B5EF4-FFF2-40B4-BE49-F238E27FC236}">
                  <a16:creationId xmlns:a16="http://schemas.microsoft.com/office/drawing/2014/main" id="{CF680C33-169D-9747-B8CC-DD831300087F}"/>
                </a:ext>
              </a:extLst>
            </p:cNvPr>
            <p:cNvSpPr>
              <a:spLocks/>
            </p:cNvSpPr>
            <p:nvPr/>
          </p:nvSpPr>
          <p:spPr bwMode="auto">
            <a:xfrm>
              <a:off x="176042" y="86669"/>
              <a:ext cx="2171164" cy="2170337"/>
            </a:xfrm>
            <a:custGeom>
              <a:avLst/>
              <a:gdLst>
                <a:gd name="T0" fmla="*/ 254 w 2627"/>
                <a:gd name="T1" fmla="*/ 0 h 2626"/>
                <a:gd name="T2" fmla="*/ 2370 w 2627"/>
                <a:gd name="T3" fmla="*/ 0 h 2626"/>
                <a:gd name="T4" fmla="*/ 2422 w 2627"/>
                <a:gd name="T5" fmla="*/ 5 h 2626"/>
                <a:gd name="T6" fmla="*/ 2470 w 2627"/>
                <a:gd name="T7" fmla="*/ 19 h 2626"/>
                <a:gd name="T8" fmla="*/ 2513 w 2627"/>
                <a:gd name="T9" fmla="*/ 42 h 2626"/>
                <a:gd name="T10" fmla="*/ 2552 w 2627"/>
                <a:gd name="T11" fmla="*/ 74 h 2626"/>
                <a:gd name="T12" fmla="*/ 2582 w 2627"/>
                <a:gd name="T13" fmla="*/ 112 h 2626"/>
                <a:gd name="T14" fmla="*/ 2607 w 2627"/>
                <a:gd name="T15" fmla="*/ 156 h 2626"/>
                <a:gd name="T16" fmla="*/ 2621 w 2627"/>
                <a:gd name="T17" fmla="*/ 204 h 2626"/>
                <a:gd name="T18" fmla="*/ 2627 w 2627"/>
                <a:gd name="T19" fmla="*/ 256 h 2626"/>
                <a:gd name="T20" fmla="*/ 2627 w 2627"/>
                <a:gd name="T21" fmla="*/ 2370 h 2626"/>
                <a:gd name="T22" fmla="*/ 2621 w 2627"/>
                <a:gd name="T23" fmla="*/ 2422 h 2626"/>
                <a:gd name="T24" fmla="*/ 2607 w 2627"/>
                <a:gd name="T25" fmla="*/ 2470 h 2626"/>
                <a:gd name="T26" fmla="*/ 2582 w 2627"/>
                <a:gd name="T27" fmla="*/ 2514 h 2626"/>
                <a:gd name="T28" fmla="*/ 2552 w 2627"/>
                <a:gd name="T29" fmla="*/ 2552 h 2626"/>
                <a:gd name="T30" fmla="*/ 2513 w 2627"/>
                <a:gd name="T31" fmla="*/ 2582 h 2626"/>
                <a:gd name="T32" fmla="*/ 2470 w 2627"/>
                <a:gd name="T33" fmla="*/ 2607 h 2626"/>
                <a:gd name="T34" fmla="*/ 2422 w 2627"/>
                <a:gd name="T35" fmla="*/ 2621 h 2626"/>
                <a:gd name="T36" fmla="*/ 2370 w 2627"/>
                <a:gd name="T37" fmla="*/ 2626 h 2626"/>
                <a:gd name="T38" fmla="*/ 254 w 2627"/>
                <a:gd name="T39" fmla="*/ 2626 h 2626"/>
                <a:gd name="T40" fmla="*/ 204 w 2627"/>
                <a:gd name="T41" fmla="*/ 2621 h 2626"/>
                <a:gd name="T42" fmla="*/ 156 w 2627"/>
                <a:gd name="T43" fmla="*/ 2607 h 2626"/>
                <a:gd name="T44" fmla="*/ 112 w 2627"/>
                <a:gd name="T45" fmla="*/ 2582 h 2626"/>
                <a:gd name="T46" fmla="*/ 75 w 2627"/>
                <a:gd name="T47" fmla="*/ 2552 h 2626"/>
                <a:gd name="T48" fmla="*/ 43 w 2627"/>
                <a:gd name="T49" fmla="*/ 2514 h 2626"/>
                <a:gd name="T50" fmla="*/ 19 w 2627"/>
                <a:gd name="T51" fmla="*/ 2470 h 2626"/>
                <a:gd name="T52" fmla="*/ 5 w 2627"/>
                <a:gd name="T53" fmla="*/ 2422 h 2626"/>
                <a:gd name="T54" fmla="*/ 0 w 2627"/>
                <a:gd name="T55" fmla="*/ 2370 h 2626"/>
                <a:gd name="T56" fmla="*/ 0 w 2627"/>
                <a:gd name="T57" fmla="*/ 256 h 2626"/>
                <a:gd name="T58" fmla="*/ 5 w 2627"/>
                <a:gd name="T59" fmla="*/ 204 h 2626"/>
                <a:gd name="T60" fmla="*/ 19 w 2627"/>
                <a:gd name="T61" fmla="*/ 156 h 2626"/>
                <a:gd name="T62" fmla="*/ 43 w 2627"/>
                <a:gd name="T63" fmla="*/ 112 h 2626"/>
                <a:gd name="T64" fmla="*/ 75 w 2627"/>
                <a:gd name="T65" fmla="*/ 74 h 2626"/>
                <a:gd name="T66" fmla="*/ 112 w 2627"/>
                <a:gd name="T67" fmla="*/ 42 h 2626"/>
                <a:gd name="T68" fmla="*/ 156 w 2627"/>
                <a:gd name="T69" fmla="*/ 19 h 2626"/>
                <a:gd name="T70" fmla="*/ 204 w 2627"/>
                <a:gd name="T71" fmla="*/ 5 h 2626"/>
                <a:gd name="T72" fmla="*/ 254 w 2627"/>
                <a:gd name="T73" fmla="*/ 0 h 2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7" h="2626">
                  <a:moveTo>
                    <a:pt x="254" y="0"/>
                  </a:moveTo>
                  <a:lnTo>
                    <a:pt x="2370" y="0"/>
                  </a:lnTo>
                  <a:lnTo>
                    <a:pt x="2422" y="5"/>
                  </a:lnTo>
                  <a:lnTo>
                    <a:pt x="2470" y="19"/>
                  </a:lnTo>
                  <a:lnTo>
                    <a:pt x="2513" y="42"/>
                  </a:lnTo>
                  <a:lnTo>
                    <a:pt x="2552" y="74"/>
                  </a:lnTo>
                  <a:lnTo>
                    <a:pt x="2582" y="112"/>
                  </a:lnTo>
                  <a:lnTo>
                    <a:pt x="2607" y="156"/>
                  </a:lnTo>
                  <a:lnTo>
                    <a:pt x="2621" y="204"/>
                  </a:lnTo>
                  <a:lnTo>
                    <a:pt x="2627" y="256"/>
                  </a:lnTo>
                  <a:lnTo>
                    <a:pt x="2627" y="2370"/>
                  </a:lnTo>
                  <a:lnTo>
                    <a:pt x="2621" y="2422"/>
                  </a:lnTo>
                  <a:lnTo>
                    <a:pt x="2607" y="2470"/>
                  </a:lnTo>
                  <a:lnTo>
                    <a:pt x="2582" y="2514"/>
                  </a:lnTo>
                  <a:lnTo>
                    <a:pt x="2552" y="2552"/>
                  </a:lnTo>
                  <a:lnTo>
                    <a:pt x="2513" y="2582"/>
                  </a:lnTo>
                  <a:lnTo>
                    <a:pt x="2470" y="2607"/>
                  </a:lnTo>
                  <a:lnTo>
                    <a:pt x="2422" y="2621"/>
                  </a:lnTo>
                  <a:lnTo>
                    <a:pt x="2370" y="2626"/>
                  </a:lnTo>
                  <a:lnTo>
                    <a:pt x="254" y="2626"/>
                  </a:lnTo>
                  <a:lnTo>
                    <a:pt x="204" y="2621"/>
                  </a:lnTo>
                  <a:lnTo>
                    <a:pt x="156" y="2607"/>
                  </a:lnTo>
                  <a:lnTo>
                    <a:pt x="112" y="2582"/>
                  </a:lnTo>
                  <a:lnTo>
                    <a:pt x="75" y="2552"/>
                  </a:lnTo>
                  <a:lnTo>
                    <a:pt x="43" y="2514"/>
                  </a:lnTo>
                  <a:lnTo>
                    <a:pt x="19" y="2470"/>
                  </a:lnTo>
                  <a:lnTo>
                    <a:pt x="5" y="2422"/>
                  </a:lnTo>
                  <a:lnTo>
                    <a:pt x="0" y="2370"/>
                  </a:lnTo>
                  <a:lnTo>
                    <a:pt x="0" y="256"/>
                  </a:lnTo>
                  <a:lnTo>
                    <a:pt x="5" y="204"/>
                  </a:lnTo>
                  <a:lnTo>
                    <a:pt x="19" y="156"/>
                  </a:lnTo>
                  <a:lnTo>
                    <a:pt x="43" y="112"/>
                  </a:lnTo>
                  <a:lnTo>
                    <a:pt x="75" y="74"/>
                  </a:lnTo>
                  <a:lnTo>
                    <a:pt x="112" y="42"/>
                  </a:lnTo>
                  <a:lnTo>
                    <a:pt x="156" y="19"/>
                  </a:lnTo>
                  <a:lnTo>
                    <a:pt x="204" y="5"/>
                  </a:lnTo>
                  <a:lnTo>
                    <a:pt x="254" y="0"/>
                  </a:lnTo>
                  <a:close/>
                </a:path>
              </a:pathLst>
            </a:custGeom>
            <a:grpFill/>
            <a:ln w="0">
              <a:noFill/>
              <a:prstDash val="solid"/>
              <a:round/>
              <a:headEnd/>
              <a:tailEnd/>
            </a:ln>
            <a:effectLst>
              <a:outerShdw blurRad="482600" dist="3302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9" name="TextBox 16">
              <a:extLst>
                <a:ext uri="{FF2B5EF4-FFF2-40B4-BE49-F238E27FC236}">
                  <a16:creationId xmlns:a16="http://schemas.microsoft.com/office/drawing/2014/main" id="{D2988E33-0FD1-D14A-9D2E-DED682E69BF6}"/>
                </a:ext>
              </a:extLst>
            </p:cNvPr>
            <p:cNvSpPr txBox="1"/>
            <p:nvPr/>
          </p:nvSpPr>
          <p:spPr>
            <a:xfrm>
              <a:off x="320060" y="250604"/>
              <a:ext cx="2027147" cy="445319"/>
            </a:xfrm>
            <a:prstGeom prst="rect">
              <a:avLst/>
            </a:prstGeom>
            <a:grp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b="1" dirty="0">
                  <a:solidFill>
                    <a:schemeClr val="bg1"/>
                  </a:solidFill>
                  <a:latin typeface="Arial" pitchFamily="34" charset="0"/>
                  <a:cs typeface="Arial" pitchFamily="34" charset="0"/>
                </a:rPr>
                <a:t>STEP 4</a:t>
              </a:r>
            </a:p>
          </p:txBody>
        </p:sp>
        <p:sp>
          <p:nvSpPr>
            <p:cNvPr id="10" name="TextBox 23">
              <a:extLst>
                <a:ext uri="{FF2B5EF4-FFF2-40B4-BE49-F238E27FC236}">
                  <a16:creationId xmlns:a16="http://schemas.microsoft.com/office/drawing/2014/main" id="{2B863262-48B8-CE48-8CDA-E92D5EB881A3}"/>
                </a:ext>
              </a:extLst>
            </p:cNvPr>
            <p:cNvSpPr txBox="1"/>
            <p:nvPr/>
          </p:nvSpPr>
          <p:spPr>
            <a:xfrm>
              <a:off x="309551" y="656061"/>
              <a:ext cx="2027146" cy="630869"/>
            </a:xfrm>
            <a:prstGeom prst="rect">
              <a:avLst/>
            </a:prstGeom>
            <a:grp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400" dirty="0">
                  <a:solidFill>
                    <a:schemeClr val="bg1"/>
                  </a:solidFill>
                  <a:latin typeface="Arial" pitchFamily="34" charset="0"/>
                  <a:cs typeface="Arial" pitchFamily="34" charset="0"/>
                </a:rPr>
                <a:t>Dealing with the Malware</a:t>
              </a:r>
            </a:p>
          </p:txBody>
        </p:sp>
        <p:grpSp>
          <p:nvGrpSpPr>
            <p:cNvPr id="11" name="Group 10">
              <a:extLst>
                <a:ext uri="{FF2B5EF4-FFF2-40B4-BE49-F238E27FC236}">
                  <a16:creationId xmlns:a16="http://schemas.microsoft.com/office/drawing/2014/main" id="{F2B9552D-8FE6-7A40-B323-63910E935EE0}"/>
                </a:ext>
              </a:extLst>
            </p:cNvPr>
            <p:cNvGrpSpPr/>
            <p:nvPr/>
          </p:nvGrpSpPr>
          <p:grpSpPr>
            <a:xfrm>
              <a:off x="1899294" y="1677268"/>
              <a:ext cx="360970" cy="473809"/>
              <a:chOff x="7783874" y="5284955"/>
              <a:chExt cx="2960688" cy="3886201"/>
            </a:xfrm>
            <a:grpFill/>
          </p:grpSpPr>
          <p:sp>
            <p:nvSpPr>
              <p:cNvPr id="12" name="Freeform 25">
                <a:extLst>
                  <a:ext uri="{FF2B5EF4-FFF2-40B4-BE49-F238E27FC236}">
                    <a16:creationId xmlns:a16="http://schemas.microsoft.com/office/drawing/2014/main" id="{87BCC837-4597-3A42-B633-2E17D20F2FAB}"/>
                  </a:ext>
                </a:extLst>
              </p:cNvPr>
              <p:cNvSpPr>
                <a:spLocks/>
              </p:cNvSpPr>
              <p:nvPr/>
            </p:nvSpPr>
            <p:spPr bwMode="auto">
              <a:xfrm>
                <a:off x="7783874" y="5610393"/>
                <a:ext cx="2960688" cy="3560763"/>
              </a:xfrm>
              <a:custGeom>
                <a:avLst/>
                <a:gdLst>
                  <a:gd name="T0" fmla="*/ 0 w 3729"/>
                  <a:gd name="T1" fmla="*/ 0 h 4485"/>
                  <a:gd name="T2" fmla="*/ 726 w 3729"/>
                  <a:gd name="T3" fmla="*/ 0 h 4485"/>
                  <a:gd name="T4" fmla="*/ 547 w 3729"/>
                  <a:gd name="T5" fmla="*/ 178 h 4485"/>
                  <a:gd name="T6" fmla="*/ 1842 w 3729"/>
                  <a:gd name="T7" fmla="*/ 1481 h 4485"/>
                  <a:gd name="T8" fmla="*/ 3193 w 3729"/>
                  <a:gd name="T9" fmla="*/ 200 h 4485"/>
                  <a:gd name="T10" fmla="*/ 2997 w 3729"/>
                  <a:gd name="T11" fmla="*/ 6 h 4485"/>
                  <a:gd name="T12" fmla="*/ 3729 w 3729"/>
                  <a:gd name="T13" fmla="*/ 6 h 4485"/>
                  <a:gd name="T14" fmla="*/ 3729 w 3729"/>
                  <a:gd name="T15" fmla="*/ 712 h 4485"/>
                  <a:gd name="T16" fmla="*/ 3544 w 3729"/>
                  <a:gd name="T17" fmla="*/ 530 h 4485"/>
                  <a:gd name="T18" fmla="*/ 2613 w 3729"/>
                  <a:gd name="T19" fmla="*/ 1458 h 4485"/>
                  <a:gd name="T20" fmla="*/ 2276 w 3729"/>
                  <a:gd name="T21" fmla="*/ 4485 h 4485"/>
                  <a:gd name="T22" fmla="*/ 1507 w 3729"/>
                  <a:gd name="T23" fmla="*/ 4485 h 4485"/>
                  <a:gd name="T24" fmla="*/ 1150 w 3729"/>
                  <a:gd name="T25" fmla="*/ 1481 h 4485"/>
                  <a:gd name="T26" fmla="*/ 200 w 3729"/>
                  <a:gd name="T27" fmla="*/ 524 h 4485"/>
                  <a:gd name="T28" fmla="*/ 17 w 3729"/>
                  <a:gd name="T29" fmla="*/ 708 h 4485"/>
                  <a:gd name="T30" fmla="*/ 0 w 3729"/>
                  <a:gd name="T31" fmla="*/ 0 h 4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29" h="4485">
                    <a:moveTo>
                      <a:pt x="0" y="0"/>
                    </a:moveTo>
                    <a:lnTo>
                      <a:pt x="726" y="0"/>
                    </a:lnTo>
                    <a:lnTo>
                      <a:pt x="547" y="178"/>
                    </a:lnTo>
                    <a:lnTo>
                      <a:pt x="1842" y="1481"/>
                    </a:lnTo>
                    <a:lnTo>
                      <a:pt x="3193" y="200"/>
                    </a:lnTo>
                    <a:lnTo>
                      <a:pt x="2997" y="6"/>
                    </a:lnTo>
                    <a:lnTo>
                      <a:pt x="3729" y="6"/>
                    </a:lnTo>
                    <a:lnTo>
                      <a:pt x="3729" y="712"/>
                    </a:lnTo>
                    <a:lnTo>
                      <a:pt x="3544" y="530"/>
                    </a:lnTo>
                    <a:lnTo>
                      <a:pt x="2613" y="1458"/>
                    </a:lnTo>
                    <a:lnTo>
                      <a:pt x="2276" y="4485"/>
                    </a:lnTo>
                    <a:lnTo>
                      <a:pt x="1507" y="4485"/>
                    </a:lnTo>
                    <a:lnTo>
                      <a:pt x="1150" y="1481"/>
                    </a:lnTo>
                    <a:lnTo>
                      <a:pt x="200" y="524"/>
                    </a:lnTo>
                    <a:lnTo>
                      <a:pt x="17" y="70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13" name="Freeform 26">
                <a:extLst>
                  <a:ext uri="{FF2B5EF4-FFF2-40B4-BE49-F238E27FC236}">
                    <a16:creationId xmlns:a16="http://schemas.microsoft.com/office/drawing/2014/main" id="{03CE2489-AF7E-E545-845D-73C798194862}"/>
                  </a:ext>
                </a:extLst>
              </p:cNvPr>
              <p:cNvSpPr>
                <a:spLocks/>
              </p:cNvSpPr>
              <p:nvPr/>
            </p:nvSpPr>
            <p:spPr bwMode="auto">
              <a:xfrm>
                <a:off x="8830036" y="5284955"/>
                <a:ext cx="868363" cy="865188"/>
              </a:xfrm>
              <a:custGeom>
                <a:avLst/>
                <a:gdLst>
                  <a:gd name="T0" fmla="*/ 547 w 1095"/>
                  <a:gd name="T1" fmla="*/ 0 h 1090"/>
                  <a:gd name="T2" fmla="*/ 616 w 1095"/>
                  <a:gd name="T3" fmla="*/ 4 h 1090"/>
                  <a:gd name="T4" fmla="*/ 681 w 1095"/>
                  <a:gd name="T5" fmla="*/ 16 h 1090"/>
                  <a:gd name="T6" fmla="*/ 745 w 1095"/>
                  <a:gd name="T7" fmla="*/ 37 h 1090"/>
                  <a:gd name="T8" fmla="*/ 805 w 1095"/>
                  <a:gd name="T9" fmla="*/ 64 h 1090"/>
                  <a:gd name="T10" fmla="*/ 860 w 1095"/>
                  <a:gd name="T11" fmla="*/ 98 h 1090"/>
                  <a:gd name="T12" fmla="*/ 910 w 1095"/>
                  <a:gd name="T13" fmla="*/ 138 h 1090"/>
                  <a:gd name="T14" fmla="*/ 957 w 1095"/>
                  <a:gd name="T15" fmla="*/ 182 h 1090"/>
                  <a:gd name="T16" fmla="*/ 997 w 1095"/>
                  <a:gd name="T17" fmla="*/ 234 h 1090"/>
                  <a:gd name="T18" fmla="*/ 1029 w 1095"/>
                  <a:gd name="T19" fmla="*/ 289 h 1090"/>
                  <a:gd name="T20" fmla="*/ 1058 w 1095"/>
                  <a:gd name="T21" fmla="*/ 349 h 1090"/>
                  <a:gd name="T22" fmla="*/ 1077 w 1095"/>
                  <a:gd name="T23" fmla="*/ 411 h 1090"/>
                  <a:gd name="T24" fmla="*/ 1090 w 1095"/>
                  <a:gd name="T25" fmla="*/ 476 h 1090"/>
                  <a:gd name="T26" fmla="*/ 1095 w 1095"/>
                  <a:gd name="T27" fmla="*/ 544 h 1090"/>
                  <a:gd name="T28" fmla="*/ 1090 w 1095"/>
                  <a:gd name="T29" fmla="*/ 614 h 1090"/>
                  <a:gd name="T30" fmla="*/ 1077 w 1095"/>
                  <a:gd name="T31" fmla="*/ 680 h 1090"/>
                  <a:gd name="T32" fmla="*/ 1058 w 1095"/>
                  <a:gd name="T33" fmla="*/ 742 h 1090"/>
                  <a:gd name="T34" fmla="*/ 1029 w 1095"/>
                  <a:gd name="T35" fmla="*/ 801 h 1090"/>
                  <a:gd name="T36" fmla="*/ 997 w 1095"/>
                  <a:gd name="T37" fmla="*/ 856 h 1090"/>
                  <a:gd name="T38" fmla="*/ 957 w 1095"/>
                  <a:gd name="T39" fmla="*/ 908 h 1090"/>
                  <a:gd name="T40" fmla="*/ 910 w 1095"/>
                  <a:gd name="T41" fmla="*/ 952 h 1090"/>
                  <a:gd name="T42" fmla="*/ 860 w 1095"/>
                  <a:gd name="T43" fmla="*/ 993 h 1090"/>
                  <a:gd name="T44" fmla="*/ 805 w 1095"/>
                  <a:gd name="T45" fmla="*/ 1027 h 1090"/>
                  <a:gd name="T46" fmla="*/ 745 w 1095"/>
                  <a:gd name="T47" fmla="*/ 1053 h 1090"/>
                  <a:gd name="T48" fmla="*/ 681 w 1095"/>
                  <a:gd name="T49" fmla="*/ 1074 h 1090"/>
                  <a:gd name="T50" fmla="*/ 616 w 1095"/>
                  <a:gd name="T51" fmla="*/ 1086 h 1090"/>
                  <a:gd name="T52" fmla="*/ 547 w 1095"/>
                  <a:gd name="T53" fmla="*/ 1090 h 1090"/>
                  <a:gd name="T54" fmla="*/ 479 w 1095"/>
                  <a:gd name="T55" fmla="*/ 1086 h 1090"/>
                  <a:gd name="T56" fmla="*/ 413 w 1095"/>
                  <a:gd name="T57" fmla="*/ 1074 h 1090"/>
                  <a:gd name="T58" fmla="*/ 349 w 1095"/>
                  <a:gd name="T59" fmla="*/ 1053 h 1090"/>
                  <a:gd name="T60" fmla="*/ 290 w 1095"/>
                  <a:gd name="T61" fmla="*/ 1027 h 1090"/>
                  <a:gd name="T62" fmla="*/ 235 w 1095"/>
                  <a:gd name="T63" fmla="*/ 993 h 1090"/>
                  <a:gd name="T64" fmla="*/ 184 w 1095"/>
                  <a:gd name="T65" fmla="*/ 952 h 1090"/>
                  <a:gd name="T66" fmla="*/ 138 w 1095"/>
                  <a:gd name="T67" fmla="*/ 908 h 1090"/>
                  <a:gd name="T68" fmla="*/ 98 w 1095"/>
                  <a:gd name="T69" fmla="*/ 856 h 1090"/>
                  <a:gd name="T70" fmla="*/ 65 w 1095"/>
                  <a:gd name="T71" fmla="*/ 801 h 1090"/>
                  <a:gd name="T72" fmla="*/ 37 w 1095"/>
                  <a:gd name="T73" fmla="*/ 742 h 1090"/>
                  <a:gd name="T74" fmla="*/ 17 w 1095"/>
                  <a:gd name="T75" fmla="*/ 680 h 1090"/>
                  <a:gd name="T76" fmla="*/ 4 w 1095"/>
                  <a:gd name="T77" fmla="*/ 614 h 1090"/>
                  <a:gd name="T78" fmla="*/ 0 w 1095"/>
                  <a:gd name="T79" fmla="*/ 544 h 1090"/>
                  <a:gd name="T80" fmla="*/ 4 w 1095"/>
                  <a:gd name="T81" fmla="*/ 476 h 1090"/>
                  <a:gd name="T82" fmla="*/ 17 w 1095"/>
                  <a:gd name="T83" fmla="*/ 411 h 1090"/>
                  <a:gd name="T84" fmla="*/ 37 w 1095"/>
                  <a:gd name="T85" fmla="*/ 349 h 1090"/>
                  <a:gd name="T86" fmla="*/ 65 w 1095"/>
                  <a:gd name="T87" fmla="*/ 289 h 1090"/>
                  <a:gd name="T88" fmla="*/ 98 w 1095"/>
                  <a:gd name="T89" fmla="*/ 234 h 1090"/>
                  <a:gd name="T90" fmla="*/ 138 w 1095"/>
                  <a:gd name="T91" fmla="*/ 182 h 1090"/>
                  <a:gd name="T92" fmla="*/ 184 w 1095"/>
                  <a:gd name="T93" fmla="*/ 138 h 1090"/>
                  <a:gd name="T94" fmla="*/ 235 w 1095"/>
                  <a:gd name="T95" fmla="*/ 98 h 1090"/>
                  <a:gd name="T96" fmla="*/ 290 w 1095"/>
                  <a:gd name="T97" fmla="*/ 64 h 1090"/>
                  <a:gd name="T98" fmla="*/ 349 w 1095"/>
                  <a:gd name="T99" fmla="*/ 37 h 1090"/>
                  <a:gd name="T100" fmla="*/ 413 w 1095"/>
                  <a:gd name="T101" fmla="*/ 16 h 1090"/>
                  <a:gd name="T102" fmla="*/ 479 w 1095"/>
                  <a:gd name="T103" fmla="*/ 4 h 1090"/>
                  <a:gd name="T104" fmla="*/ 547 w 1095"/>
                  <a:gd name="T105" fmla="*/ 0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5" h="1090">
                    <a:moveTo>
                      <a:pt x="547" y="0"/>
                    </a:moveTo>
                    <a:lnTo>
                      <a:pt x="616" y="4"/>
                    </a:lnTo>
                    <a:lnTo>
                      <a:pt x="681" y="16"/>
                    </a:lnTo>
                    <a:lnTo>
                      <a:pt x="745" y="37"/>
                    </a:lnTo>
                    <a:lnTo>
                      <a:pt x="805" y="64"/>
                    </a:lnTo>
                    <a:lnTo>
                      <a:pt x="860" y="98"/>
                    </a:lnTo>
                    <a:lnTo>
                      <a:pt x="910" y="138"/>
                    </a:lnTo>
                    <a:lnTo>
                      <a:pt x="957" y="182"/>
                    </a:lnTo>
                    <a:lnTo>
                      <a:pt x="997" y="234"/>
                    </a:lnTo>
                    <a:lnTo>
                      <a:pt x="1029" y="289"/>
                    </a:lnTo>
                    <a:lnTo>
                      <a:pt x="1058" y="349"/>
                    </a:lnTo>
                    <a:lnTo>
                      <a:pt x="1077" y="411"/>
                    </a:lnTo>
                    <a:lnTo>
                      <a:pt x="1090" y="476"/>
                    </a:lnTo>
                    <a:lnTo>
                      <a:pt x="1095" y="544"/>
                    </a:lnTo>
                    <a:lnTo>
                      <a:pt x="1090" y="614"/>
                    </a:lnTo>
                    <a:lnTo>
                      <a:pt x="1077" y="680"/>
                    </a:lnTo>
                    <a:lnTo>
                      <a:pt x="1058" y="742"/>
                    </a:lnTo>
                    <a:lnTo>
                      <a:pt x="1029" y="801"/>
                    </a:lnTo>
                    <a:lnTo>
                      <a:pt x="997" y="856"/>
                    </a:lnTo>
                    <a:lnTo>
                      <a:pt x="957" y="908"/>
                    </a:lnTo>
                    <a:lnTo>
                      <a:pt x="910" y="952"/>
                    </a:lnTo>
                    <a:lnTo>
                      <a:pt x="860" y="993"/>
                    </a:lnTo>
                    <a:lnTo>
                      <a:pt x="805" y="1027"/>
                    </a:lnTo>
                    <a:lnTo>
                      <a:pt x="745" y="1053"/>
                    </a:lnTo>
                    <a:lnTo>
                      <a:pt x="681" y="1074"/>
                    </a:lnTo>
                    <a:lnTo>
                      <a:pt x="616" y="1086"/>
                    </a:lnTo>
                    <a:lnTo>
                      <a:pt x="547" y="1090"/>
                    </a:lnTo>
                    <a:lnTo>
                      <a:pt x="479" y="1086"/>
                    </a:lnTo>
                    <a:lnTo>
                      <a:pt x="413" y="1074"/>
                    </a:lnTo>
                    <a:lnTo>
                      <a:pt x="349" y="1053"/>
                    </a:lnTo>
                    <a:lnTo>
                      <a:pt x="290" y="1027"/>
                    </a:lnTo>
                    <a:lnTo>
                      <a:pt x="235" y="993"/>
                    </a:lnTo>
                    <a:lnTo>
                      <a:pt x="184" y="952"/>
                    </a:lnTo>
                    <a:lnTo>
                      <a:pt x="138" y="908"/>
                    </a:lnTo>
                    <a:lnTo>
                      <a:pt x="98" y="856"/>
                    </a:lnTo>
                    <a:lnTo>
                      <a:pt x="65" y="801"/>
                    </a:lnTo>
                    <a:lnTo>
                      <a:pt x="37" y="742"/>
                    </a:lnTo>
                    <a:lnTo>
                      <a:pt x="17" y="680"/>
                    </a:lnTo>
                    <a:lnTo>
                      <a:pt x="4" y="614"/>
                    </a:lnTo>
                    <a:lnTo>
                      <a:pt x="0" y="544"/>
                    </a:lnTo>
                    <a:lnTo>
                      <a:pt x="4" y="476"/>
                    </a:lnTo>
                    <a:lnTo>
                      <a:pt x="17" y="411"/>
                    </a:lnTo>
                    <a:lnTo>
                      <a:pt x="37" y="349"/>
                    </a:lnTo>
                    <a:lnTo>
                      <a:pt x="65" y="289"/>
                    </a:lnTo>
                    <a:lnTo>
                      <a:pt x="98" y="234"/>
                    </a:lnTo>
                    <a:lnTo>
                      <a:pt x="138" y="182"/>
                    </a:lnTo>
                    <a:lnTo>
                      <a:pt x="184" y="138"/>
                    </a:lnTo>
                    <a:lnTo>
                      <a:pt x="235" y="98"/>
                    </a:lnTo>
                    <a:lnTo>
                      <a:pt x="290" y="64"/>
                    </a:lnTo>
                    <a:lnTo>
                      <a:pt x="349" y="37"/>
                    </a:lnTo>
                    <a:lnTo>
                      <a:pt x="413" y="16"/>
                    </a:lnTo>
                    <a:lnTo>
                      <a:pt x="479" y="4"/>
                    </a:lnTo>
                    <a:lnTo>
                      <a:pt x="5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grpSp>
      </p:grpSp>
      <p:sp>
        <p:nvSpPr>
          <p:cNvPr id="14" name="TextBox 18">
            <a:extLst>
              <a:ext uri="{FF2B5EF4-FFF2-40B4-BE49-F238E27FC236}">
                <a16:creationId xmlns:a16="http://schemas.microsoft.com/office/drawing/2014/main" id="{58B93203-1265-F44D-9132-E3B63337DAD6}"/>
              </a:ext>
            </a:extLst>
          </p:cNvPr>
          <p:cNvSpPr txBox="1"/>
          <p:nvPr/>
        </p:nvSpPr>
        <p:spPr>
          <a:xfrm>
            <a:off x="2091202" y="379385"/>
            <a:ext cx="3620021" cy="1323439"/>
          </a:xfrm>
          <a:prstGeom prst="rect">
            <a:avLst/>
          </a:prstGeom>
          <a:noFill/>
        </p:spPr>
        <p:txBody>
          <a:bodyPr wrap="squar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4000" b="1" dirty="0">
                <a:solidFill>
                  <a:schemeClr val="accent3"/>
                </a:solidFill>
                <a:latin typeface="Arial"/>
                <a:cs typeface="Arial"/>
              </a:rPr>
              <a:t>Malware Elimination</a:t>
            </a:r>
            <a:endParaRPr lang="en-US" sz="4000" b="1" dirty="0">
              <a:solidFill>
                <a:schemeClr val="accent3"/>
              </a:solidFill>
            </a:endParaRPr>
          </a:p>
        </p:txBody>
      </p:sp>
      <p:sp>
        <p:nvSpPr>
          <p:cNvPr id="15" name="Freeform 20">
            <a:extLst>
              <a:ext uri="{FF2B5EF4-FFF2-40B4-BE49-F238E27FC236}">
                <a16:creationId xmlns:a16="http://schemas.microsoft.com/office/drawing/2014/main" id="{617C8F1C-148A-9F40-841B-B0FE5BD6D45E}"/>
              </a:ext>
            </a:extLst>
          </p:cNvPr>
          <p:cNvSpPr>
            <a:spLocks noEditPoints="1"/>
          </p:cNvSpPr>
          <p:nvPr/>
        </p:nvSpPr>
        <p:spPr bwMode="auto">
          <a:xfrm>
            <a:off x="367624" y="1406060"/>
            <a:ext cx="397759" cy="384763"/>
          </a:xfrm>
          <a:custGeom>
            <a:avLst/>
            <a:gdLst>
              <a:gd name="T0" fmla="*/ 869 w 3733"/>
              <a:gd name="T1" fmla="*/ 2045 h 3612"/>
              <a:gd name="T2" fmla="*/ 555 w 3733"/>
              <a:gd name="T3" fmla="*/ 2589 h 3612"/>
              <a:gd name="T4" fmla="*/ 869 w 3733"/>
              <a:gd name="T5" fmla="*/ 3133 h 3612"/>
              <a:gd name="T6" fmla="*/ 1498 w 3733"/>
              <a:gd name="T7" fmla="*/ 3133 h 3612"/>
              <a:gd name="T8" fmla="*/ 1812 w 3733"/>
              <a:gd name="T9" fmla="*/ 2589 h 3612"/>
              <a:gd name="T10" fmla="*/ 1498 w 3733"/>
              <a:gd name="T11" fmla="*/ 2045 h 3612"/>
              <a:gd name="T12" fmla="*/ 869 w 3733"/>
              <a:gd name="T13" fmla="*/ 2045 h 3612"/>
              <a:gd name="T14" fmla="*/ 2234 w 3733"/>
              <a:gd name="T15" fmla="*/ 1262 h 3612"/>
              <a:gd name="T16" fmla="*/ 1921 w 3733"/>
              <a:gd name="T17" fmla="*/ 1806 h 3612"/>
              <a:gd name="T18" fmla="*/ 2234 w 3733"/>
              <a:gd name="T19" fmla="*/ 2350 h 3612"/>
              <a:gd name="T20" fmla="*/ 2863 w 3733"/>
              <a:gd name="T21" fmla="*/ 2350 h 3612"/>
              <a:gd name="T22" fmla="*/ 3178 w 3733"/>
              <a:gd name="T23" fmla="*/ 1806 h 3612"/>
              <a:gd name="T24" fmla="*/ 2863 w 3733"/>
              <a:gd name="T25" fmla="*/ 1262 h 3612"/>
              <a:gd name="T26" fmla="*/ 2234 w 3733"/>
              <a:gd name="T27" fmla="*/ 1262 h 3612"/>
              <a:gd name="T28" fmla="*/ 869 w 3733"/>
              <a:gd name="T29" fmla="*/ 479 h 3612"/>
              <a:gd name="T30" fmla="*/ 555 w 3733"/>
              <a:gd name="T31" fmla="*/ 1023 h 3612"/>
              <a:gd name="T32" fmla="*/ 869 w 3733"/>
              <a:gd name="T33" fmla="*/ 1567 h 3612"/>
              <a:gd name="T34" fmla="*/ 1498 w 3733"/>
              <a:gd name="T35" fmla="*/ 1567 h 3612"/>
              <a:gd name="T36" fmla="*/ 1812 w 3733"/>
              <a:gd name="T37" fmla="*/ 1023 h 3612"/>
              <a:gd name="T38" fmla="*/ 1498 w 3733"/>
              <a:gd name="T39" fmla="*/ 479 h 3612"/>
              <a:gd name="T40" fmla="*/ 869 w 3733"/>
              <a:gd name="T41" fmla="*/ 479 h 3612"/>
              <a:gd name="T42" fmla="*/ 592 w 3733"/>
              <a:gd name="T43" fmla="*/ 0 h 3612"/>
              <a:gd name="T44" fmla="*/ 1776 w 3733"/>
              <a:gd name="T45" fmla="*/ 0 h 3612"/>
              <a:gd name="T46" fmla="*/ 2229 w 3733"/>
              <a:gd name="T47" fmla="*/ 783 h 3612"/>
              <a:gd name="T48" fmla="*/ 3140 w 3733"/>
              <a:gd name="T49" fmla="*/ 783 h 3612"/>
              <a:gd name="T50" fmla="*/ 3733 w 3733"/>
              <a:gd name="T51" fmla="*/ 1806 h 3612"/>
              <a:gd name="T52" fmla="*/ 3140 w 3733"/>
              <a:gd name="T53" fmla="*/ 2829 h 3612"/>
              <a:gd name="T54" fmla="*/ 2229 w 3733"/>
              <a:gd name="T55" fmla="*/ 2829 h 3612"/>
              <a:gd name="T56" fmla="*/ 1776 w 3733"/>
              <a:gd name="T57" fmla="*/ 3612 h 3612"/>
              <a:gd name="T58" fmla="*/ 592 w 3733"/>
              <a:gd name="T59" fmla="*/ 3612 h 3612"/>
              <a:gd name="T60" fmla="*/ 0 w 3733"/>
              <a:gd name="T61" fmla="*/ 2589 h 3612"/>
              <a:gd name="T62" fmla="*/ 454 w 3733"/>
              <a:gd name="T63" fmla="*/ 1806 h 3612"/>
              <a:gd name="T64" fmla="*/ 0 w 3733"/>
              <a:gd name="T65" fmla="*/ 1023 h 3612"/>
              <a:gd name="T66" fmla="*/ 592 w 3733"/>
              <a:gd name="T67" fmla="*/ 0 h 3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33" h="3612">
                <a:moveTo>
                  <a:pt x="869" y="2045"/>
                </a:moveTo>
                <a:lnTo>
                  <a:pt x="555" y="2589"/>
                </a:lnTo>
                <a:lnTo>
                  <a:pt x="869" y="3133"/>
                </a:lnTo>
                <a:lnTo>
                  <a:pt x="1498" y="3133"/>
                </a:lnTo>
                <a:lnTo>
                  <a:pt x="1812" y="2589"/>
                </a:lnTo>
                <a:lnTo>
                  <a:pt x="1498" y="2045"/>
                </a:lnTo>
                <a:lnTo>
                  <a:pt x="869" y="2045"/>
                </a:lnTo>
                <a:close/>
                <a:moveTo>
                  <a:pt x="2234" y="1262"/>
                </a:moveTo>
                <a:lnTo>
                  <a:pt x="1921" y="1806"/>
                </a:lnTo>
                <a:lnTo>
                  <a:pt x="2234" y="2350"/>
                </a:lnTo>
                <a:lnTo>
                  <a:pt x="2863" y="2350"/>
                </a:lnTo>
                <a:lnTo>
                  <a:pt x="3178" y="1806"/>
                </a:lnTo>
                <a:lnTo>
                  <a:pt x="2863" y="1262"/>
                </a:lnTo>
                <a:lnTo>
                  <a:pt x="2234" y="1262"/>
                </a:lnTo>
                <a:close/>
                <a:moveTo>
                  <a:pt x="869" y="479"/>
                </a:moveTo>
                <a:lnTo>
                  <a:pt x="555" y="1023"/>
                </a:lnTo>
                <a:lnTo>
                  <a:pt x="869" y="1567"/>
                </a:lnTo>
                <a:lnTo>
                  <a:pt x="1498" y="1567"/>
                </a:lnTo>
                <a:lnTo>
                  <a:pt x="1812" y="1023"/>
                </a:lnTo>
                <a:lnTo>
                  <a:pt x="1498" y="479"/>
                </a:lnTo>
                <a:lnTo>
                  <a:pt x="869" y="479"/>
                </a:lnTo>
                <a:close/>
                <a:moveTo>
                  <a:pt x="592" y="0"/>
                </a:moveTo>
                <a:lnTo>
                  <a:pt x="1776" y="0"/>
                </a:lnTo>
                <a:lnTo>
                  <a:pt x="2229" y="783"/>
                </a:lnTo>
                <a:lnTo>
                  <a:pt x="3140" y="783"/>
                </a:lnTo>
                <a:lnTo>
                  <a:pt x="3733" y="1806"/>
                </a:lnTo>
                <a:lnTo>
                  <a:pt x="3140" y="2829"/>
                </a:lnTo>
                <a:lnTo>
                  <a:pt x="2229" y="2829"/>
                </a:lnTo>
                <a:lnTo>
                  <a:pt x="1776" y="3612"/>
                </a:lnTo>
                <a:lnTo>
                  <a:pt x="592" y="3612"/>
                </a:lnTo>
                <a:lnTo>
                  <a:pt x="0" y="2589"/>
                </a:lnTo>
                <a:lnTo>
                  <a:pt x="454" y="1806"/>
                </a:lnTo>
                <a:lnTo>
                  <a:pt x="0" y="1023"/>
                </a:lnTo>
                <a:lnTo>
                  <a:pt x="59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grpSp>
        <p:nvGrpSpPr>
          <p:cNvPr id="16" name="Group 15">
            <a:extLst>
              <a:ext uri="{FF2B5EF4-FFF2-40B4-BE49-F238E27FC236}">
                <a16:creationId xmlns:a16="http://schemas.microsoft.com/office/drawing/2014/main" id="{B7275EC9-3DBA-5E42-ABB6-DD83DA737FC2}"/>
              </a:ext>
            </a:extLst>
          </p:cNvPr>
          <p:cNvGrpSpPr>
            <a:grpSpLocks noChangeAspect="1"/>
          </p:cNvGrpSpPr>
          <p:nvPr/>
        </p:nvGrpSpPr>
        <p:grpSpPr bwMode="auto">
          <a:xfrm>
            <a:off x="367624" y="2542058"/>
            <a:ext cx="4298717" cy="3557461"/>
            <a:chOff x="507" y="1182"/>
            <a:chExt cx="3091" cy="2558"/>
          </a:xfrm>
        </p:grpSpPr>
        <p:sp>
          <p:nvSpPr>
            <p:cNvPr id="17" name="AutoShape 3">
              <a:extLst>
                <a:ext uri="{FF2B5EF4-FFF2-40B4-BE49-F238E27FC236}">
                  <a16:creationId xmlns:a16="http://schemas.microsoft.com/office/drawing/2014/main" id="{F3889529-DC49-8F4B-A912-32C9D8D104F2}"/>
                </a:ext>
              </a:extLst>
            </p:cNvPr>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0888" tIns="45444" rIns="90888" bIns="45444" numCol="1" anchor="t" anchorCtr="0" compatLnSpc="1">
              <a:prstTxWarp prst="textNoShape">
                <a:avLst/>
              </a:prstTxWarp>
            </a:bodyPr>
            <a:lstStyle/>
            <a:p>
              <a:pPr algn="ctr" defTabSz="908657">
                <a:defRPr/>
              </a:pPr>
              <a:endParaRPr lang="en-US" sz="1200">
                <a:solidFill>
                  <a:prstClr val="black"/>
                </a:solidFill>
                <a:latin typeface="Arial" panose="020B0604020202020204" pitchFamily="34" charset="0"/>
                <a:cs typeface="Arial" panose="020B0604020202020204" pitchFamily="34" charset="0"/>
              </a:endParaRPr>
            </a:p>
          </p:txBody>
        </p:sp>
        <p:sp>
          <p:nvSpPr>
            <p:cNvPr id="18" name="Freeform 5">
              <a:extLst>
                <a:ext uri="{FF2B5EF4-FFF2-40B4-BE49-F238E27FC236}">
                  <a16:creationId xmlns:a16="http://schemas.microsoft.com/office/drawing/2014/main" id="{E0E22B27-2BAA-9D46-93B1-4086B46238E7}"/>
                </a:ext>
              </a:extLst>
            </p:cNvPr>
            <p:cNvSpPr>
              <a:spLocks/>
            </p:cNvSpPr>
            <p:nvPr/>
          </p:nvSpPr>
          <p:spPr bwMode="auto">
            <a:xfrm>
              <a:off x="1700" y="3289"/>
              <a:ext cx="669" cy="364"/>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888" tIns="45444" rIns="90888" bIns="45444" numCol="1" anchor="t" anchorCtr="0" compatLnSpc="1">
              <a:prstTxWarp prst="textNoShape">
                <a:avLst/>
              </a:prstTxWarp>
            </a:bodyPr>
            <a:lstStyle/>
            <a:p>
              <a:pPr algn="ctr" defTabSz="908657">
                <a:defRPr/>
              </a:pPr>
              <a:endParaRPr lang="en-US" sz="1200">
                <a:solidFill>
                  <a:prstClr val="black"/>
                </a:solidFill>
                <a:latin typeface="Arial" panose="020B0604020202020204" pitchFamily="34" charset="0"/>
                <a:cs typeface="Arial" panose="020B0604020202020204" pitchFamily="34" charset="0"/>
              </a:endParaRPr>
            </a:p>
          </p:txBody>
        </p:sp>
        <p:sp>
          <p:nvSpPr>
            <p:cNvPr id="19" name="Freeform 6">
              <a:extLst>
                <a:ext uri="{FF2B5EF4-FFF2-40B4-BE49-F238E27FC236}">
                  <a16:creationId xmlns:a16="http://schemas.microsoft.com/office/drawing/2014/main" id="{33672373-CF0C-5A4C-8471-04D85D8B982B}"/>
                </a:ext>
              </a:extLst>
            </p:cNvPr>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888" tIns="45444" rIns="90888" bIns="45444" numCol="1" anchor="t" anchorCtr="0" compatLnSpc="1">
              <a:prstTxWarp prst="textNoShape">
                <a:avLst/>
              </a:prstTxWarp>
            </a:bodyPr>
            <a:lstStyle/>
            <a:p>
              <a:pPr algn="ctr" defTabSz="908657">
                <a:defRPr/>
              </a:pPr>
              <a:endParaRPr lang="en-US" sz="1200">
                <a:solidFill>
                  <a:prstClr val="black"/>
                </a:solidFill>
                <a:latin typeface="Arial" panose="020B0604020202020204" pitchFamily="34" charset="0"/>
                <a:cs typeface="Arial" panose="020B0604020202020204" pitchFamily="34" charset="0"/>
              </a:endParaRPr>
            </a:p>
          </p:txBody>
        </p:sp>
        <p:sp>
          <p:nvSpPr>
            <p:cNvPr id="20" name="Freeform 7">
              <a:extLst>
                <a:ext uri="{FF2B5EF4-FFF2-40B4-BE49-F238E27FC236}">
                  <a16:creationId xmlns:a16="http://schemas.microsoft.com/office/drawing/2014/main" id="{57621E26-8CF2-0E44-840D-7F89E01CAEEE}"/>
                </a:ext>
              </a:extLst>
            </p:cNvPr>
            <p:cNvSpPr>
              <a:spLocks/>
            </p:cNvSpPr>
            <p:nvPr/>
          </p:nvSpPr>
          <p:spPr bwMode="auto">
            <a:xfrm>
              <a:off x="507" y="1182"/>
              <a:ext cx="3090" cy="1885"/>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888" tIns="45444" rIns="90888" bIns="45444" numCol="1" anchor="t" anchorCtr="0" compatLnSpc="1">
              <a:prstTxWarp prst="textNoShape">
                <a:avLst/>
              </a:prstTxWarp>
            </a:bodyPr>
            <a:lstStyle/>
            <a:p>
              <a:pPr algn="ctr" defTabSz="908657">
                <a:defRPr/>
              </a:pPr>
              <a:endParaRPr lang="en-US" sz="1200" dirty="0">
                <a:solidFill>
                  <a:prstClr val="black"/>
                </a:solidFill>
                <a:latin typeface="Arial" panose="020B0604020202020204" pitchFamily="34" charset="0"/>
                <a:cs typeface="Arial" panose="020B0604020202020204" pitchFamily="34" charset="0"/>
              </a:endParaRPr>
            </a:p>
          </p:txBody>
        </p:sp>
        <p:sp>
          <p:nvSpPr>
            <p:cNvPr id="21" name="Freeform 9">
              <a:extLst>
                <a:ext uri="{FF2B5EF4-FFF2-40B4-BE49-F238E27FC236}">
                  <a16:creationId xmlns:a16="http://schemas.microsoft.com/office/drawing/2014/main" id="{3E4A1260-9C46-F048-BC5A-3DDBF7889BB2}"/>
                </a:ext>
              </a:extLst>
            </p:cNvPr>
            <p:cNvSpPr>
              <a:spLocks/>
            </p:cNvSpPr>
            <p:nvPr/>
          </p:nvSpPr>
          <p:spPr bwMode="auto">
            <a:xfrm>
              <a:off x="508" y="3067"/>
              <a:ext cx="3090" cy="240"/>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rgbClr val="EBE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888" tIns="45444" rIns="90888" bIns="45444" numCol="1" anchor="t" anchorCtr="0" compatLnSpc="1">
              <a:prstTxWarp prst="textNoShape">
                <a:avLst/>
              </a:prstTxWarp>
            </a:bodyPr>
            <a:lstStyle/>
            <a:p>
              <a:pPr algn="ctr" defTabSz="908657">
                <a:defRPr/>
              </a:pPr>
              <a:endParaRPr lang="en-US" sz="1200">
                <a:solidFill>
                  <a:prstClr val="black"/>
                </a:solidFill>
                <a:latin typeface="Arial" panose="020B0604020202020204" pitchFamily="34" charset="0"/>
                <a:cs typeface="Arial" panose="020B0604020202020204" pitchFamily="34" charset="0"/>
              </a:endParaRPr>
            </a:p>
          </p:txBody>
        </p:sp>
        <p:sp>
          <p:nvSpPr>
            <p:cNvPr id="22" name="Oval 10">
              <a:extLst>
                <a:ext uri="{FF2B5EF4-FFF2-40B4-BE49-F238E27FC236}">
                  <a16:creationId xmlns:a16="http://schemas.microsoft.com/office/drawing/2014/main" id="{5BF56897-42E3-734F-A242-16D604B4CE6C}"/>
                </a:ext>
              </a:extLst>
            </p:cNvPr>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888" tIns="45444" rIns="90888" bIns="45444" numCol="1" anchor="t" anchorCtr="0" compatLnSpc="1">
              <a:prstTxWarp prst="textNoShape">
                <a:avLst/>
              </a:prstTxWarp>
            </a:bodyPr>
            <a:lstStyle/>
            <a:p>
              <a:pPr algn="ctr" defTabSz="908657">
                <a:defRPr/>
              </a:pPr>
              <a:endParaRPr lang="en-US" sz="1200">
                <a:solidFill>
                  <a:prstClr val="black"/>
                </a:solidFill>
                <a:latin typeface="Arial" panose="020B0604020202020204" pitchFamily="34" charset="0"/>
                <a:cs typeface="Arial" panose="020B0604020202020204" pitchFamily="34" charset="0"/>
              </a:endParaRPr>
            </a:p>
          </p:txBody>
        </p:sp>
        <p:sp>
          <p:nvSpPr>
            <p:cNvPr id="23" name="Oval 11">
              <a:extLst>
                <a:ext uri="{FF2B5EF4-FFF2-40B4-BE49-F238E27FC236}">
                  <a16:creationId xmlns:a16="http://schemas.microsoft.com/office/drawing/2014/main" id="{7495FE44-6352-FC4A-B2EF-123A5C296055}"/>
                </a:ext>
              </a:extLst>
            </p:cNvPr>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888" tIns="45444" rIns="90888" bIns="45444" numCol="1" anchor="t" anchorCtr="0" compatLnSpc="1">
              <a:prstTxWarp prst="textNoShape">
                <a:avLst/>
              </a:prstTxWarp>
            </a:bodyPr>
            <a:lstStyle/>
            <a:p>
              <a:pPr algn="ctr" defTabSz="908657">
                <a:defRPr/>
              </a:pPr>
              <a:endParaRPr lang="en-US" sz="1200">
                <a:solidFill>
                  <a:prstClr val="black"/>
                </a:solidFill>
                <a:latin typeface="Arial" panose="020B0604020202020204" pitchFamily="34" charset="0"/>
                <a:cs typeface="Arial" panose="020B0604020202020204" pitchFamily="34" charset="0"/>
              </a:endParaRPr>
            </a:p>
          </p:txBody>
        </p:sp>
      </p:grpSp>
      <p:sp>
        <p:nvSpPr>
          <p:cNvPr id="24" name="Freeform 7">
            <a:extLst>
              <a:ext uri="{FF2B5EF4-FFF2-40B4-BE49-F238E27FC236}">
                <a16:creationId xmlns:a16="http://schemas.microsoft.com/office/drawing/2014/main" id="{0A2D53C0-2681-CC49-A0B5-F87C50A593EE}"/>
              </a:ext>
            </a:extLst>
          </p:cNvPr>
          <p:cNvSpPr>
            <a:spLocks/>
          </p:cNvSpPr>
          <p:nvPr/>
        </p:nvSpPr>
        <p:spPr bwMode="auto">
          <a:xfrm>
            <a:off x="554935" y="2706847"/>
            <a:ext cx="3934348" cy="2299760"/>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bg1"/>
          </a:solidFill>
          <a:ln w="0">
            <a:noFill/>
            <a:prstDash val="solid"/>
            <a:round/>
            <a:headEnd/>
            <a:tailEnd/>
          </a:ln>
        </p:spPr>
        <p:txBody>
          <a:bodyPr vert="horz" wrap="square" lIns="90912" tIns="45456" rIns="90912" bIns="45456" numCol="1" anchor="t" anchorCtr="0" compatLnSpc="1">
            <a:prstTxWarp prst="textNoShape">
              <a:avLst/>
            </a:prstTxWarp>
          </a:bodyPr>
          <a:lstStyle/>
          <a:p>
            <a:pPr defTabSz="908657">
              <a:defRPr/>
            </a:pPr>
            <a:endParaRPr lang="en-US" sz="1100" dirty="0">
              <a:solidFill>
                <a:prstClr val="black"/>
              </a:solidFill>
            </a:endParaRPr>
          </a:p>
        </p:txBody>
      </p:sp>
      <p:sp>
        <p:nvSpPr>
          <p:cNvPr id="106" name="Rectangle 46">
            <a:extLst>
              <a:ext uri="{FF2B5EF4-FFF2-40B4-BE49-F238E27FC236}">
                <a16:creationId xmlns:a16="http://schemas.microsoft.com/office/drawing/2014/main" id="{29FD24E4-2D2D-AA42-8F85-996662852922}"/>
              </a:ext>
            </a:extLst>
          </p:cNvPr>
          <p:cNvSpPr>
            <a:spLocks noChangeArrowheads="1"/>
          </p:cNvSpPr>
          <p:nvPr/>
        </p:nvSpPr>
        <p:spPr bwMode="auto">
          <a:xfrm>
            <a:off x="1009604" y="3562365"/>
            <a:ext cx="872046" cy="580894"/>
          </a:xfrm>
          <a:prstGeom prst="roundRect">
            <a:avLst>
              <a:gd name="adj" fmla="val 10679"/>
            </a:avLst>
          </a:prstGeom>
          <a:solidFill>
            <a:schemeClr val="accent2"/>
          </a:solidFill>
          <a:ln w="2540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endParaRPr>
          </a:p>
        </p:txBody>
      </p:sp>
      <p:sp>
        <p:nvSpPr>
          <p:cNvPr id="107" name="Rectangle 47">
            <a:extLst>
              <a:ext uri="{FF2B5EF4-FFF2-40B4-BE49-F238E27FC236}">
                <a16:creationId xmlns:a16="http://schemas.microsoft.com/office/drawing/2014/main" id="{6FC61A61-861A-7247-8BE8-325BC4674D6F}"/>
              </a:ext>
            </a:extLst>
          </p:cNvPr>
          <p:cNvSpPr>
            <a:spLocks noChangeArrowheads="1"/>
          </p:cNvSpPr>
          <p:nvPr/>
        </p:nvSpPr>
        <p:spPr bwMode="auto">
          <a:xfrm>
            <a:off x="2078195" y="3562365"/>
            <a:ext cx="872046" cy="580894"/>
          </a:xfrm>
          <a:prstGeom prst="roundRect">
            <a:avLst>
              <a:gd name="adj" fmla="val 9182"/>
            </a:avLst>
          </a:prstGeom>
          <a:solidFill>
            <a:schemeClr val="bg2">
              <a:lumMod val="25000"/>
            </a:schemeClr>
          </a:solidFill>
          <a:ln w="2540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endParaRPr>
          </a:p>
        </p:txBody>
      </p:sp>
      <p:sp>
        <p:nvSpPr>
          <p:cNvPr id="108" name="Rectangle 48">
            <a:extLst>
              <a:ext uri="{FF2B5EF4-FFF2-40B4-BE49-F238E27FC236}">
                <a16:creationId xmlns:a16="http://schemas.microsoft.com/office/drawing/2014/main" id="{88DD9F4F-A9E9-2E48-916C-39BFFD81BBCE}"/>
              </a:ext>
            </a:extLst>
          </p:cNvPr>
          <p:cNvSpPr>
            <a:spLocks noChangeArrowheads="1"/>
          </p:cNvSpPr>
          <p:nvPr/>
        </p:nvSpPr>
        <p:spPr bwMode="auto">
          <a:xfrm>
            <a:off x="3146786" y="3547817"/>
            <a:ext cx="872046" cy="580894"/>
          </a:xfrm>
          <a:prstGeom prst="roundRect">
            <a:avLst>
              <a:gd name="adj" fmla="val 10679"/>
            </a:avLst>
          </a:prstGeom>
          <a:solidFill>
            <a:schemeClr val="accent4"/>
          </a:solidFill>
          <a:ln w="2540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endParaRPr>
          </a:p>
        </p:txBody>
      </p:sp>
      <p:sp>
        <p:nvSpPr>
          <p:cNvPr id="109" name="Slide Number Placeholder 108">
            <a:extLst>
              <a:ext uri="{FF2B5EF4-FFF2-40B4-BE49-F238E27FC236}">
                <a16:creationId xmlns:a16="http://schemas.microsoft.com/office/drawing/2014/main" id="{DDD5BADD-D62C-7A40-8E8C-C2C5B1A8E7F7}"/>
              </a:ext>
            </a:extLst>
          </p:cNvPr>
          <p:cNvSpPr>
            <a:spLocks noGrp="1"/>
          </p:cNvSpPr>
          <p:nvPr>
            <p:ph type="sldNum" sz="quarter" idx="12"/>
          </p:nvPr>
        </p:nvSpPr>
        <p:spPr/>
        <p:txBody>
          <a:bodyPr/>
          <a:lstStyle/>
          <a:p>
            <a:fld id="{3A495D69-FF42-7048-87A8-C1FF6C1028E7}" type="slidenum">
              <a:rPr lang="en-US" smtClean="0"/>
              <a:t>8</a:t>
            </a:fld>
            <a:endParaRPr lang="en-US"/>
          </a:p>
        </p:txBody>
      </p:sp>
    </p:spTree>
    <p:extLst>
      <p:ext uri="{BB962C8B-B14F-4D97-AF65-F5344CB8AC3E}">
        <p14:creationId xmlns:p14="http://schemas.microsoft.com/office/powerpoint/2010/main" val="2894234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134" y="33307"/>
            <a:ext cx="10515600" cy="1325563"/>
          </a:xfrm>
        </p:spPr>
        <p:txBody>
          <a:bodyPr/>
          <a:lstStyle/>
          <a:p>
            <a:r>
              <a:rPr lang="en-IN" b="1" dirty="0">
                <a:solidFill>
                  <a:schemeClr val="accent3"/>
                </a:solidFill>
                <a:latin typeface="Arial"/>
                <a:cs typeface="Arial"/>
              </a:rPr>
              <a:t>Business Impact</a:t>
            </a:r>
            <a:endParaRPr lang="en-US" b="1" dirty="0">
              <a:solidFill>
                <a:schemeClr val="accent3"/>
              </a:solidFill>
            </a:endParaRPr>
          </a:p>
        </p:txBody>
      </p:sp>
      <p:grpSp>
        <p:nvGrpSpPr>
          <p:cNvPr id="7" name="Group 6"/>
          <p:cNvGrpSpPr/>
          <p:nvPr/>
        </p:nvGrpSpPr>
        <p:grpSpPr>
          <a:xfrm>
            <a:off x="3122140" y="1431983"/>
            <a:ext cx="5686604" cy="4704572"/>
            <a:chOff x="3120552" y="1431983"/>
            <a:chExt cx="5686604" cy="4704572"/>
          </a:xfrm>
        </p:grpSpPr>
        <p:sp>
          <p:nvSpPr>
            <p:cNvPr id="5" name="Oval 4"/>
            <p:cNvSpPr/>
            <p:nvPr/>
          </p:nvSpPr>
          <p:spPr>
            <a:xfrm>
              <a:off x="3803837" y="1636359"/>
              <a:ext cx="4226943" cy="422694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4019292" y="2018580"/>
              <a:ext cx="3640965" cy="3088256"/>
              <a:chOff x="4019292" y="2018580"/>
              <a:chExt cx="3640965" cy="3088256"/>
            </a:xfrm>
          </p:grpSpPr>
          <p:cxnSp>
            <p:nvCxnSpPr>
              <p:cNvPr id="10" name="Straight Connector 9"/>
              <p:cNvCxnSpPr/>
              <p:nvPr/>
            </p:nvCxnSpPr>
            <p:spPr>
              <a:xfrm>
                <a:off x="6653066" y="4290088"/>
                <a:ext cx="1007191" cy="81674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4019292" y="4037161"/>
                <a:ext cx="1260074" cy="66130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4245044" y="3001991"/>
                <a:ext cx="850292" cy="35663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6383548" y="2018580"/>
                <a:ext cx="776377" cy="103516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4830380" y="2662902"/>
              <a:ext cx="2173856" cy="2173856"/>
              <a:chOff x="5007484" y="2818180"/>
              <a:chExt cx="2173856" cy="2173856"/>
            </a:xfrm>
          </p:grpSpPr>
          <p:sp>
            <p:nvSpPr>
              <p:cNvPr id="2" name="Oval 1"/>
              <p:cNvSpPr/>
              <p:nvPr/>
            </p:nvSpPr>
            <p:spPr>
              <a:xfrm>
                <a:off x="5007484" y="2818180"/>
                <a:ext cx="2173856" cy="217385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a:spLocks noEditPoints="1"/>
              </p:cNvSpPr>
              <p:nvPr/>
            </p:nvSpPr>
            <p:spPr bwMode="auto">
              <a:xfrm>
                <a:off x="5665194" y="3247663"/>
                <a:ext cx="858436" cy="1314890"/>
              </a:xfrm>
              <a:custGeom>
                <a:avLst/>
                <a:gdLst>
                  <a:gd name="T0" fmla="*/ 191 w 331"/>
                  <a:gd name="T1" fmla="*/ 392 h 507"/>
                  <a:gd name="T2" fmla="*/ 233 w 331"/>
                  <a:gd name="T3" fmla="*/ 372 h 507"/>
                  <a:gd name="T4" fmla="*/ 249 w 331"/>
                  <a:gd name="T5" fmla="*/ 335 h 507"/>
                  <a:gd name="T6" fmla="*/ 236 w 331"/>
                  <a:gd name="T7" fmla="*/ 301 h 507"/>
                  <a:gd name="T8" fmla="*/ 210 w 331"/>
                  <a:gd name="T9" fmla="*/ 287 h 507"/>
                  <a:gd name="T10" fmla="*/ 142 w 331"/>
                  <a:gd name="T11" fmla="*/ 89 h 507"/>
                  <a:gd name="T12" fmla="*/ 111 w 331"/>
                  <a:gd name="T13" fmla="*/ 109 h 507"/>
                  <a:gd name="T14" fmla="*/ 99 w 331"/>
                  <a:gd name="T15" fmla="*/ 139 h 507"/>
                  <a:gd name="T16" fmla="*/ 109 w 331"/>
                  <a:gd name="T17" fmla="*/ 166 h 507"/>
                  <a:gd name="T18" fmla="*/ 142 w 331"/>
                  <a:gd name="T19" fmla="*/ 188 h 507"/>
                  <a:gd name="T20" fmla="*/ 142 w 331"/>
                  <a:gd name="T21" fmla="*/ 0 h 507"/>
                  <a:gd name="T22" fmla="*/ 191 w 331"/>
                  <a:gd name="T23" fmla="*/ 27 h 507"/>
                  <a:gd name="T24" fmla="*/ 253 w 331"/>
                  <a:gd name="T25" fmla="*/ 43 h 507"/>
                  <a:gd name="T26" fmla="*/ 296 w 331"/>
                  <a:gd name="T27" fmla="*/ 77 h 507"/>
                  <a:gd name="T28" fmla="*/ 318 w 331"/>
                  <a:gd name="T29" fmla="*/ 126 h 507"/>
                  <a:gd name="T30" fmla="*/ 224 w 331"/>
                  <a:gd name="T31" fmla="*/ 116 h 507"/>
                  <a:gd name="T32" fmla="*/ 191 w 331"/>
                  <a:gd name="T33" fmla="*/ 90 h 507"/>
                  <a:gd name="T34" fmla="*/ 228 w 331"/>
                  <a:gd name="T35" fmla="*/ 211 h 507"/>
                  <a:gd name="T36" fmla="*/ 283 w 331"/>
                  <a:gd name="T37" fmla="*/ 235 h 507"/>
                  <a:gd name="T38" fmla="*/ 318 w 331"/>
                  <a:gd name="T39" fmla="*/ 270 h 507"/>
                  <a:gd name="T40" fmla="*/ 331 w 331"/>
                  <a:gd name="T41" fmla="*/ 324 h 507"/>
                  <a:gd name="T42" fmla="*/ 322 w 331"/>
                  <a:gd name="T43" fmla="*/ 372 h 507"/>
                  <a:gd name="T44" fmla="*/ 295 w 331"/>
                  <a:gd name="T45" fmla="*/ 411 h 507"/>
                  <a:gd name="T46" fmla="*/ 250 w 331"/>
                  <a:gd name="T47" fmla="*/ 439 h 507"/>
                  <a:gd name="T48" fmla="*/ 191 w 331"/>
                  <a:gd name="T49" fmla="*/ 454 h 507"/>
                  <a:gd name="T50" fmla="*/ 142 w 331"/>
                  <a:gd name="T51" fmla="*/ 507 h 507"/>
                  <a:gd name="T52" fmla="*/ 106 w 331"/>
                  <a:gd name="T53" fmla="*/ 450 h 507"/>
                  <a:gd name="T54" fmla="*/ 47 w 331"/>
                  <a:gd name="T55" fmla="*/ 419 h 507"/>
                  <a:gd name="T56" fmla="*/ 10 w 331"/>
                  <a:gd name="T57" fmla="*/ 368 h 507"/>
                  <a:gd name="T58" fmla="*/ 89 w 331"/>
                  <a:gd name="T59" fmla="*/ 324 h 507"/>
                  <a:gd name="T60" fmla="*/ 109 w 331"/>
                  <a:gd name="T61" fmla="*/ 363 h 507"/>
                  <a:gd name="T62" fmla="*/ 142 w 331"/>
                  <a:gd name="T63" fmla="*/ 388 h 507"/>
                  <a:gd name="T64" fmla="*/ 102 w 331"/>
                  <a:gd name="T65" fmla="*/ 255 h 507"/>
                  <a:gd name="T66" fmla="*/ 45 w 331"/>
                  <a:gd name="T67" fmla="*/ 221 h 507"/>
                  <a:gd name="T68" fmla="*/ 17 w 331"/>
                  <a:gd name="T69" fmla="*/ 171 h 507"/>
                  <a:gd name="T70" fmla="*/ 19 w 331"/>
                  <a:gd name="T71" fmla="*/ 113 h 507"/>
                  <a:gd name="T72" fmla="*/ 49 w 331"/>
                  <a:gd name="T73" fmla="*/ 64 h 507"/>
                  <a:gd name="T74" fmla="*/ 106 w 331"/>
                  <a:gd name="T75" fmla="*/ 34 h 507"/>
                  <a:gd name="T76" fmla="*/ 142 w 331"/>
                  <a:gd name="T77"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1" h="507">
                    <a:moveTo>
                      <a:pt x="191" y="281"/>
                    </a:moveTo>
                    <a:lnTo>
                      <a:pt x="191" y="392"/>
                    </a:lnTo>
                    <a:lnTo>
                      <a:pt x="214" y="385"/>
                    </a:lnTo>
                    <a:lnTo>
                      <a:pt x="233" y="372"/>
                    </a:lnTo>
                    <a:lnTo>
                      <a:pt x="244" y="355"/>
                    </a:lnTo>
                    <a:lnTo>
                      <a:pt x="249" y="335"/>
                    </a:lnTo>
                    <a:lnTo>
                      <a:pt x="246" y="317"/>
                    </a:lnTo>
                    <a:lnTo>
                      <a:pt x="236" y="301"/>
                    </a:lnTo>
                    <a:lnTo>
                      <a:pt x="224" y="293"/>
                    </a:lnTo>
                    <a:lnTo>
                      <a:pt x="210" y="287"/>
                    </a:lnTo>
                    <a:lnTo>
                      <a:pt x="191" y="281"/>
                    </a:lnTo>
                    <a:close/>
                    <a:moveTo>
                      <a:pt x="142" y="89"/>
                    </a:moveTo>
                    <a:lnTo>
                      <a:pt x="125" y="97"/>
                    </a:lnTo>
                    <a:lnTo>
                      <a:pt x="111" y="109"/>
                    </a:lnTo>
                    <a:lnTo>
                      <a:pt x="102" y="123"/>
                    </a:lnTo>
                    <a:lnTo>
                      <a:pt x="99" y="139"/>
                    </a:lnTo>
                    <a:lnTo>
                      <a:pt x="102" y="153"/>
                    </a:lnTo>
                    <a:lnTo>
                      <a:pt x="109" y="166"/>
                    </a:lnTo>
                    <a:lnTo>
                      <a:pt x="124" y="178"/>
                    </a:lnTo>
                    <a:lnTo>
                      <a:pt x="142" y="188"/>
                    </a:lnTo>
                    <a:lnTo>
                      <a:pt x="142" y="89"/>
                    </a:lnTo>
                    <a:close/>
                    <a:moveTo>
                      <a:pt x="142" y="0"/>
                    </a:moveTo>
                    <a:lnTo>
                      <a:pt x="191" y="0"/>
                    </a:lnTo>
                    <a:lnTo>
                      <a:pt x="191" y="27"/>
                    </a:lnTo>
                    <a:lnTo>
                      <a:pt x="224" y="33"/>
                    </a:lnTo>
                    <a:lnTo>
                      <a:pt x="253" y="43"/>
                    </a:lnTo>
                    <a:lnTo>
                      <a:pt x="277" y="59"/>
                    </a:lnTo>
                    <a:lnTo>
                      <a:pt x="296" y="77"/>
                    </a:lnTo>
                    <a:lnTo>
                      <a:pt x="309" y="100"/>
                    </a:lnTo>
                    <a:lnTo>
                      <a:pt x="318" y="126"/>
                    </a:lnTo>
                    <a:lnTo>
                      <a:pt x="231" y="136"/>
                    </a:lnTo>
                    <a:lnTo>
                      <a:pt x="224" y="116"/>
                    </a:lnTo>
                    <a:lnTo>
                      <a:pt x="210" y="100"/>
                    </a:lnTo>
                    <a:lnTo>
                      <a:pt x="191" y="90"/>
                    </a:lnTo>
                    <a:lnTo>
                      <a:pt x="191" y="201"/>
                    </a:lnTo>
                    <a:lnTo>
                      <a:pt x="228" y="211"/>
                    </a:lnTo>
                    <a:lnTo>
                      <a:pt x="260" y="222"/>
                    </a:lnTo>
                    <a:lnTo>
                      <a:pt x="283" y="235"/>
                    </a:lnTo>
                    <a:lnTo>
                      <a:pt x="302" y="250"/>
                    </a:lnTo>
                    <a:lnTo>
                      <a:pt x="318" y="270"/>
                    </a:lnTo>
                    <a:lnTo>
                      <a:pt x="328" y="296"/>
                    </a:lnTo>
                    <a:lnTo>
                      <a:pt x="331" y="324"/>
                    </a:lnTo>
                    <a:lnTo>
                      <a:pt x="329" y="349"/>
                    </a:lnTo>
                    <a:lnTo>
                      <a:pt x="322" y="372"/>
                    </a:lnTo>
                    <a:lnTo>
                      <a:pt x="310" y="392"/>
                    </a:lnTo>
                    <a:lnTo>
                      <a:pt x="295" y="411"/>
                    </a:lnTo>
                    <a:lnTo>
                      <a:pt x="274" y="427"/>
                    </a:lnTo>
                    <a:lnTo>
                      <a:pt x="250" y="439"/>
                    </a:lnTo>
                    <a:lnTo>
                      <a:pt x="223" y="448"/>
                    </a:lnTo>
                    <a:lnTo>
                      <a:pt x="191" y="454"/>
                    </a:lnTo>
                    <a:lnTo>
                      <a:pt x="191" y="507"/>
                    </a:lnTo>
                    <a:lnTo>
                      <a:pt x="142" y="507"/>
                    </a:lnTo>
                    <a:lnTo>
                      <a:pt x="142" y="455"/>
                    </a:lnTo>
                    <a:lnTo>
                      <a:pt x="106" y="450"/>
                    </a:lnTo>
                    <a:lnTo>
                      <a:pt x="75" y="437"/>
                    </a:lnTo>
                    <a:lnTo>
                      <a:pt x="47" y="419"/>
                    </a:lnTo>
                    <a:lnTo>
                      <a:pt x="26" y="396"/>
                    </a:lnTo>
                    <a:lnTo>
                      <a:pt x="10" y="368"/>
                    </a:lnTo>
                    <a:lnTo>
                      <a:pt x="0" y="333"/>
                    </a:lnTo>
                    <a:lnTo>
                      <a:pt x="89" y="324"/>
                    </a:lnTo>
                    <a:lnTo>
                      <a:pt x="96" y="346"/>
                    </a:lnTo>
                    <a:lnTo>
                      <a:pt x="109" y="363"/>
                    </a:lnTo>
                    <a:lnTo>
                      <a:pt x="125" y="378"/>
                    </a:lnTo>
                    <a:lnTo>
                      <a:pt x="142" y="388"/>
                    </a:lnTo>
                    <a:lnTo>
                      <a:pt x="142" y="268"/>
                    </a:lnTo>
                    <a:lnTo>
                      <a:pt x="102" y="255"/>
                    </a:lnTo>
                    <a:lnTo>
                      <a:pt x="69" y="240"/>
                    </a:lnTo>
                    <a:lnTo>
                      <a:pt x="45" y="221"/>
                    </a:lnTo>
                    <a:lnTo>
                      <a:pt x="27" y="198"/>
                    </a:lnTo>
                    <a:lnTo>
                      <a:pt x="17" y="171"/>
                    </a:lnTo>
                    <a:lnTo>
                      <a:pt x="14" y="142"/>
                    </a:lnTo>
                    <a:lnTo>
                      <a:pt x="19" y="113"/>
                    </a:lnTo>
                    <a:lnTo>
                      <a:pt x="30" y="87"/>
                    </a:lnTo>
                    <a:lnTo>
                      <a:pt x="49" y="64"/>
                    </a:lnTo>
                    <a:lnTo>
                      <a:pt x="75" y="46"/>
                    </a:lnTo>
                    <a:lnTo>
                      <a:pt x="106" y="34"/>
                    </a:lnTo>
                    <a:lnTo>
                      <a:pt x="142" y="27"/>
                    </a:lnTo>
                    <a:lnTo>
                      <a:pt x="14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 name="Oval 5"/>
            <p:cNvSpPr/>
            <p:nvPr/>
          </p:nvSpPr>
          <p:spPr>
            <a:xfrm>
              <a:off x="6659592" y="1431983"/>
              <a:ext cx="1035170" cy="103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254402" y="4583801"/>
              <a:ext cx="1552754" cy="15527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120552" y="4309725"/>
              <a:ext cx="1137862" cy="11378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711619" y="2467153"/>
              <a:ext cx="856966" cy="856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p:cNvGrpSpPr/>
            <p:nvPr/>
          </p:nvGrpSpPr>
          <p:grpSpPr>
            <a:xfrm>
              <a:off x="3869880" y="2618122"/>
              <a:ext cx="532788" cy="538893"/>
              <a:chOff x="4586288" y="3063875"/>
              <a:chExt cx="969962" cy="981076"/>
            </a:xfrm>
            <a:solidFill>
              <a:schemeClr val="bg1"/>
            </a:solidFill>
          </p:grpSpPr>
          <p:sp>
            <p:nvSpPr>
              <p:cNvPr id="61" name="Freeform 60"/>
              <p:cNvSpPr>
                <a:spLocks/>
              </p:cNvSpPr>
              <p:nvPr/>
            </p:nvSpPr>
            <p:spPr bwMode="auto">
              <a:xfrm>
                <a:off x="4924425" y="3063875"/>
                <a:ext cx="271462" cy="274638"/>
              </a:xfrm>
              <a:custGeom>
                <a:avLst/>
                <a:gdLst>
                  <a:gd name="T0" fmla="*/ 85 w 171"/>
                  <a:gd name="T1" fmla="*/ 0 h 173"/>
                  <a:gd name="T2" fmla="*/ 112 w 171"/>
                  <a:gd name="T3" fmla="*/ 5 h 173"/>
                  <a:gd name="T4" fmla="*/ 137 w 171"/>
                  <a:gd name="T5" fmla="*/ 18 h 173"/>
                  <a:gd name="T6" fmla="*/ 155 w 171"/>
                  <a:gd name="T7" fmla="*/ 36 h 173"/>
                  <a:gd name="T8" fmla="*/ 167 w 171"/>
                  <a:gd name="T9" fmla="*/ 59 h 173"/>
                  <a:gd name="T10" fmla="*/ 171 w 171"/>
                  <a:gd name="T11" fmla="*/ 87 h 173"/>
                  <a:gd name="T12" fmla="*/ 167 w 171"/>
                  <a:gd name="T13" fmla="*/ 114 h 173"/>
                  <a:gd name="T14" fmla="*/ 155 w 171"/>
                  <a:gd name="T15" fmla="*/ 137 h 173"/>
                  <a:gd name="T16" fmla="*/ 137 w 171"/>
                  <a:gd name="T17" fmla="*/ 156 h 173"/>
                  <a:gd name="T18" fmla="*/ 112 w 171"/>
                  <a:gd name="T19" fmla="*/ 169 h 173"/>
                  <a:gd name="T20" fmla="*/ 85 w 171"/>
                  <a:gd name="T21" fmla="*/ 173 h 173"/>
                  <a:gd name="T22" fmla="*/ 59 w 171"/>
                  <a:gd name="T23" fmla="*/ 169 h 173"/>
                  <a:gd name="T24" fmla="*/ 35 w 171"/>
                  <a:gd name="T25" fmla="*/ 156 h 173"/>
                  <a:gd name="T26" fmla="*/ 16 w 171"/>
                  <a:gd name="T27" fmla="*/ 137 h 173"/>
                  <a:gd name="T28" fmla="*/ 5 w 171"/>
                  <a:gd name="T29" fmla="*/ 114 h 173"/>
                  <a:gd name="T30" fmla="*/ 0 w 171"/>
                  <a:gd name="T31" fmla="*/ 87 h 173"/>
                  <a:gd name="T32" fmla="*/ 5 w 171"/>
                  <a:gd name="T33" fmla="*/ 59 h 173"/>
                  <a:gd name="T34" fmla="*/ 16 w 171"/>
                  <a:gd name="T35" fmla="*/ 36 h 173"/>
                  <a:gd name="T36" fmla="*/ 35 w 171"/>
                  <a:gd name="T37" fmla="*/ 18 h 173"/>
                  <a:gd name="T38" fmla="*/ 59 w 171"/>
                  <a:gd name="T39" fmla="*/ 5 h 173"/>
                  <a:gd name="T40" fmla="*/ 85 w 171"/>
                  <a:gd name="T4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73">
                    <a:moveTo>
                      <a:pt x="85" y="0"/>
                    </a:moveTo>
                    <a:lnTo>
                      <a:pt x="112" y="5"/>
                    </a:lnTo>
                    <a:lnTo>
                      <a:pt x="137" y="18"/>
                    </a:lnTo>
                    <a:lnTo>
                      <a:pt x="155" y="36"/>
                    </a:lnTo>
                    <a:lnTo>
                      <a:pt x="167" y="59"/>
                    </a:lnTo>
                    <a:lnTo>
                      <a:pt x="171" y="87"/>
                    </a:lnTo>
                    <a:lnTo>
                      <a:pt x="167" y="114"/>
                    </a:lnTo>
                    <a:lnTo>
                      <a:pt x="155" y="137"/>
                    </a:lnTo>
                    <a:lnTo>
                      <a:pt x="137" y="156"/>
                    </a:lnTo>
                    <a:lnTo>
                      <a:pt x="112" y="169"/>
                    </a:lnTo>
                    <a:lnTo>
                      <a:pt x="85" y="173"/>
                    </a:lnTo>
                    <a:lnTo>
                      <a:pt x="59" y="169"/>
                    </a:lnTo>
                    <a:lnTo>
                      <a:pt x="35" y="156"/>
                    </a:lnTo>
                    <a:lnTo>
                      <a:pt x="16" y="137"/>
                    </a:lnTo>
                    <a:lnTo>
                      <a:pt x="5" y="114"/>
                    </a:lnTo>
                    <a:lnTo>
                      <a:pt x="0" y="87"/>
                    </a:lnTo>
                    <a:lnTo>
                      <a:pt x="5" y="59"/>
                    </a:lnTo>
                    <a:lnTo>
                      <a:pt x="16" y="36"/>
                    </a:lnTo>
                    <a:lnTo>
                      <a:pt x="35" y="18"/>
                    </a:lnTo>
                    <a:lnTo>
                      <a:pt x="59" y="5"/>
                    </a:lnTo>
                    <a:lnTo>
                      <a:pt x="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EditPoints="1"/>
              </p:cNvSpPr>
              <p:nvPr/>
            </p:nvSpPr>
            <p:spPr bwMode="auto">
              <a:xfrm>
                <a:off x="4586288" y="3201988"/>
                <a:ext cx="969962" cy="842963"/>
              </a:xfrm>
              <a:custGeom>
                <a:avLst/>
                <a:gdLst>
                  <a:gd name="T0" fmla="*/ 433 w 611"/>
                  <a:gd name="T1" fmla="*/ 145 h 531"/>
                  <a:gd name="T2" fmla="*/ 417 w 611"/>
                  <a:gd name="T3" fmla="*/ 162 h 531"/>
                  <a:gd name="T4" fmla="*/ 417 w 611"/>
                  <a:gd name="T5" fmla="*/ 186 h 531"/>
                  <a:gd name="T6" fmla="*/ 433 w 611"/>
                  <a:gd name="T7" fmla="*/ 204 h 531"/>
                  <a:gd name="T8" fmla="*/ 459 w 611"/>
                  <a:gd name="T9" fmla="*/ 204 h 531"/>
                  <a:gd name="T10" fmla="*/ 476 w 611"/>
                  <a:gd name="T11" fmla="*/ 186 h 531"/>
                  <a:gd name="T12" fmla="*/ 476 w 611"/>
                  <a:gd name="T13" fmla="*/ 162 h 531"/>
                  <a:gd name="T14" fmla="*/ 459 w 611"/>
                  <a:gd name="T15" fmla="*/ 145 h 531"/>
                  <a:gd name="T16" fmla="*/ 483 w 611"/>
                  <a:gd name="T17" fmla="*/ 0 h 531"/>
                  <a:gd name="T18" fmla="*/ 516 w 611"/>
                  <a:gd name="T19" fmla="*/ 105 h 531"/>
                  <a:gd name="T20" fmla="*/ 562 w 611"/>
                  <a:gd name="T21" fmla="*/ 172 h 531"/>
                  <a:gd name="T22" fmla="*/ 611 w 611"/>
                  <a:gd name="T23" fmla="*/ 212 h 531"/>
                  <a:gd name="T24" fmla="*/ 570 w 611"/>
                  <a:gd name="T25" fmla="*/ 311 h 531"/>
                  <a:gd name="T26" fmla="*/ 537 w 611"/>
                  <a:gd name="T27" fmla="*/ 373 h 531"/>
                  <a:gd name="T28" fmla="*/ 485 w 611"/>
                  <a:gd name="T29" fmla="*/ 424 h 531"/>
                  <a:gd name="T30" fmla="*/ 453 w 611"/>
                  <a:gd name="T31" fmla="*/ 500 h 531"/>
                  <a:gd name="T32" fmla="*/ 439 w 611"/>
                  <a:gd name="T33" fmla="*/ 524 h 531"/>
                  <a:gd name="T34" fmla="*/ 404 w 611"/>
                  <a:gd name="T35" fmla="*/ 529 h 531"/>
                  <a:gd name="T36" fmla="*/ 378 w 611"/>
                  <a:gd name="T37" fmla="*/ 514 h 531"/>
                  <a:gd name="T38" fmla="*/ 374 w 611"/>
                  <a:gd name="T39" fmla="*/ 472 h 531"/>
                  <a:gd name="T40" fmla="*/ 307 w 611"/>
                  <a:gd name="T41" fmla="*/ 480 h 531"/>
                  <a:gd name="T42" fmla="*/ 248 w 611"/>
                  <a:gd name="T43" fmla="*/ 475 h 531"/>
                  <a:gd name="T44" fmla="*/ 243 w 611"/>
                  <a:gd name="T45" fmla="*/ 516 h 531"/>
                  <a:gd name="T46" fmla="*/ 218 w 611"/>
                  <a:gd name="T47" fmla="*/ 531 h 531"/>
                  <a:gd name="T48" fmla="*/ 183 w 611"/>
                  <a:gd name="T49" fmla="*/ 527 h 531"/>
                  <a:gd name="T50" fmla="*/ 169 w 611"/>
                  <a:gd name="T51" fmla="*/ 501 h 531"/>
                  <a:gd name="T52" fmla="*/ 136 w 611"/>
                  <a:gd name="T53" fmla="*/ 429 h 531"/>
                  <a:gd name="T54" fmla="*/ 81 w 611"/>
                  <a:gd name="T55" fmla="*/ 380 h 531"/>
                  <a:gd name="T56" fmla="*/ 45 w 611"/>
                  <a:gd name="T57" fmla="*/ 319 h 531"/>
                  <a:gd name="T58" fmla="*/ 19 w 611"/>
                  <a:gd name="T59" fmla="*/ 284 h 531"/>
                  <a:gd name="T60" fmla="*/ 8 w 611"/>
                  <a:gd name="T61" fmla="*/ 281 h 531"/>
                  <a:gd name="T62" fmla="*/ 2 w 611"/>
                  <a:gd name="T63" fmla="*/ 271 h 531"/>
                  <a:gd name="T64" fmla="*/ 2 w 611"/>
                  <a:gd name="T65" fmla="*/ 260 h 531"/>
                  <a:gd name="T66" fmla="*/ 8 w 611"/>
                  <a:gd name="T67" fmla="*/ 250 h 531"/>
                  <a:gd name="T68" fmla="*/ 19 w 611"/>
                  <a:gd name="T69" fmla="*/ 245 h 531"/>
                  <a:gd name="T70" fmla="*/ 38 w 611"/>
                  <a:gd name="T71" fmla="*/ 209 h 531"/>
                  <a:gd name="T72" fmla="*/ 67 w 611"/>
                  <a:gd name="T73" fmla="*/ 143 h 531"/>
                  <a:gd name="T74" fmla="*/ 115 w 611"/>
                  <a:gd name="T75" fmla="*/ 87 h 531"/>
                  <a:gd name="T76" fmla="*/ 183 w 611"/>
                  <a:gd name="T77" fmla="*/ 47 h 531"/>
                  <a:gd name="T78" fmla="*/ 216 w 611"/>
                  <a:gd name="T79" fmla="*/ 94 h 531"/>
                  <a:gd name="T80" fmla="*/ 268 w 611"/>
                  <a:gd name="T81" fmla="*/ 122 h 531"/>
                  <a:gd name="T82" fmla="*/ 330 w 611"/>
                  <a:gd name="T83" fmla="*/ 120 h 531"/>
                  <a:gd name="T84" fmla="*/ 383 w 611"/>
                  <a:gd name="T85" fmla="*/ 92 h 531"/>
                  <a:gd name="T86" fmla="*/ 417 w 611"/>
                  <a:gd name="T87" fmla="*/ 41 h 531"/>
                  <a:gd name="T88" fmla="*/ 437 w 611"/>
                  <a:gd name="T89" fmla="*/ 5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1" h="531">
                    <a:moveTo>
                      <a:pt x="446" y="142"/>
                    </a:moveTo>
                    <a:lnTo>
                      <a:pt x="433" y="145"/>
                    </a:lnTo>
                    <a:lnTo>
                      <a:pt x="423" y="151"/>
                    </a:lnTo>
                    <a:lnTo>
                      <a:pt x="417" y="162"/>
                    </a:lnTo>
                    <a:lnTo>
                      <a:pt x="414" y="174"/>
                    </a:lnTo>
                    <a:lnTo>
                      <a:pt x="417" y="186"/>
                    </a:lnTo>
                    <a:lnTo>
                      <a:pt x="423" y="196"/>
                    </a:lnTo>
                    <a:lnTo>
                      <a:pt x="433" y="204"/>
                    </a:lnTo>
                    <a:lnTo>
                      <a:pt x="446" y="207"/>
                    </a:lnTo>
                    <a:lnTo>
                      <a:pt x="459" y="204"/>
                    </a:lnTo>
                    <a:lnTo>
                      <a:pt x="469" y="196"/>
                    </a:lnTo>
                    <a:lnTo>
                      <a:pt x="476" y="186"/>
                    </a:lnTo>
                    <a:lnTo>
                      <a:pt x="479" y="174"/>
                    </a:lnTo>
                    <a:lnTo>
                      <a:pt x="476" y="162"/>
                    </a:lnTo>
                    <a:lnTo>
                      <a:pt x="469" y="151"/>
                    </a:lnTo>
                    <a:lnTo>
                      <a:pt x="459" y="145"/>
                    </a:lnTo>
                    <a:lnTo>
                      <a:pt x="446" y="142"/>
                    </a:lnTo>
                    <a:close/>
                    <a:moveTo>
                      <a:pt x="483" y="0"/>
                    </a:moveTo>
                    <a:lnTo>
                      <a:pt x="483" y="77"/>
                    </a:lnTo>
                    <a:lnTo>
                      <a:pt x="516" y="105"/>
                    </a:lnTo>
                    <a:lnTo>
                      <a:pt x="542" y="136"/>
                    </a:lnTo>
                    <a:lnTo>
                      <a:pt x="562" y="172"/>
                    </a:lnTo>
                    <a:lnTo>
                      <a:pt x="575" y="212"/>
                    </a:lnTo>
                    <a:lnTo>
                      <a:pt x="611" y="212"/>
                    </a:lnTo>
                    <a:lnTo>
                      <a:pt x="611" y="311"/>
                    </a:lnTo>
                    <a:lnTo>
                      <a:pt x="570" y="311"/>
                    </a:lnTo>
                    <a:lnTo>
                      <a:pt x="555" y="343"/>
                    </a:lnTo>
                    <a:lnTo>
                      <a:pt x="537" y="373"/>
                    </a:lnTo>
                    <a:lnTo>
                      <a:pt x="514" y="401"/>
                    </a:lnTo>
                    <a:lnTo>
                      <a:pt x="485" y="424"/>
                    </a:lnTo>
                    <a:lnTo>
                      <a:pt x="453" y="444"/>
                    </a:lnTo>
                    <a:lnTo>
                      <a:pt x="453" y="500"/>
                    </a:lnTo>
                    <a:lnTo>
                      <a:pt x="449" y="514"/>
                    </a:lnTo>
                    <a:lnTo>
                      <a:pt x="439" y="524"/>
                    </a:lnTo>
                    <a:lnTo>
                      <a:pt x="424" y="529"/>
                    </a:lnTo>
                    <a:lnTo>
                      <a:pt x="404" y="529"/>
                    </a:lnTo>
                    <a:lnTo>
                      <a:pt x="390" y="524"/>
                    </a:lnTo>
                    <a:lnTo>
                      <a:pt x="378" y="514"/>
                    </a:lnTo>
                    <a:lnTo>
                      <a:pt x="374" y="500"/>
                    </a:lnTo>
                    <a:lnTo>
                      <a:pt x="374" y="472"/>
                    </a:lnTo>
                    <a:lnTo>
                      <a:pt x="341" y="478"/>
                    </a:lnTo>
                    <a:lnTo>
                      <a:pt x="307" y="480"/>
                    </a:lnTo>
                    <a:lnTo>
                      <a:pt x="276" y="480"/>
                    </a:lnTo>
                    <a:lnTo>
                      <a:pt x="248" y="475"/>
                    </a:lnTo>
                    <a:lnTo>
                      <a:pt x="248" y="501"/>
                    </a:lnTo>
                    <a:lnTo>
                      <a:pt x="243" y="516"/>
                    </a:lnTo>
                    <a:lnTo>
                      <a:pt x="233" y="527"/>
                    </a:lnTo>
                    <a:lnTo>
                      <a:pt x="218" y="531"/>
                    </a:lnTo>
                    <a:lnTo>
                      <a:pt x="199" y="531"/>
                    </a:lnTo>
                    <a:lnTo>
                      <a:pt x="183" y="527"/>
                    </a:lnTo>
                    <a:lnTo>
                      <a:pt x="173" y="516"/>
                    </a:lnTo>
                    <a:lnTo>
                      <a:pt x="169" y="501"/>
                    </a:lnTo>
                    <a:lnTo>
                      <a:pt x="169" y="449"/>
                    </a:lnTo>
                    <a:lnTo>
                      <a:pt x="136" y="429"/>
                    </a:lnTo>
                    <a:lnTo>
                      <a:pt x="105" y="406"/>
                    </a:lnTo>
                    <a:lnTo>
                      <a:pt x="81" y="380"/>
                    </a:lnTo>
                    <a:lnTo>
                      <a:pt x="61" y="350"/>
                    </a:lnTo>
                    <a:lnTo>
                      <a:pt x="45" y="319"/>
                    </a:lnTo>
                    <a:lnTo>
                      <a:pt x="36" y="284"/>
                    </a:lnTo>
                    <a:lnTo>
                      <a:pt x="19" y="284"/>
                    </a:lnTo>
                    <a:lnTo>
                      <a:pt x="13" y="283"/>
                    </a:lnTo>
                    <a:lnTo>
                      <a:pt x="8" y="281"/>
                    </a:lnTo>
                    <a:lnTo>
                      <a:pt x="5" y="277"/>
                    </a:lnTo>
                    <a:lnTo>
                      <a:pt x="2" y="271"/>
                    </a:lnTo>
                    <a:lnTo>
                      <a:pt x="0" y="265"/>
                    </a:lnTo>
                    <a:lnTo>
                      <a:pt x="2" y="260"/>
                    </a:lnTo>
                    <a:lnTo>
                      <a:pt x="5" y="254"/>
                    </a:lnTo>
                    <a:lnTo>
                      <a:pt x="8" y="250"/>
                    </a:lnTo>
                    <a:lnTo>
                      <a:pt x="13" y="247"/>
                    </a:lnTo>
                    <a:lnTo>
                      <a:pt x="19" y="245"/>
                    </a:lnTo>
                    <a:lnTo>
                      <a:pt x="34" y="245"/>
                    </a:lnTo>
                    <a:lnTo>
                      <a:pt x="38" y="209"/>
                    </a:lnTo>
                    <a:lnTo>
                      <a:pt x="49" y="175"/>
                    </a:lnTo>
                    <a:lnTo>
                      <a:pt x="67" y="143"/>
                    </a:lnTo>
                    <a:lnTo>
                      <a:pt x="88" y="113"/>
                    </a:lnTo>
                    <a:lnTo>
                      <a:pt x="115" y="87"/>
                    </a:lnTo>
                    <a:lnTo>
                      <a:pt x="147" y="64"/>
                    </a:lnTo>
                    <a:lnTo>
                      <a:pt x="183" y="47"/>
                    </a:lnTo>
                    <a:lnTo>
                      <a:pt x="197" y="73"/>
                    </a:lnTo>
                    <a:lnTo>
                      <a:pt x="216" y="94"/>
                    </a:lnTo>
                    <a:lnTo>
                      <a:pt x="241" y="110"/>
                    </a:lnTo>
                    <a:lnTo>
                      <a:pt x="268" y="122"/>
                    </a:lnTo>
                    <a:lnTo>
                      <a:pt x="298" y="125"/>
                    </a:lnTo>
                    <a:lnTo>
                      <a:pt x="330" y="120"/>
                    </a:lnTo>
                    <a:lnTo>
                      <a:pt x="358" y="109"/>
                    </a:lnTo>
                    <a:lnTo>
                      <a:pt x="383" y="92"/>
                    </a:lnTo>
                    <a:lnTo>
                      <a:pt x="403" y="69"/>
                    </a:lnTo>
                    <a:lnTo>
                      <a:pt x="417" y="41"/>
                    </a:lnTo>
                    <a:lnTo>
                      <a:pt x="427" y="46"/>
                    </a:lnTo>
                    <a:lnTo>
                      <a:pt x="437" y="50"/>
                    </a:lnTo>
                    <a:lnTo>
                      <a:pt x="4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3" name="Group 62"/>
            <p:cNvGrpSpPr/>
            <p:nvPr/>
          </p:nvGrpSpPr>
          <p:grpSpPr>
            <a:xfrm>
              <a:off x="6930013" y="1716146"/>
              <a:ext cx="498076" cy="482750"/>
              <a:chOff x="7913688" y="3141663"/>
              <a:chExt cx="928687" cy="900113"/>
            </a:xfrm>
            <a:solidFill>
              <a:schemeClr val="bg1"/>
            </a:solidFill>
          </p:grpSpPr>
          <p:sp>
            <p:nvSpPr>
              <p:cNvPr id="64" name="Freeform 63"/>
              <p:cNvSpPr>
                <a:spLocks noEditPoints="1"/>
              </p:cNvSpPr>
              <p:nvPr/>
            </p:nvSpPr>
            <p:spPr bwMode="auto">
              <a:xfrm>
                <a:off x="7913688" y="3141663"/>
                <a:ext cx="928687" cy="900113"/>
              </a:xfrm>
              <a:custGeom>
                <a:avLst/>
                <a:gdLst>
                  <a:gd name="T0" fmla="*/ 292 w 585"/>
                  <a:gd name="T1" fmla="*/ 107 h 567"/>
                  <a:gd name="T2" fmla="*/ 254 w 585"/>
                  <a:gd name="T3" fmla="*/ 111 h 567"/>
                  <a:gd name="T4" fmla="*/ 221 w 585"/>
                  <a:gd name="T5" fmla="*/ 122 h 567"/>
                  <a:gd name="T6" fmla="*/ 191 w 585"/>
                  <a:gd name="T7" fmla="*/ 141 h 567"/>
                  <a:gd name="T8" fmla="*/ 165 w 585"/>
                  <a:gd name="T9" fmla="*/ 167 h 567"/>
                  <a:gd name="T10" fmla="*/ 147 w 585"/>
                  <a:gd name="T11" fmla="*/ 197 h 567"/>
                  <a:gd name="T12" fmla="*/ 134 w 585"/>
                  <a:gd name="T13" fmla="*/ 232 h 567"/>
                  <a:gd name="T14" fmla="*/ 129 w 585"/>
                  <a:gd name="T15" fmla="*/ 269 h 567"/>
                  <a:gd name="T16" fmla="*/ 134 w 585"/>
                  <a:gd name="T17" fmla="*/ 305 h 567"/>
                  <a:gd name="T18" fmla="*/ 147 w 585"/>
                  <a:gd name="T19" fmla="*/ 339 h 567"/>
                  <a:gd name="T20" fmla="*/ 165 w 585"/>
                  <a:gd name="T21" fmla="*/ 370 h 567"/>
                  <a:gd name="T22" fmla="*/ 191 w 585"/>
                  <a:gd name="T23" fmla="*/ 395 h 567"/>
                  <a:gd name="T24" fmla="*/ 221 w 585"/>
                  <a:gd name="T25" fmla="*/ 414 h 567"/>
                  <a:gd name="T26" fmla="*/ 254 w 585"/>
                  <a:gd name="T27" fmla="*/ 426 h 567"/>
                  <a:gd name="T28" fmla="*/ 292 w 585"/>
                  <a:gd name="T29" fmla="*/ 430 h 567"/>
                  <a:gd name="T30" fmla="*/ 329 w 585"/>
                  <a:gd name="T31" fmla="*/ 426 h 567"/>
                  <a:gd name="T32" fmla="*/ 364 w 585"/>
                  <a:gd name="T33" fmla="*/ 414 h 567"/>
                  <a:gd name="T34" fmla="*/ 394 w 585"/>
                  <a:gd name="T35" fmla="*/ 395 h 567"/>
                  <a:gd name="T36" fmla="*/ 418 w 585"/>
                  <a:gd name="T37" fmla="*/ 370 h 567"/>
                  <a:gd name="T38" fmla="*/ 438 w 585"/>
                  <a:gd name="T39" fmla="*/ 339 h 567"/>
                  <a:gd name="T40" fmla="*/ 450 w 585"/>
                  <a:gd name="T41" fmla="*/ 305 h 567"/>
                  <a:gd name="T42" fmla="*/ 454 w 585"/>
                  <a:gd name="T43" fmla="*/ 269 h 567"/>
                  <a:gd name="T44" fmla="*/ 450 w 585"/>
                  <a:gd name="T45" fmla="*/ 232 h 567"/>
                  <a:gd name="T46" fmla="*/ 438 w 585"/>
                  <a:gd name="T47" fmla="*/ 197 h 567"/>
                  <a:gd name="T48" fmla="*/ 418 w 585"/>
                  <a:gd name="T49" fmla="*/ 167 h 567"/>
                  <a:gd name="T50" fmla="*/ 394 w 585"/>
                  <a:gd name="T51" fmla="*/ 141 h 567"/>
                  <a:gd name="T52" fmla="*/ 364 w 585"/>
                  <a:gd name="T53" fmla="*/ 122 h 567"/>
                  <a:gd name="T54" fmla="*/ 329 w 585"/>
                  <a:gd name="T55" fmla="*/ 111 h 567"/>
                  <a:gd name="T56" fmla="*/ 292 w 585"/>
                  <a:gd name="T57" fmla="*/ 107 h 567"/>
                  <a:gd name="T58" fmla="*/ 16 w 585"/>
                  <a:gd name="T59" fmla="*/ 0 h 567"/>
                  <a:gd name="T60" fmla="*/ 568 w 585"/>
                  <a:gd name="T61" fmla="*/ 0 h 567"/>
                  <a:gd name="T62" fmla="*/ 574 w 585"/>
                  <a:gd name="T63" fmla="*/ 0 h 567"/>
                  <a:gd name="T64" fmla="*/ 578 w 585"/>
                  <a:gd name="T65" fmla="*/ 3 h 567"/>
                  <a:gd name="T66" fmla="*/ 581 w 585"/>
                  <a:gd name="T67" fmla="*/ 6 h 567"/>
                  <a:gd name="T68" fmla="*/ 584 w 585"/>
                  <a:gd name="T69" fmla="*/ 10 h 567"/>
                  <a:gd name="T70" fmla="*/ 585 w 585"/>
                  <a:gd name="T71" fmla="*/ 16 h 567"/>
                  <a:gd name="T72" fmla="*/ 585 w 585"/>
                  <a:gd name="T73" fmla="*/ 521 h 567"/>
                  <a:gd name="T74" fmla="*/ 584 w 585"/>
                  <a:gd name="T75" fmla="*/ 526 h 567"/>
                  <a:gd name="T76" fmla="*/ 581 w 585"/>
                  <a:gd name="T77" fmla="*/ 531 h 567"/>
                  <a:gd name="T78" fmla="*/ 578 w 585"/>
                  <a:gd name="T79" fmla="*/ 533 h 567"/>
                  <a:gd name="T80" fmla="*/ 574 w 585"/>
                  <a:gd name="T81" fmla="*/ 536 h 567"/>
                  <a:gd name="T82" fmla="*/ 568 w 585"/>
                  <a:gd name="T83" fmla="*/ 536 h 567"/>
                  <a:gd name="T84" fmla="*/ 471 w 585"/>
                  <a:gd name="T85" fmla="*/ 536 h 567"/>
                  <a:gd name="T86" fmla="*/ 471 w 585"/>
                  <a:gd name="T87" fmla="*/ 567 h 567"/>
                  <a:gd name="T88" fmla="*/ 348 w 585"/>
                  <a:gd name="T89" fmla="*/ 567 h 567"/>
                  <a:gd name="T90" fmla="*/ 348 w 585"/>
                  <a:gd name="T91" fmla="*/ 536 h 567"/>
                  <a:gd name="T92" fmla="*/ 234 w 585"/>
                  <a:gd name="T93" fmla="*/ 536 h 567"/>
                  <a:gd name="T94" fmla="*/ 234 w 585"/>
                  <a:gd name="T95" fmla="*/ 567 h 567"/>
                  <a:gd name="T96" fmla="*/ 111 w 585"/>
                  <a:gd name="T97" fmla="*/ 567 h 567"/>
                  <a:gd name="T98" fmla="*/ 111 w 585"/>
                  <a:gd name="T99" fmla="*/ 536 h 567"/>
                  <a:gd name="T100" fmla="*/ 16 w 585"/>
                  <a:gd name="T101" fmla="*/ 536 h 567"/>
                  <a:gd name="T102" fmla="*/ 12 w 585"/>
                  <a:gd name="T103" fmla="*/ 536 h 567"/>
                  <a:gd name="T104" fmla="*/ 6 w 585"/>
                  <a:gd name="T105" fmla="*/ 533 h 567"/>
                  <a:gd name="T106" fmla="*/ 3 w 585"/>
                  <a:gd name="T107" fmla="*/ 531 h 567"/>
                  <a:gd name="T108" fmla="*/ 0 w 585"/>
                  <a:gd name="T109" fmla="*/ 526 h 567"/>
                  <a:gd name="T110" fmla="*/ 0 w 585"/>
                  <a:gd name="T111" fmla="*/ 521 h 567"/>
                  <a:gd name="T112" fmla="*/ 0 w 585"/>
                  <a:gd name="T113" fmla="*/ 16 h 567"/>
                  <a:gd name="T114" fmla="*/ 0 w 585"/>
                  <a:gd name="T115" fmla="*/ 10 h 567"/>
                  <a:gd name="T116" fmla="*/ 3 w 585"/>
                  <a:gd name="T117" fmla="*/ 6 h 567"/>
                  <a:gd name="T118" fmla="*/ 6 w 585"/>
                  <a:gd name="T119" fmla="*/ 3 h 567"/>
                  <a:gd name="T120" fmla="*/ 12 w 585"/>
                  <a:gd name="T121" fmla="*/ 0 h 567"/>
                  <a:gd name="T122" fmla="*/ 16 w 585"/>
                  <a:gd name="T123"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5" h="567">
                    <a:moveTo>
                      <a:pt x="292" y="107"/>
                    </a:moveTo>
                    <a:lnTo>
                      <a:pt x="254" y="111"/>
                    </a:lnTo>
                    <a:lnTo>
                      <a:pt x="221" y="122"/>
                    </a:lnTo>
                    <a:lnTo>
                      <a:pt x="191" y="141"/>
                    </a:lnTo>
                    <a:lnTo>
                      <a:pt x="165" y="167"/>
                    </a:lnTo>
                    <a:lnTo>
                      <a:pt x="147" y="197"/>
                    </a:lnTo>
                    <a:lnTo>
                      <a:pt x="134" y="232"/>
                    </a:lnTo>
                    <a:lnTo>
                      <a:pt x="129" y="269"/>
                    </a:lnTo>
                    <a:lnTo>
                      <a:pt x="134" y="305"/>
                    </a:lnTo>
                    <a:lnTo>
                      <a:pt x="147" y="339"/>
                    </a:lnTo>
                    <a:lnTo>
                      <a:pt x="165" y="370"/>
                    </a:lnTo>
                    <a:lnTo>
                      <a:pt x="191" y="395"/>
                    </a:lnTo>
                    <a:lnTo>
                      <a:pt x="221" y="414"/>
                    </a:lnTo>
                    <a:lnTo>
                      <a:pt x="254" y="426"/>
                    </a:lnTo>
                    <a:lnTo>
                      <a:pt x="292" y="430"/>
                    </a:lnTo>
                    <a:lnTo>
                      <a:pt x="329" y="426"/>
                    </a:lnTo>
                    <a:lnTo>
                      <a:pt x="364" y="414"/>
                    </a:lnTo>
                    <a:lnTo>
                      <a:pt x="394" y="395"/>
                    </a:lnTo>
                    <a:lnTo>
                      <a:pt x="418" y="370"/>
                    </a:lnTo>
                    <a:lnTo>
                      <a:pt x="438" y="339"/>
                    </a:lnTo>
                    <a:lnTo>
                      <a:pt x="450" y="305"/>
                    </a:lnTo>
                    <a:lnTo>
                      <a:pt x="454" y="269"/>
                    </a:lnTo>
                    <a:lnTo>
                      <a:pt x="450" y="232"/>
                    </a:lnTo>
                    <a:lnTo>
                      <a:pt x="438" y="197"/>
                    </a:lnTo>
                    <a:lnTo>
                      <a:pt x="418" y="167"/>
                    </a:lnTo>
                    <a:lnTo>
                      <a:pt x="394" y="141"/>
                    </a:lnTo>
                    <a:lnTo>
                      <a:pt x="364" y="122"/>
                    </a:lnTo>
                    <a:lnTo>
                      <a:pt x="329" y="111"/>
                    </a:lnTo>
                    <a:lnTo>
                      <a:pt x="292" y="107"/>
                    </a:lnTo>
                    <a:close/>
                    <a:moveTo>
                      <a:pt x="16" y="0"/>
                    </a:moveTo>
                    <a:lnTo>
                      <a:pt x="568" y="0"/>
                    </a:lnTo>
                    <a:lnTo>
                      <a:pt x="574" y="0"/>
                    </a:lnTo>
                    <a:lnTo>
                      <a:pt x="578" y="3"/>
                    </a:lnTo>
                    <a:lnTo>
                      <a:pt x="581" y="6"/>
                    </a:lnTo>
                    <a:lnTo>
                      <a:pt x="584" y="10"/>
                    </a:lnTo>
                    <a:lnTo>
                      <a:pt x="585" y="16"/>
                    </a:lnTo>
                    <a:lnTo>
                      <a:pt x="585" y="521"/>
                    </a:lnTo>
                    <a:lnTo>
                      <a:pt x="584" y="526"/>
                    </a:lnTo>
                    <a:lnTo>
                      <a:pt x="581" y="531"/>
                    </a:lnTo>
                    <a:lnTo>
                      <a:pt x="578" y="533"/>
                    </a:lnTo>
                    <a:lnTo>
                      <a:pt x="574" y="536"/>
                    </a:lnTo>
                    <a:lnTo>
                      <a:pt x="568" y="536"/>
                    </a:lnTo>
                    <a:lnTo>
                      <a:pt x="471" y="536"/>
                    </a:lnTo>
                    <a:lnTo>
                      <a:pt x="471" y="567"/>
                    </a:lnTo>
                    <a:lnTo>
                      <a:pt x="348" y="567"/>
                    </a:lnTo>
                    <a:lnTo>
                      <a:pt x="348" y="536"/>
                    </a:lnTo>
                    <a:lnTo>
                      <a:pt x="234" y="536"/>
                    </a:lnTo>
                    <a:lnTo>
                      <a:pt x="234" y="567"/>
                    </a:lnTo>
                    <a:lnTo>
                      <a:pt x="111" y="567"/>
                    </a:lnTo>
                    <a:lnTo>
                      <a:pt x="111" y="536"/>
                    </a:lnTo>
                    <a:lnTo>
                      <a:pt x="16" y="536"/>
                    </a:lnTo>
                    <a:lnTo>
                      <a:pt x="12" y="536"/>
                    </a:lnTo>
                    <a:lnTo>
                      <a:pt x="6" y="533"/>
                    </a:lnTo>
                    <a:lnTo>
                      <a:pt x="3" y="531"/>
                    </a:lnTo>
                    <a:lnTo>
                      <a:pt x="0" y="526"/>
                    </a:lnTo>
                    <a:lnTo>
                      <a:pt x="0" y="521"/>
                    </a:lnTo>
                    <a:lnTo>
                      <a:pt x="0" y="16"/>
                    </a:lnTo>
                    <a:lnTo>
                      <a:pt x="0" y="10"/>
                    </a:lnTo>
                    <a:lnTo>
                      <a:pt x="3" y="6"/>
                    </a:lnTo>
                    <a:lnTo>
                      <a:pt x="6" y="3"/>
                    </a:lnTo>
                    <a:lnTo>
                      <a:pt x="12" y="0"/>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4"/>
              <p:cNvSpPr>
                <a:spLocks/>
              </p:cNvSpPr>
              <p:nvPr/>
            </p:nvSpPr>
            <p:spPr bwMode="auto">
              <a:xfrm>
                <a:off x="8159750" y="3349625"/>
                <a:ext cx="433387" cy="436563"/>
              </a:xfrm>
              <a:custGeom>
                <a:avLst/>
                <a:gdLst>
                  <a:gd name="T0" fmla="*/ 143 w 273"/>
                  <a:gd name="T1" fmla="*/ 1 h 275"/>
                  <a:gd name="T2" fmla="*/ 148 w 273"/>
                  <a:gd name="T3" fmla="*/ 9 h 275"/>
                  <a:gd name="T4" fmla="*/ 150 w 273"/>
                  <a:gd name="T5" fmla="*/ 66 h 275"/>
                  <a:gd name="T6" fmla="*/ 178 w 273"/>
                  <a:gd name="T7" fmla="*/ 78 h 275"/>
                  <a:gd name="T8" fmla="*/ 219 w 273"/>
                  <a:gd name="T9" fmla="*/ 39 h 275"/>
                  <a:gd name="T10" fmla="*/ 227 w 273"/>
                  <a:gd name="T11" fmla="*/ 37 h 275"/>
                  <a:gd name="T12" fmla="*/ 233 w 273"/>
                  <a:gd name="T13" fmla="*/ 40 h 275"/>
                  <a:gd name="T14" fmla="*/ 237 w 273"/>
                  <a:gd name="T15" fmla="*/ 47 h 275"/>
                  <a:gd name="T16" fmla="*/ 236 w 273"/>
                  <a:gd name="T17" fmla="*/ 56 h 275"/>
                  <a:gd name="T18" fmla="*/ 197 w 273"/>
                  <a:gd name="T19" fmla="*/ 95 h 275"/>
                  <a:gd name="T20" fmla="*/ 209 w 273"/>
                  <a:gd name="T21" fmla="*/ 125 h 275"/>
                  <a:gd name="T22" fmla="*/ 266 w 273"/>
                  <a:gd name="T23" fmla="*/ 125 h 275"/>
                  <a:gd name="T24" fmla="*/ 273 w 273"/>
                  <a:gd name="T25" fmla="*/ 132 h 275"/>
                  <a:gd name="T26" fmla="*/ 273 w 273"/>
                  <a:gd name="T27" fmla="*/ 142 h 275"/>
                  <a:gd name="T28" fmla="*/ 266 w 273"/>
                  <a:gd name="T29" fmla="*/ 149 h 275"/>
                  <a:gd name="T30" fmla="*/ 209 w 273"/>
                  <a:gd name="T31" fmla="*/ 149 h 275"/>
                  <a:gd name="T32" fmla="*/ 197 w 273"/>
                  <a:gd name="T33" fmla="*/ 180 h 275"/>
                  <a:gd name="T34" fmla="*/ 236 w 273"/>
                  <a:gd name="T35" fmla="*/ 218 h 275"/>
                  <a:gd name="T36" fmla="*/ 237 w 273"/>
                  <a:gd name="T37" fmla="*/ 227 h 275"/>
                  <a:gd name="T38" fmla="*/ 233 w 273"/>
                  <a:gd name="T39" fmla="*/ 234 h 275"/>
                  <a:gd name="T40" fmla="*/ 227 w 273"/>
                  <a:gd name="T41" fmla="*/ 237 h 275"/>
                  <a:gd name="T42" fmla="*/ 219 w 273"/>
                  <a:gd name="T43" fmla="*/ 236 h 275"/>
                  <a:gd name="T44" fmla="*/ 178 w 273"/>
                  <a:gd name="T45" fmla="*/ 197 h 275"/>
                  <a:gd name="T46" fmla="*/ 150 w 273"/>
                  <a:gd name="T47" fmla="*/ 208 h 275"/>
                  <a:gd name="T48" fmla="*/ 148 w 273"/>
                  <a:gd name="T49" fmla="*/ 266 h 275"/>
                  <a:gd name="T50" fmla="*/ 143 w 273"/>
                  <a:gd name="T51" fmla="*/ 273 h 275"/>
                  <a:gd name="T52" fmla="*/ 132 w 273"/>
                  <a:gd name="T53" fmla="*/ 273 h 275"/>
                  <a:gd name="T54" fmla="*/ 125 w 273"/>
                  <a:gd name="T55" fmla="*/ 266 h 275"/>
                  <a:gd name="T56" fmla="*/ 124 w 273"/>
                  <a:gd name="T57" fmla="*/ 208 h 275"/>
                  <a:gd name="T58" fmla="*/ 95 w 273"/>
                  <a:gd name="T59" fmla="*/ 197 h 275"/>
                  <a:gd name="T60" fmla="*/ 55 w 273"/>
                  <a:gd name="T61" fmla="*/ 236 h 275"/>
                  <a:gd name="T62" fmla="*/ 48 w 273"/>
                  <a:gd name="T63" fmla="*/ 237 h 275"/>
                  <a:gd name="T64" fmla="*/ 40 w 273"/>
                  <a:gd name="T65" fmla="*/ 234 h 275"/>
                  <a:gd name="T66" fmla="*/ 36 w 273"/>
                  <a:gd name="T67" fmla="*/ 227 h 275"/>
                  <a:gd name="T68" fmla="*/ 38 w 273"/>
                  <a:gd name="T69" fmla="*/ 218 h 275"/>
                  <a:gd name="T70" fmla="*/ 78 w 273"/>
                  <a:gd name="T71" fmla="*/ 180 h 275"/>
                  <a:gd name="T72" fmla="*/ 65 w 273"/>
                  <a:gd name="T73" fmla="*/ 149 h 275"/>
                  <a:gd name="T74" fmla="*/ 9 w 273"/>
                  <a:gd name="T75" fmla="*/ 149 h 275"/>
                  <a:gd name="T76" fmla="*/ 2 w 273"/>
                  <a:gd name="T77" fmla="*/ 142 h 275"/>
                  <a:gd name="T78" fmla="*/ 2 w 273"/>
                  <a:gd name="T79" fmla="*/ 132 h 275"/>
                  <a:gd name="T80" fmla="*/ 9 w 273"/>
                  <a:gd name="T81" fmla="*/ 125 h 275"/>
                  <a:gd name="T82" fmla="*/ 65 w 273"/>
                  <a:gd name="T83" fmla="*/ 125 h 275"/>
                  <a:gd name="T84" fmla="*/ 78 w 273"/>
                  <a:gd name="T85" fmla="*/ 95 h 275"/>
                  <a:gd name="T86" fmla="*/ 38 w 273"/>
                  <a:gd name="T87" fmla="*/ 56 h 275"/>
                  <a:gd name="T88" fmla="*/ 36 w 273"/>
                  <a:gd name="T89" fmla="*/ 47 h 275"/>
                  <a:gd name="T90" fmla="*/ 40 w 273"/>
                  <a:gd name="T91" fmla="*/ 40 h 275"/>
                  <a:gd name="T92" fmla="*/ 48 w 273"/>
                  <a:gd name="T93" fmla="*/ 37 h 275"/>
                  <a:gd name="T94" fmla="*/ 55 w 273"/>
                  <a:gd name="T95" fmla="*/ 39 h 275"/>
                  <a:gd name="T96" fmla="*/ 95 w 273"/>
                  <a:gd name="T97" fmla="*/ 78 h 275"/>
                  <a:gd name="T98" fmla="*/ 124 w 273"/>
                  <a:gd name="T99" fmla="*/ 66 h 275"/>
                  <a:gd name="T100" fmla="*/ 125 w 273"/>
                  <a:gd name="T101" fmla="*/ 9 h 275"/>
                  <a:gd name="T102" fmla="*/ 132 w 273"/>
                  <a:gd name="T103" fmla="*/ 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3" h="275">
                    <a:moveTo>
                      <a:pt x="137" y="0"/>
                    </a:moveTo>
                    <a:lnTo>
                      <a:pt x="143" y="1"/>
                    </a:lnTo>
                    <a:lnTo>
                      <a:pt x="145" y="4"/>
                    </a:lnTo>
                    <a:lnTo>
                      <a:pt x="148" y="9"/>
                    </a:lnTo>
                    <a:lnTo>
                      <a:pt x="150" y="13"/>
                    </a:lnTo>
                    <a:lnTo>
                      <a:pt x="150" y="66"/>
                    </a:lnTo>
                    <a:lnTo>
                      <a:pt x="166" y="70"/>
                    </a:lnTo>
                    <a:lnTo>
                      <a:pt x="178" y="78"/>
                    </a:lnTo>
                    <a:lnTo>
                      <a:pt x="216" y="40"/>
                    </a:lnTo>
                    <a:lnTo>
                      <a:pt x="219" y="39"/>
                    </a:lnTo>
                    <a:lnTo>
                      <a:pt x="223" y="37"/>
                    </a:lnTo>
                    <a:lnTo>
                      <a:pt x="227" y="37"/>
                    </a:lnTo>
                    <a:lnTo>
                      <a:pt x="230" y="39"/>
                    </a:lnTo>
                    <a:lnTo>
                      <a:pt x="233" y="40"/>
                    </a:lnTo>
                    <a:lnTo>
                      <a:pt x="236" y="45"/>
                    </a:lnTo>
                    <a:lnTo>
                      <a:pt x="237" y="47"/>
                    </a:lnTo>
                    <a:lnTo>
                      <a:pt x="237" y="52"/>
                    </a:lnTo>
                    <a:lnTo>
                      <a:pt x="236" y="56"/>
                    </a:lnTo>
                    <a:lnTo>
                      <a:pt x="233" y="59"/>
                    </a:lnTo>
                    <a:lnTo>
                      <a:pt x="197" y="95"/>
                    </a:lnTo>
                    <a:lnTo>
                      <a:pt x="204" y="109"/>
                    </a:lnTo>
                    <a:lnTo>
                      <a:pt x="209" y="125"/>
                    </a:lnTo>
                    <a:lnTo>
                      <a:pt x="260" y="125"/>
                    </a:lnTo>
                    <a:lnTo>
                      <a:pt x="266" y="125"/>
                    </a:lnTo>
                    <a:lnTo>
                      <a:pt x="270" y="128"/>
                    </a:lnTo>
                    <a:lnTo>
                      <a:pt x="273" y="132"/>
                    </a:lnTo>
                    <a:lnTo>
                      <a:pt x="273" y="138"/>
                    </a:lnTo>
                    <a:lnTo>
                      <a:pt x="273" y="142"/>
                    </a:lnTo>
                    <a:lnTo>
                      <a:pt x="270" y="147"/>
                    </a:lnTo>
                    <a:lnTo>
                      <a:pt x="266" y="149"/>
                    </a:lnTo>
                    <a:lnTo>
                      <a:pt x="260" y="149"/>
                    </a:lnTo>
                    <a:lnTo>
                      <a:pt x="209" y="149"/>
                    </a:lnTo>
                    <a:lnTo>
                      <a:pt x="204" y="165"/>
                    </a:lnTo>
                    <a:lnTo>
                      <a:pt x="197" y="180"/>
                    </a:lnTo>
                    <a:lnTo>
                      <a:pt x="233" y="216"/>
                    </a:lnTo>
                    <a:lnTo>
                      <a:pt x="236" y="218"/>
                    </a:lnTo>
                    <a:lnTo>
                      <a:pt x="237" y="223"/>
                    </a:lnTo>
                    <a:lnTo>
                      <a:pt x="237" y="227"/>
                    </a:lnTo>
                    <a:lnTo>
                      <a:pt x="236" y="230"/>
                    </a:lnTo>
                    <a:lnTo>
                      <a:pt x="233" y="234"/>
                    </a:lnTo>
                    <a:lnTo>
                      <a:pt x="230" y="236"/>
                    </a:lnTo>
                    <a:lnTo>
                      <a:pt x="227" y="237"/>
                    </a:lnTo>
                    <a:lnTo>
                      <a:pt x="223" y="237"/>
                    </a:lnTo>
                    <a:lnTo>
                      <a:pt x="219" y="236"/>
                    </a:lnTo>
                    <a:lnTo>
                      <a:pt x="216" y="234"/>
                    </a:lnTo>
                    <a:lnTo>
                      <a:pt x="178" y="197"/>
                    </a:lnTo>
                    <a:lnTo>
                      <a:pt x="166" y="204"/>
                    </a:lnTo>
                    <a:lnTo>
                      <a:pt x="150" y="208"/>
                    </a:lnTo>
                    <a:lnTo>
                      <a:pt x="150" y="262"/>
                    </a:lnTo>
                    <a:lnTo>
                      <a:pt x="148" y="266"/>
                    </a:lnTo>
                    <a:lnTo>
                      <a:pt x="145" y="270"/>
                    </a:lnTo>
                    <a:lnTo>
                      <a:pt x="143" y="273"/>
                    </a:lnTo>
                    <a:lnTo>
                      <a:pt x="137" y="275"/>
                    </a:lnTo>
                    <a:lnTo>
                      <a:pt x="132" y="273"/>
                    </a:lnTo>
                    <a:lnTo>
                      <a:pt x="128" y="270"/>
                    </a:lnTo>
                    <a:lnTo>
                      <a:pt x="125" y="266"/>
                    </a:lnTo>
                    <a:lnTo>
                      <a:pt x="124" y="262"/>
                    </a:lnTo>
                    <a:lnTo>
                      <a:pt x="124" y="208"/>
                    </a:lnTo>
                    <a:lnTo>
                      <a:pt x="109" y="204"/>
                    </a:lnTo>
                    <a:lnTo>
                      <a:pt x="95" y="197"/>
                    </a:lnTo>
                    <a:lnTo>
                      <a:pt x="59" y="234"/>
                    </a:lnTo>
                    <a:lnTo>
                      <a:pt x="55" y="236"/>
                    </a:lnTo>
                    <a:lnTo>
                      <a:pt x="52" y="237"/>
                    </a:lnTo>
                    <a:lnTo>
                      <a:pt x="48" y="237"/>
                    </a:lnTo>
                    <a:lnTo>
                      <a:pt x="43" y="236"/>
                    </a:lnTo>
                    <a:lnTo>
                      <a:pt x="40" y="234"/>
                    </a:lnTo>
                    <a:lnTo>
                      <a:pt x="38" y="230"/>
                    </a:lnTo>
                    <a:lnTo>
                      <a:pt x="36" y="227"/>
                    </a:lnTo>
                    <a:lnTo>
                      <a:pt x="36" y="223"/>
                    </a:lnTo>
                    <a:lnTo>
                      <a:pt x="38" y="218"/>
                    </a:lnTo>
                    <a:lnTo>
                      <a:pt x="40" y="216"/>
                    </a:lnTo>
                    <a:lnTo>
                      <a:pt x="78" y="180"/>
                    </a:lnTo>
                    <a:lnTo>
                      <a:pt x="69" y="165"/>
                    </a:lnTo>
                    <a:lnTo>
                      <a:pt x="65" y="149"/>
                    </a:lnTo>
                    <a:lnTo>
                      <a:pt x="13" y="149"/>
                    </a:lnTo>
                    <a:lnTo>
                      <a:pt x="9" y="149"/>
                    </a:lnTo>
                    <a:lnTo>
                      <a:pt x="5" y="147"/>
                    </a:lnTo>
                    <a:lnTo>
                      <a:pt x="2" y="142"/>
                    </a:lnTo>
                    <a:lnTo>
                      <a:pt x="0" y="138"/>
                    </a:lnTo>
                    <a:lnTo>
                      <a:pt x="2" y="132"/>
                    </a:lnTo>
                    <a:lnTo>
                      <a:pt x="5" y="128"/>
                    </a:lnTo>
                    <a:lnTo>
                      <a:pt x="9" y="125"/>
                    </a:lnTo>
                    <a:lnTo>
                      <a:pt x="13" y="125"/>
                    </a:lnTo>
                    <a:lnTo>
                      <a:pt x="65" y="125"/>
                    </a:lnTo>
                    <a:lnTo>
                      <a:pt x="69" y="109"/>
                    </a:lnTo>
                    <a:lnTo>
                      <a:pt x="78" y="95"/>
                    </a:lnTo>
                    <a:lnTo>
                      <a:pt x="40" y="59"/>
                    </a:lnTo>
                    <a:lnTo>
                      <a:pt x="38" y="56"/>
                    </a:lnTo>
                    <a:lnTo>
                      <a:pt x="36" y="52"/>
                    </a:lnTo>
                    <a:lnTo>
                      <a:pt x="36" y="47"/>
                    </a:lnTo>
                    <a:lnTo>
                      <a:pt x="38" y="45"/>
                    </a:lnTo>
                    <a:lnTo>
                      <a:pt x="40" y="40"/>
                    </a:lnTo>
                    <a:lnTo>
                      <a:pt x="43" y="39"/>
                    </a:lnTo>
                    <a:lnTo>
                      <a:pt x="48" y="37"/>
                    </a:lnTo>
                    <a:lnTo>
                      <a:pt x="52" y="37"/>
                    </a:lnTo>
                    <a:lnTo>
                      <a:pt x="55" y="39"/>
                    </a:lnTo>
                    <a:lnTo>
                      <a:pt x="59" y="40"/>
                    </a:lnTo>
                    <a:lnTo>
                      <a:pt x="95" y="78"/>
                    </a:lnTo>
                    <a:lnTo>
                      <a:pt x="109" y="70"/>
                    </a:lnTo>
                    <a:lnTo>
                      <a:pt x="124" y="66"/>
                    </a:lnTo>
                    <a:lnTo>
                      <a:pt x="124" y="13"/>
                    </a:lnTo>
                    <a:lnTo>
                      <a:pt x="125" y="9"/>
                    </a:lnTo>
                    <a:lnTo>
                      <a:pt x="128" y="4"/>
                    </a:lnTo>
                    <a:lnTo>
                      <a:pt x="132" y="1"/>
                    </a:lnTo>
                    <a:lnTo>
                      <a:pt x="1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6" name="Group 65"/>
            <p:cNvGrpSpPr/>
            <p:nvPr/>
          </p:nvGrpSpPr>
          <p:grpSpPr>
            <a:xfrm>
              <a:off x="7679442" y="5000530"/>
              <a:ext cx="702674" cy="666266"/>
              <a:chOff x="7893050" y="4611688"/>
              <a:chExt cx="919163" cy="871538"/>
            </a:xfrm>
            <a:solidFill>
              <a:schemeClr val="bg1"/>
            </a:solidFill>
          </p:grpSpPr>
          <p:sp>
            <p:nvSpPr>
              <p:cNvPr id="67" name="Freeform 66"/>
              <p:cNvSpPr>
                <a:spLocks/>
              </p:cNvSpPr>
              <p:nvPr/>
            </p:nvSpPr>
            <p:spPr bwMode="auto">
              <a:xfrm>
                <a:off x="7893050" y="4611688"/>
                <a:ext cx="620712" cy="434975"/>
              </a:xfrm>
              <a:custGeom>
                <a:avLst/>
                <a:gdLst>
                  <a:gd name="T0" fmla="*/ 198 w 391"/>
                  <a:gd name="T1" fmla="*/ 0 h 274"/>
                  <a:gd name="T2" fmla="*/ 391 w 391"/>
                  <a:gd name="T3" fmla="*/ 0 h 274"/>
                  <a:gd name="T4" fmla="*/ 334 w 391"/>
                  <a:gd name="T5" fmla="*/ 161 h 274"/>
                  <a:gd name="T6" fmla="*/ 299 w 391"/>
                  <a:gd name="T7" fmla="*/ 121 h 274"/>
                  <a:gd name="T8" fmla="*/ 0 w 391"/>
                  <a:gd name="T9" fmla="*/ 274 h 274"/>
                  <a:gd name="T10" fmla="*/ 240 w 391"/>
                  <a:gd name="T11" fmla="*/ 43 h 274"/>
                  <a:gd name="T12" fmla="*/ 198 w 39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391" h="274">
                    <a:moveTo>
                      <a:pt x="198" y="0"/>
                    </a:moveTo>
                    <a:lnTo>
                      <a:pt x="391" y="0"/>
                    </a:lnTo>
                    <a:lnTo>
                      <a:pt x="334" y="161"/>
                    </a:lnTo>
                    <a:lnTo>
                      <a:pt x="299" y="121"/>
                    </a:lnTo>
                    <a:lnTo>
                      <a:pt x="0" y="274"/>
                    </a:lnTo>
                    <a:lnTo>
                      <a:pt x="240" y="43"/>
                    </a:lnTo>
                    <a:lnTo>
                      <a:pt x="19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7"/>
              <p:cNvSpPr>
                <a:spLocks/>
              </p:cNvSpPr>
              <p:nvPr/>
            </p:nvSpPr>
            <p:spPr bwMode="auto">
              <a:xfrm>
                <a:off x="7893050" y="5168900"/>
                <a:ext cx="258762" cy="314325"/>
              </a:xfrm>
              <a:custGeom>
                <a:avLst/>
                <a:gdLst>
                  <a:gd name="T0" fmla="*/ 16 w 163"/>
                  <a:gd name="T1" fmla="*/ 0 h 198"/>
                  <a:gd name="T2" fmla="*/ 147 w 163"/>
                  <a:gd name="T3" fmla="*/ 0 h 198"/>
                  <a:gd name="T4" fmla="*/ 152 w 163"/>
                  <a:gd name="T5" fmla="*/ 1 h 198"/>
                  <a:gd name="T6" fmla="*/ 157 w 163"/>
                  <a:gd name="T7" fmla="*/ 2 h 198"/>
                  <a:gd name="T8" fmla="*/ 160 w 163"/>
                  <a:gd name="T9" fmla="*/ 7 h 198"/>
                  <a:gd name="T10" fmla="*/ 163 w 163"/>
                  <a:gd name="T11" fmla="*/ 11 h 198"/>
                  <a:gd name="T12" fmla="*/ 163 w 163"/>
                  <a:gd name="T13" fmla="*/ 15 h 198"/>
                  <a:gd name="T14" fmla="*/ 163 w 163"/>
                  <a:gd name="T15" fmla="*/ 182 h 198"/>
                  <a:gd name="T16" fmla="*/ 163 w 163"/>
                  <a:gd name="T17" fmla="*/ 186 h 198"/>
                  <a:gd name="T18" fmla="*/ 160 w 163"/>
                  <a:gd name="T19" fmla="*/ 191 h 198"/>
                  <a:gd name="T20" fmla="*/ 157 w 163"/>
                  <a:gd name="T21" fmla="*/ 195 h 198"/>
                  <a:gd name="T22" fmla="*/ 152 w 163"/>
                  <a:gd name="T23" fmla="*/ 196 h 198"/>
                  <a:gd name="T24" fmla="*/ 147 w 163"/>
                  <a:gd name="T25" fmla="*/ 198 h 198"/>
                  <a:gd name="T26" fmla="*/ 16 w 163"/>
                  <a:gd name="T27" fmla="*/ 198 h 198"/>
                  <a:gd name="T28" fmla="*/ 12 w 163"/>
                  <a:gd name="T29" fmla="*/ 196 h 198"/>
                  <a:gd name="T30" fmla="*/ 7 w 163"/>
                  <a:gd name="T31" fmla="*/ 195 h 198"/>
                  <a:gd name="T32" fmla="*/ 3 w 163"/>
                  <a:gd name="T33" fmla="*/ 191 h 198"/>
                  <a:gd name="T34" fmla="*/ 2 w 163"/>
                  <a:gd name="T35" fmla="*/ 186 h 198"/>
                  <a:gd name="T36" fmla="*/ 0 w 163"/>
                  <a:gd name="T37" fmla="*/ 182 h 198"/>
                  <a:gd name="T38" fmla="*/ 0 w 163"/>
                  <a:gd name="T39" fmla="*/ 15 h 198"/>
                  <a:gd name="T40" fmla="*/ 2 w 163"/>
                  <a:gd name="T41" fmla="*/ 11 h 198"/>
                  <a:gd name="T42" fmla="*/ 3 w 163"/>
                  <a:gd name="T43" fmla="*/ 7 h 198"/>
                  <a:gd name="T44" fmla="*/ 7 w 163"/>
                  <a:gd name="T45" fmla="*/ 2 h 198"/>
                  <a:gd name="T46" fmla="*/ 12 w 163"/>
                  <a:gd name="T47" fmla="*/ 1 h 198"/>
                  <a:gd name="T48" fmla="*/ 16 w 163"/>
                  <a:gd name="T49"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 h="198">
                    <a:moveTo>
                      <a:pt x="16" y="0"/>
                    </a:moveTo>
                    <a:lnTo>
                      <a:pt x="147" y="0"/>
                    </a:lnTo>
                    <a:lnTo>
                      <a:pt x="152" y="1"/>
                    </a:lnTo>
                    <a:lnTo>
                      <a:pt x="157" y="2"/>
                    </a:lnTo>
                    <a:lnTo>
                      <a:pt x="160" y="7"/>
                    </a:lnTo>
                    <a:lnTo>
                      <a:pt x="163" y="11"/>
                    </a:lnTo>
                    <a:lnTo>
                      <a:pt x="163" y="15"/>
                    </a:lnTo>
                    <a:lnTo>
                      <a:pt x="163" y="182"/>
                    </a:lnTo>
                    <a:lnTo>
                      <a:pt x="163" y="186"/>
                    </a:lnTo>
                    <a:lnTo>
                      <a:pt x="160" y="191"/>
                    </a:lnTo>
                    <a:lnTo>
                      <a:pt x="157" y="195"/>
                    </a:lnTo>
                    <a:lnTo>
                      <a:pt x="152" y="196"/>
                    </a:lnTo>
                    <a:lnTo>
                      <a:pt x="147" y="198"/>
                    </a:lnTo>
                    <a:lnTo>
                      <a:pt x="16" y="198"/>
                    </a:lnTo>
                    <a:lnTo>
                      <a:pt x="12" y="196"/>
                    </a:lnTo>
                    <a:lnTo>
                      <a:pt x="7" y="195"/>
                    </a:lnTo>
                    <a:lnTo>
                      <a:pt x="3" y="191"/>
                    </a:lnTo>
                    <a:lnTo>
                      <a:pt x="2" y="186"/>
                    </a:lnTo>
                    <a:lnTo>
                      <a:pt x="0" y="182"/>
                    </a:lnTo>
                    <a:lnTo>
                      <a:pt x="0" y="15"/>
                    </a:lnTo>
                    <a:lnTo>
                      <a:pt x="2" y="11"/>
                    </a:lnTo>
                    <a:lnTo>
                      <a:pt x="3" y="7"/>
                    </a:lnTo>
                    <a:lnTo>
                      <a:pt x="7" y="2"/>
                    </a:lnTo>
                    <a:lnTo>
                      <a:pt x="12" y="1"/>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8"/>
              <p:cNvSpPr>
                <a:spLocks/>
              </p:cNvSpPr>
              <p:nvPr/>
            </p:nvSpPr>
            <p:spPr bwMode="auto">
              <a:xfrm>
                <a:off x="8221663" y="4999038"/>
                <a:ext cx="260350" cy="484188"/>
              </a:xfrm>
              <a:custGeom>
                <a:avLst/>
                <a:gdLst>
                  <a:gd name="T0" fmla="*/ 17 w 164"/>
                  <a:gd name="T1" fmla="*/ 0 h 305"/>
                  <a:gd name="T2" fmla="*/ 148 w 164"/>
                  <a:gd name="T3" fmla="*/ 0 h 305"/>
                  <a:gd name="T4" fmla="*/ 152 w 164"/>
                  <a:gd name="T5" fmla="*/ 2 h 305"/>
                  <a:gd name="T6" fmla="*/ 157 w 164"/>
                  <a:gd name="T7" fmla="*/ 3 h 305"/>
                  <a:gd name="T8" fmla="*/ 161 w 164"/>
                  <a:gd name="T9" fmla="*/ 7 h 305"/>
                  <a:gd name="T10" fmla="*/ 162 w 164"/>
                  <a:gd name="T11" fmla="*/ 12 h 305"/>
                  <a:gd name="T12" fmla="*/ 164 w 164"/>
                  <a:gd name="T13" fmla="*/ 16 h 305"/>
                  <a:gd name="T14" fmla="*/ 164 w 164"/>
                  <a:gd name="T15" fmla="*/ 289 h 305"/>
                  <a:gd name="T16" fmla="*/ 162 w 164"/>
                  <a:gd name="T17" fmla="*/ 293 h 305"/>
                  <a:gd name="T18" fmla="*/ 161 w 164"/>
                  <a:gd name="T19" fmla="*/ 298 h 305"/>
                  <a:gd name="T20" fmla="*/ 157 w 164"/>
                  <a:gd name="T21" fmla="*/ 302 h 305"/>
                  <a:gd name="T22" fmla="*/ 152 w 164"/>
                  <a:gd name="T23" fmla="*/ 303 h 305"/>
                  <a:gd name="T24" fmla="*/ 148 w 164"/>
                  <a:gd name="T25" fmla="*/ 305 h 305"/>
                  <a:gd name="T26" fmla="*/ 17 w 164"/>
                  <a:gd name="T27" fmla="*/ 305 h 305"/>
                  <a:gd name="T28" fmla="*/ 12 w 164"/>
                  <a:gd name="T29" fmla="*/ 303 h 305"/>
                  <a:gd name="T30" fmla="*/ 7 w 164"/>
                  <a:gd name="T31" fmla="*/ 302 h 305"/>
                  <a:gd name="T32" fmla="*/ 4 w 164"/>
                  <a:gd name="T33" fmla="*/ 298 h 305"/>
                  <a:gd name="T34" fmla="*/ 1 w 164"/>
                  <a:gd name="T35" fmla="*/ 293 h 305"/>
                  <a:gd name="T36" fmla="*/ 0 w 164"/>
                  <a:gd name="T37" fmla="*/ 289 h 305"/>
                  <a:gd name="T38" fmla="*/ 0 w 164"/>
                  <a:gd name="T39" fmla="*/ 16 h 305"/>
                  <a:gd name="T40" fmla="*/ 1 w 164"/>
                  <a:gd name="T41" fmla="*/ 12 h 305"/>
                  <a:gd name="T42" fmla="*/ 4 w 164"/>
                  <a:gd name="T43" fmla="*/ 7 h 305"/>
                  <a:gd name="T44" fmla="*/ 7 w 164"/>
                  <a:gd name="T45" fmla="*/ 3 h 305"/>
                  <a:gd name="T46" fmla="*/ 12 w 164"/>
                  <a:gd name="T47" fmla="*/ 2 h 305"/>
                  <a:gd name="T48" fmla="*/ 17 w 164"/>
                  <a:gd name="T49"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 h="305">
                    <a:moveTo>
                      <a:pt x="17" y="0"/>
                    </a:moveTo>
                    <a:lnTo>
                      <a:pt x="148" y="0"/>
                    </a:lnTo>
                    <a:lnTo>
                      <a:pt x="152" y="2"/>
                    </a:lnTo>
                    <a:lnTo>
                      <a:pt x="157" y="3"/>
                    </a:lnTo>
                    <a:lnTo>
                      <a:pt x="161" y="7"/>
                    </a:lnTo>
                    <a:lnTo>
                      <a:pt x="162" y="12"/>
                    </a:lnTo>
                    <a:lnTo>
                      <a:pt x="164" y="16"/>
                    </a:lnTo>
                    <a:lnTo>
                      <a:pt x="164" y="289"/>
                    </a:lnTo>
                    <a:lnTo>
                      <a:pt x="162" y="293"/>
                    </a:lnTo>
                    <a:lnTo>
                      <a:pt x="161" y="298"/>
                    </a:lnTo>
                    <a:lnTo>
                      <a:pt x="157" y="302"/>
                    </a:lnTo>
                    <a:lnTo>
                      <a:pt x="152" y="303"/>
                    </a:lnTo>
                    <a:lnTo>
                      <a:pt x="148" y="305"/>
                    </a:lnTo>
                    <a:lnTo>
                      <a:pt x="17" y="305"/>
                    </a:lnTo>
                    <a:lnTo>
                      <a:pt x="12" y="303"/>
                    </a:lnTo>
                    <a:lnTo>
                      <a:pt x="7" y="302"/>
                    </a:lnTo>
                    <a:lnTo>
                      <a:pt x="4" y="298"/>
                    </a:lnTo>
                    <a:lnTo>
                      <a:pt x="1" y="293"/>
                    </a:lnTo>
                    <a:lnTo>
                      <a:pt x="0" y="289"/>
                    </a:lnTo>
                    <a:lnTo>
                      <a:pt x="0" y="16"/>
                    </a:lnTo>
                    <a:lnTo>
                      <a:pt x="1" y="12"/>
                    </a:lnTo>
                    <a:lnTo>
                      <a:pt x="4" y="7"/>
                    </a:lnTo>
                    <a:lnTo>
                      <a:pt x="7" y="3"/>
                    </a:lnTo>
                    <a:lnTo>
                      <a:pt x="12"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69"/>
              <p:cNvSpPr>
                <a:spLocks/>
              </p:cNvSpPr>
              <p:nvPr/>
            </p:nvSpPr>
            <p:spPr bwMode="auto">
              <a:xfrm>
                <a:off x="8555038" y="4754563"/>
                <a:ext cx="257175" cy="728663"/>
              </a:xfrm>
              <a:custGeom>
                <a:avLst/>
                <a:gdLst>
                  <a:gd name="T0" fmla="*/ 16 w 162"/>
                  <a:gd name="T1" fmla="*/ 0 h 459"/>
                  <a:gd name="T2" fmla="*/ 147 w 162"/>
                  <a:gd name="T3" fmla="*/ 0 h 459"/>
                  <a:gd name="T4" fmla="*/ 151 w 162"/>
                  <a:gd name="T5" fmla="*/ 2 h 459"/>
                  <a:gd name="T6" fmla="*/ 155 w 162"/>
                  <a:gd name="T7" fmla="*/ 5 h 459"/>
                  <a:gd name="T8" fmla="*/ 159 w 162"/>
                  <a:gd name="T9" fmla="*/ 8 h 459"/>
                  <a:gd name="T10" fmla="*/ 161 w 162"/>
                  <a:gd name="T11" fmla="*/ 12 h 459"/>
                  <a:gd name="T12" fmla="*/ 162 w 162"/>
                  <a:gd name="T13" fmla="*/ 18 h 459"/>
                  <a:gd name="T14" fmla="*/ 162 w 162"/>
                  <a:gd name="T15" fmla="*/ 443 h 459"/>
                  <a:gd name="T16" fmla="*/ 161 w 162"/>
                  <a:gd name="T17" fmla="*/ 447 h 459"/>
                  <a:gd name="T18" fmla="*/ 159 w 162"/>
                  <a:gd name="T19" fmla="*/ 452 h 459"/>
                  <a:gd name="T20" fmla="*/ 155 w 162"/>
                  <a:gd name="T21" fmla="*/ 456 h 459"/>
                  <a:gd name="T22" fmla="*/ 151 w 162"/>
                  <a:gd name="T23" fmla="*/ 457 h 459"/>
                  <a:gd name="T24" fmla="*/ 147 w 162"/>
                  <a:gd name="T25" fmla="*/ 459 h 459"/>
                  <a:gd name="T26" fmla="*/ 16 w 162"/>
                  <a:gd name="T27" fmla="*/ 459 h 459"/>
                  <a:gd name="T28" fmla="*/ 10 w 162"/>
                  <a:gd name="T29" fmla="*/ 457 h 459"/>
                  <a:gd name="T30" fmla="*/ 6 w 162"/>
                  <a:gd name="T31" fmla="*/ 456 h 459"/>
                  <a:gd name="T32" fmla="*/ 3 w 162"/>
                  <a:gd name="T33" fmla="*/ 452 h 459"/>
                  <a:gd name="T34" fmla="*/ 0 w 162"/>
                  <a:gd name="T35" fmla="*/ 447 h 459"/>
                  <a:gd name="T36" fmla="*/ 0 w 162"/>
                  <a:gd name="T37" fmla="*/ 443 h 459"/>
                  <a:gd name="T38" fmla="*/ 0 w 162"/>
                  <a:gd name="T39" fmla="*/ 18 h 459"/>
                  <a:gd name="T40" fmla="*/ 0 w 162"/>
                  <a:gd name="T41" fmla="*/ 12 h 459"/>
                  <a:gd name="T42" fmla="*/ 3 w 162"/>
                  <a:gd name="T43" fmla="*/ 8 h 459"/>
                  <a:gd name="T44" fmla="*/ 6 w 162"/>
                  <a:gd name="T45" fmla="*/ 5 h 459"/>
                  <a:gd name="T46" fmla="*/ 10 w 162"/>
                  <a:gd name="T47" fmla="*/ 2 h 459"/>
                  <a:gd name="T48" fmla="*/ 16 w 162"/>
                  <a:gd name="T49"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2" h="459">
                    <a:moveTo>
                      <a:pt x="16" y="0"/>
                    </a:moveTo>
                    <a:lnTo>
                      <a:pt x="147" y="0"/>
                    </a:lnTo>
                    <a:lnTo>
                      <a:pt x="151" y="2"/>
                    </a:lnTo>
                    <a:lnTo>
                      <a:pt x="155" y="5"/>
                    </a:lnTo>
                    <a:lnTo>
                      <a:pt x="159" y="8"/>
                    </a:lnTo>
                    <a:lnTo>
                      <a:pt x="161" y="12"/>
                    </a:lnTo>
                    <a:lnTo>
                      <a:pt x="162" y="18"/>
                    </a:lnTo>
                    <a:lnTo>
                      <a:pt x="162" y="443"/>
                    </a:lnTo>
                    <a:lnTo>
                      <a:pt x="161" y="447"/>
                    </a:lnTo>
                    <a:lnTo>
                      <a:pt x="159" y="452"/>
                    </a:lnTo>
                    <a:lnTo>
                      <a:pt x="155" y="456"/>
                    </a:lnTo>
                    <a:lnTo>
                      <a:pt x="151" y="457"/>
                    </a:lnTo>
                    <a:lnTo>
                      <a:pt x="147" y="459"/>
                    </a:lnTo>
                    <a:lnTo>
                      <a:pt x="16" y="459"/>
                    </a:lnTo>
                    <a:lnTo>
                      <a:pt x="10" y="457"/>
                    </a:lnTo>
                    <a:lnTo>
                      <a:pt x="6" y="456"/>
                    </a:lnTo>
                    <a:lnTo>
                      <a:pt x="3" y="452"/>
                    </a:lnTo>
                    <a:lnTo>
                      <a:pt x="0" y="447"/>
                    </a:lnTo>
                    <a:lnTo>
                      <a:pt x="0" y="443"/>
                    </a:lnTo>
                    <a:lnTo>
                      <a:pt x="0" y="18"/>
                    </a:lnTo>
                    <a:lnTo>
                      <a:pt x="0" y="12"/>
                    </a:lnTo>
                    <a:lnTo>
                      <a:pt x="3" y="8"/>
                    </a:lnTo>
                    <a:lnTo>
                      <a:pt x="6" y="5"/>
                    </a:lnTo>
                    <a:lnTo>
                      <a:pt x="10" y="2"/>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 name="Group 70"/>
            <p:cNvGrpSpPr/>
            <p:nvPr/>
          </p:nvGrpSpPr>
          <p:grpSpPr>
            <a:xfrm>
              <a:off x="3330209" y="4644692"/>
              <a:ext cx="679614" cy="484224"/>
              <a:chOff x="6310313" y="4924425"/>
              <a:chExt cx="889000" cy="633413"/>
            </a:xfrm>
            <a:solidFill>
              <a:schemeClr val="bg1"/>
            </a:solidFill>
          </p:grpSpPr>
          <p:sp>
            <p:nvSpPr>
              <p:cNvPr id="72" name="Freeform 71"/>
              <p:cNvSpPr>
                <a:spLocks noEditPoints="1"/>
              </p:cNvSpPr>
              <p:nvPr/>
            </p:nvSpPr>
            <p:spPr bwMode="auto">
              <a:xfrm>
                <a:off x="6310313" y="4924425"/>
                <a:ext cx="889000" cy="633413"/>
              </a:xfrm>
              <a:custGeom>
                <a:avLst/>
                <a:gdLst>
                  <a:gd name="T0" fmla="*/ 36 w 560"/>
                  <a:gd name="T1" fmla="*/ 152 h 399"/>
                  <a:gd name="T2" fmla="*/ 36 w 560"/>
                  <a:gd name="T3" fmla="*/ 362 h 399"/>
                  <a:gd name="T4" fmla="*/ 523 w 560"/>
                  <a:gd name="T5" fmla="*/ 362 h 399"/>
                  <a:gd name="T6" fmla="*/ 523 w 560"/>
                  <a:gd name="T7" fmla="*/ 152 h 399"/>
                  <a:gd name="T8" fmla="*/ 36 w 560"/>
                  <a:gd name="T9" fmla="*/ 152 h 399"/>
                  <a:gd name="T10" fmla="*/ 36 w 560"/>
                  <a:gd name="T11" fmla="*/ 37 h 399"/>
                  <a:gd name="T12" fmla="*/ 36 w 560"/>
                  <a:gd name="T13" fmla="*/ 100 h 399"/>
                  <a:gd name="T14" fmla="*/ 523 w 560"/>
                  <a:gd name="T15" fmla="*/ 100 h 399"/>
                  <a:gd name="T16" fmla="*/ 523 w 560"/>
                  <a:gd name="T17" fmla="*/ 37 h 399"/>
                  <a:gd name="T18" fmla="*/ 36 w 560"/>
                  <a:gd name="T19" fmla="*/ 37 h 399"/>
                  <a:gd name="T20" fmla="*/ 33 w 560"/>
                  <a:gd name="T21" fmla="*/ 0 h 399"/>
                  <a:gd name="T22" fmla="*/ 527 w 560"/>
                  <a:gd name="T23" fmla="*/ 0 h 399"/>
                  <a:gd name="T24" fmla="*/ 539 w 560"/>
                  <a:gd name="T25" fmla="*/ 3 h 399"/>
                  <a:gd name="T26" fmla="*/ 550 w 560"/>
                  <a:gd name="T27" fmla="*/ 10 h 399"/>
                  <a:gd name="T28" fmla="*/ 557 w 560"/>
                  <a:gd name="T29" fmla="*/ 20 h 399"/>
                  <a:gd name="T30" fmla="*/ 560 w 560"/>
                  <a:gd name="T31" fmla="*/ 33 h 399"/>
                  <a:gd name="T32" fmla="*/ 560 w 560"/>
                  <a:gd name="T33" fmla="*/ 366 h 399"/>
                  <a:gd name="T34" fmla="*/ 557 w 560"/>
                  <a:gd name="T35" fmla="*/ 379 h 399"/>
                  <a:gd name="T36" fmla="*/ 550 w 560"/>
                  <a:gd name="T37" fmla="*/ 389 h 399"/>
                  <a:gd name="T38" fmla="*/ 539 w 560"/>
                  <a:gd name="T39" fmla="*/ 396 h 399"/>
                  <a:gd name="T40" fmla="*/ 527 w 560"/>
                  <a:gd name="T41" fmla="*/ 399 h 399"/>
                  <a:gd name="T42" fmla="*/ 33 w 560"/>
                  <a:gd name="T43" fmla="*/ 399 h 399"/>
                  <a:gd name="T44" fmla="*/ 20 w 560"/>
                  <a:gd name="T45" fmla="*/ 396 h 399"/>
                  <a:gd name="T46" fmla="*/ 10 w 560"/>
                  <a:gd name="T47" fmla="*/ 389 h 399"/>
                  <a:gd name="T48" fmla="*/ 3 w 560"/>
                  <a:gd name="T49" fmla="*/ 379 h 399"/>
                  <a:gd name="T50" fmla="*/ 0 w 560"/>
                  <a:gd name="T51" fmla="*/ 366 h 399"/>
                  <a:gd name="T52" fmla="*/ 0 w 560"/>
                  <a:gd name="T53" fmla="*/ 33 h 399"/>
                  <a:gd name="T54" fmla="*/ 3 w 560"/>
                  <a:gd name="T55" fmla="*/ 20 h 399"/>
                  <a:gd name="T56" fmla="*/ 10 w 560"/>
                  <a:gd name="T57" fmla="*/ 10 h 399"/>
                  <a:gd name="T58" fmla="*/ 20 w 560"/>
                  <a:gd name="T59" fmla="*/ 3 h 399"/>
                  <a:gd name="T60" fmla="*/ 33 w 560"/>
                  <a:gd name="T61" fmla="*/ 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0" h="399">
                    <a:moveTo>
                      <a:pt x="36" y="152"/>
                    </a:moveTo>
                    <a:lnTo>
                      <a:pt x="36" y="362"/>
                    </a:lnTo>
                    <a:lnTo>
                      <a:pt x="523" y="362"/>
                    </a:lnTo>
                    <a:lnTo>
                      <a:pt x="523" y="152"/>
                    </a:lnTo>
                    <a:lnTo>
                      <a:pt x="36" y="152"/>
                    </a:lnTo>
                    <a:close/>
                    <a:moveTo>
                      <a:pt x="36" y="37"/>
                    </a:moveTo>
                    <a:lnTo>
                      <a:pt x="36" y="100"/>
                    </a:lnTo>
                    <a:lnTo>
                      <a:pt x="523" y="100"/>
                    </a:lnTo>
                    <a:lnTo>
                      <a:pt x="523" y="37"/>
                    </a:lnTo>
                    <a:lnTo>
                      <a:pt x="36" y="37"/>
                    </a:lnTo>
                    <a:close/>
                    <a:moveTo>
                      <a:pt x="33" y="0"/>
                    </a:moveTo>
                    <a:lnTo>
                      <a:pt x="527" y="0"/>
                    </a:lnTo>
                    <a:lnTo>
                      <a:pt x="539" y="3"/>
                    </a:lnTo>
                    <a:lnTo>
                      <a:pt x="550" y="10"/>
                    </a:lnTo>
                    <a:lnTo>
                      <a:pt x="557" y="20"/>
                    </a:lnTo>
                    <a:lnTo>
                      <a:pt x="560" y="33"/>
                    </a:lnTo>
                    <a:lnTo>
                      <a:pt x="560" y="366"/>
                    </a:lnTo>
                    <a:lnTo>
                      <a:pt x="557" y="379"/>
                    </a:lnTo>
                    <a:lnTo>
                      <a:pt x="550" y="389"/>
                    </a:lnTo>
                    <a:lnTo>
                      <a:pt x="539" y="396"/>
                    </a:lnTo>
                    <a:lnTo>
                      <a:pt x="527" y="399"/>
                    </a:lnTo>
                    <a:lnTo>
                      <a:pt x="33" y="399"/>
                    </a:lnTo>
                    <a:lnTo>
                      <a:pt x="20" y="396"/>
                    </a:lnTo>
                    <a:lnTo>
                      <a:pt x="10" y="389"/>
                    </a:lnTo>
                    <a:lnTo>
                      <a:pt x="3" y="379"/>
                    </a:lnTo>
                    <a:lnTo>
                      <a:pt x="0" y="366"/>
                    </a:lnTo>
                    <a:lnTo>
                      <a:pt x="0" y="33"/>
                    </a:lnTo>
                    <a:lnTo>
                      <a:pt x="3" y="20"/>
                    </a:lnTo>
                    <a:lnTo>
                      <a:pt x="10" y="10"/>
                    </a:lnTo>
                    <a:lnTo>
                      <a:pt x="20" y="3"/>
                    </a:lnTo>
                    <a:lnTo>
                      <a:pt x="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Rectangle 72"/>
              <p:cNvSpPr>
                <a:spLocks noChangeArrowheads="1"/>
              </p:cNvSpPr>
              <p:nvPr/>
            </p:nvSpPr>
            <p:spPr bwMode="auto">
              <a:xfrm>
                <a:off x="6891338" y="5224463"/>
                <a:ext cx="173037" cy="1174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 name="Rectangle 73"/>
              <p:cNvSpPr>
                <a:spLocks noChangeArrowheads="1"/>
              </p:cNvSpPr>
              <p:nvPr/>
            </p:nvSpPr>
            <p:spPr bwMode="auto">
              <a:xfrm>
                <a:off x="6443663" y="5224463"/>
                <a:ext cx="311150" cy="76200"/>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74"/>
              <p:cNvSpPr>
                <a:spLocks noChangeArrowheads="1"/>
              </p:cNvSpPr>
              <p:nvPr/>
            </p:nvSpPr>
            <p:spPr bwMode="auto">
              <a:xfrm>
                <a:off x="6443663" y="5326063"/>
                <a:ext cx="138112" cy="746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78" name="Group 77"/>
          <p:cNvGrpSpPr/>
          <p:nvPr/>
        </p:nvGrpSpPr>
        <p:grpSpPr>
          <a:xfrm>
            <a:off x="-75809" y="1425382"/>
            <a:ext cx="4443845" cy="2339581"/>
            <a:chOff x="-89176" y="2747863"/>
            <a:chExt cx="4443845" cy="2339581"/>
          </a:xfrm>
        </p:grpSpPr>
        <p:sp>
          <p:nvSpPr>
            <p:cNvPr id="79" name="TextBox 78"/>
            <p:cNvSpPr txBox="1"/>
            <p:nvPr/>
          </p:nvSpPr>
          <p:spPr>
            <a:xfrm flipH="1">
              <a:off x="824833" y="3887115"/>
              <a:ext cx="2714470" cy="1200329"/>
            </a:xfrm>
            <a:prstGeom prst="rect">
              <a:avLst/>
            </a:prstGeom>
            <a:noFill/>
          </p:spPr>
          <p:txBody>
            <a:bodyPr wrap="square" rtlCol="0">
              <a:spAutoFit/>
            </a:bodyPr>
            <a:lstStyle/>
            <a:p>
              <a:pPr algn="r"/>
              <a:r>
                <a:rPr lang="en-US" sz="2400" kern="0" dirty="0">
                  <a:solidFill>
                    <a:schemeClr val="tx1">
                      <a:lumMod val="65000"/>
                      <a:lumOff val="35000"/>
                    </a:schemeClr>
                  </a:solidFill>
                  <a:latin typeface="Arial" pitchFamily="34" charset="0"/>
                  <a:cs typeface="Arial" pitchFamily="34" charset="0"/>
                </a:rPr>
                <a:t>Network Approach</a:t>
              </a:r>
            </a:p>
            <a:p>
              <a:pPr algn="r"/>
              <a:r>
                <a:rPr lang="en-US" sz="2400" kern="0" dirty="0">
                  <a:solidFill>
                    <a:schemeClr val="tx1">
                      <a:lumMod val="65000"/>
                      <a:lumOff val="35000"/>
                    </a:schemeClr>
                  </a:solidFill>
                  <a:latin typeface="Arial" pitchFamily="34" charset="0"/>
                  <a:cs typeface="Arial" pitchFamily="34" charset="0"/>
                </a:rPr>
                <a:t>vs</a:t>
              </a:r>
            </a:p>
            <a:p>
              <a:pPr algn="r"/>
              <a:r>
                <a:rPr lang="en-US" sz="2400" dirty="0">
                  <a:solidFill>
                    <a:schemeClr val="tx1">
                      <a:lumMod val="65000"/>
                      <a:lumOff val="35000"/>
                    </a:schemeClr>
                  </a:solidFill>
                </a:rPr>
                <a:t>Node Approach</a:t>
              </a:r>
            </a:p>
          </p:txBody>
        </p:sp>
        <p:sp>
          <p:nvSpPr>
            <p:cNvPr id="80" name="TextBox 79"/>
            <p:cNvSpPr txBox="1"/>
            <p:nvPr/>
          </p:nvSpPr>
          <p:spPr>
            <a:xfrm>
              <a:off x="-89176" y="2747863"/>
              <a:ext cx="4443845" cy="1077218"/>
            </a:xfrm>
            <a:prstGeom prst="rect">
              <a:avLst/>
            </a:prstGeom>
            <a:noFill/>
          </p:spPr>
          <p:txBody>
            <a:bodyPr wrap="none" rtlCol="0">
              <a:spAutoFit/>
            </a:bodyPr>
            <a:lstStyle/>
            <a:p>
              <a:pPr algn="r"/>
              <a:r>
                <a:rPr lang="en-US" sz="3200" dirty="0">
                  <a:solidFill>
                    <a:schemeClr val="tx1">
                      <a:lumMod val="65000"/>
                      <a:lumOff val="35000"/>
                    </a:schemeClr>
                  </a:solidFill>
                  <a:latin typeface="Arial" panose="020B0604020202020204" pitchFamily="34" charset="0"/>
                  <a:cs typeface="Arial" panose="020B0604020202020204" pitchFamily="34" charset="0"/>
                </a:rPr>
                <a:t>Reduction in Resource </a:t>
              </a:r>
            </a:p>
            <a:p>
              <a:pPr algn="r"/>
              <a:r>
                <a:rPr lang="en-US" sz="3200" dirty="0">
                  <a:solidFill>
                    <a:schemeClr val="tx1">
                      <a:lumMod val="65000"/>
                      <a:lumOff val="35000"/>
                    </a:schemeClr>
                  </a:solidFill>
                  <a:latin typeface="Arial" panose="020B0604020202020204" pitchFamily="34" charset="0"/>
                  <a:cs typeface="Arial" panose="020B0604020202020204" pitchFamily="34" charset="0"/>
                </a:rPr>
                <a:t>Consumption</a:t>
              </a:r>
            </a:p>
          </p:txBody>
        </p:sp>
      </p:grpSp>
      <p:grpSp>
        <p:nvGrpSpPr>
          <p:cNvPr id="81" name="Group 80"/>
          <p:cNvGrpSpPr/>
          <p:nvPr/>
        </p:nvGrpSpPr>
        <p:grpSpPr>
          <a:xfrm>
            <a:off x="20352" y="4153901"/>
            <a:ext cx="3260637" cy="1783394"/>
            <a:chOff x="278667" y="3504342"/>
            <a:chExt cx="3260637" cy="1783394"/>
          </a:xfrm>
        </p:grpSpPr>
        <p:sp>
          <p:nvSpPr>
            <p:cNvPr id="82" name="TextBox 81"/>
            <p:cNvSpPr txBox="1"/>
            <p:nvPr/>
          </p:nvSpPr>
          <p:spPr>
            <a:xfrm flipH="1">
              <a:off x="643547" y="4087407"/>
              <a:ext cx="2694362" cy="1200329"/>
            </a:xfrm>
            <a:prstGeom prst="rect">
              <a:avLst/>
            </a:prstGeom>
            <a:noFill/>
          </p:spPr>
          <p:txBody>
            <a:bodyPr wrap="square" rtlCol="0">
              <a:spAutoFit/>
            </a:bodyPr>
            <a:lstStyle/>
            <a:p>
              <a:pPr algn="r"/>
              <a:r>
                <a:rPr lang="en-US" sz="2400" kern="0" dirty="0">
                  <a:solidFill>
                    <a:schemeClr val="tx1">
                      <a:lumMod val="65000"/>
                      <a:lumOff val="35000"/>
                    </a:schemeClr>
                  </a:solidFill>
                  <a:latin typeface="Arial" pitchFamily="34" charset="0"/>
                  <a:cs typeface="Arial" pitchFamily="34" charset="0"/>
                </a:rPr>
                <a:t>Machine learning</a:t>
              </a:r>
            </a:p>
            <a:p>
              <a:pPr algn="r"/>
              <a:r>
                <a:rPr lang="en-US" sz="2400" kern="0" dirty="0">
                  <a:solidFill>
                    <a:schemeClr val="tx1">
                      <a:lumMod val="65000"/>
                      <a:lumOff val="35000"/>
                    </a:schemeClr>
                  </a:solidFill>
                  <a:latin typeface="Arial" pitchFamily="34" charset="0"/>
                  <a:cs typeface="Arial" pitchFamily="34" charset="0"/>
                </a:rPr>
                <a:t>vs</a:t>
              </a:r>
            </a:p>
            <a:p>
              <a:pPr algn="r"/>
              <a:r>
                <a:rPr lang="en-US" sz="2400" kern="0" dirty="0">
                  <a:solidFill>
                    <a:schemeClr val="tx1">
                      <a:lumMod val="65000"/>
                      <a:lumOff val="35000"/>
                    </a:schemeClr>
                  </a:solidFill>
                  <a:latin typeface="Arial" pitchFamily="34" charset="0"/>
                  <a:cs typeface="Arial" pitchFamily="34" charset="0"/>
                </a:rPr>
                <a:t>Rules Based</a:t>
              </a:r>
              <a:endParaRPr lang="en-US" sz="2400" dirty="0">
                <a:solidFill>
                  <a:schemeClr val="tx1">
                    <a:lumMod val="65000"/>
                    <a:lumOff val="35000"/>
                  </a:schemeClr>
                </a:solidFill>
              </a:endParaRPr>
            </a:p>
          </p:txBody>
        </p:sp>
        <p:sp>
          <p:nvSpPr>
            <p:cNvPr id="83" name="TextBox 82"/>
            <p:cNvSpPr txBox="1"/>
            <p:nvPr/>
          </p:nvSpPr>
          <p:spPr>
            <a:xfrm>
              <a:off x="278667" y="3504342"/>
              <a:ext cx="3260637" cy="584775"/>
            </a:xfrm>
            <a:prstGeom prst="rect">
              <a:avLst/>
            </a:prstGeom>
            <a:noFill/>
          </p:spPr>
          <p:txBody>
            <a:bodyPr wrap="none" rtlCol="0">
              <a:spAutoFit/>
            </a:bodyPr>
            <a:lstStyle/>
            <a:p>
              <a:pPr algn="r"/>
              <a:r>
                <a:rPr lang="en-US" sz="3200" dirty="0">
                  <a:solidFill>
                    <a:schemeClr val="tx1">
                      <a:lumMod val="65000"/>
                      <a:lumOff val="35000"/>
                    </a:schemeClr>
                  </a:solidFill>
                  <a:latin typeface="Arial" panose="020B0604020202020204" pitchFamily="34" charset="0"/>
                  <a:cs typeface="Arial" panose="020B0604020202020204" pitchFamily="34" charset="0"/>
                </a:rPr>
                <a:t>Highly Adaptable</a:t>
              </a:r>
            </a:p>
          </p:txBody>
        </p:sp>
      </p:grpSp>
      <p:grpSp>
        <p:nvGrpSpPr>
          <p:cNvPr id="84" name="Group 83"/>
          <p:cNvGrpSpPr/>
          <p:nvPr/>
        </p:nvGrpSpPr>
        <p:grpSpPr>
          <a:xfrm>
            <a:off x="8122867" y="1125572"/>
            <a:ext cx="2962671" cy="1826055"/>
            <a:chOff x="1093844" y="3504342"/>
            <a:chExt cx="2962671" cy="1826055"/>
          </a:xfrm>
        </p:grpSpPr>
        <p:sp>
          <p:nvSpPr>
            <p:cNvPr id="85" name="TextBox 84"/>
            <p:cNvSpPr txBox="1"/>
            <p:nvPr/>
          </p:nvSpPr>
          <p:spPr>
            <a:xfrm flipH="1">
              <a:off x="1102252" y="4130068"/>
              <a:ext cx="2445459" cy="1200329"/>
            </a:xfrm>
            <a:prstGeom prst="rect">
              <a:avLst/>
            </a:prstGeom>
            <a:noFill/>
          </p:spPr>
          <p:txBody>
            <a:bodyPr wrap="square" rtlCol="0">
              <a:spAutoFit/>
            </a:bodyPr>
            <a:lstStyle/>
            <a:p>
              <a:r>
                <a:rPr lang="en-US" sz="2400" kern="0" dirty="0">
                  <a:solidFill>
                    <a:srgbClr val="FF0000"/>
                  </a:solidFill>
                  <a:latin typeface="Arial" pitchFamily="34" charset="0"/>
                  <a:cs typeface="Arial" pitchFamily="34" charset="0"/>
                </a:rPr>
                <a:t>55 Billion </a:t>
              </a:r>
              <a:r>
                <a:rPr lang="en-US" sz="2400" kern="0" dirty="0">
                  <a:solidFill>
                    <a:schemeClr val="tx1">
                      <a:lumMod val="65000"/>
                      <a:lumOff val="35000"/>
                    </a:schemeClr>
                  </a:solidFill>
                  <a:latin typeface="Arial" pitchFamily="34" charset="0"/>
                  <a:cs typeface="Arial" pitchFamily="34" charset="0"/>
                </a:rPr>
                <a:t>USD </a:t>
              </a:r>
            </a:p>
            <a:p>
              <a:r>
                <a:rPr lang="en-US" sz="2400" kern="0" dirty="0">
                  <a:solidFill>
                    <a:schemeClr val="tx1">
                      <a:lumMod val="65000"/>
                      <a:lumOff val="35000"/>
                    </a:schemeClr>
                  </a:solidFill>
                  <a:latin typeface="Arial" pitchFamily="34" charset="0"/>
                  <a:cs typeface="Arial" pitchFamily="34" charset="0"/>
                </a:rPr>
                <a:t>Every Year</a:t>
              </a:r>
            </a:p>
            <a:p>
              <a:r>
                <a:rPr lang="en-US" sz="2400" kern="0" dirty="0">
                  <a:solidFill>
                    <a:schemeClr val="tx1">
                      <a:lumMod val="65000"/>
                      <a:lumOff val="35000"/>
                    </a:schemeClr>
                  </a:solidFill>
                  <a:latin typeface="Arial" pitchFamily="34" charset="0"/>
                  <a:cs typeface="Arial" pitchFamily="34" charset="0"/>
                </a:rPr>
                <a:t>For Corporates</a:t>
              </a:r>
            </a:p>
          </p:txBody>
        </p:sp>
        <p:sp>
          <p:nvSpPr>
            <p:cNvPr id="86" name="TextBox 85"/>
            <p:cNvSpPr txBox="1"/>
            <p:nvPr/>
          </p:nvSpPr>
          <p:spPr>
            <a:xfrm>
              <a:off x="1093844" y="3504342"/>
              <a:ext cx="2962671" cy="584775"/>
            </a:xfrm>
            <a:prstGeom prst="rect">
              <a:avLst/>
            </a:prstGeom>
            <a:noFill/>
          </p:spPr>
          <p:txBody>
            <a:bodyPr wrap="none" rtlCol="0">
              <a:spAutoFit/>
            </a:bodyPr>
            <a:lstStyle/>
            <a:p>
              <a:r>
                <a:rPr lang="en-US" sz="3200" dirty="0">
                  <a:solidFill>
                    <a:schemeClr val="tx1">
                      <a:lumMod val="65000"/>
                      <a:lumOff val="35000"/>
                    </a:schemeClr>
                  </a:solidFill>
                  <a:latin typeface="Arial" panose="020B0604020202020204" pitchFamily="34" charset="0"/>
                  <a:cs typeface="Arial" panose="020B0604020202020204" pitchFamily="34" charset="0"/>
                </a:rPr>
                <a:t>Current Losses</a:t>
              </a:r>
            </a:p>
          </p:txBody>
        </p:sp>
      </p:grpSp>
      <p:grpSp>
        <p:nvGrpSpPr>
          <p:cNvPr id="87" name="Group 86"/>
          <p:cNvGrpSpPr/>
          <p:nvPr/>
        </p:nvGrpSpPr>
        <p:grpSpPr>
          <a:xfrm>
            <a:off x="9058910" y="4460823"/>
            <a:ext cx="2986715" cy="1842389"/>
            <a:chOff x="1068190" y="3245055"/>
            <a:chExt cx="2986715" cy="1842389"/>
          </a:xfrm>
        </p:grpSpPr>
        <p:sp>
          <p:nvSpPr>
            <p:cNvPr id="88" name="TextBox 87"/>
            <p:cNvSpPr txBox="1"/>
            <p:nvPr/>
          </p:nvSpPr>
          <p:spPr>
            <a:xfrm flipH="1">
              <a:off x="1093843" y="3887115"/>
              <a:ext cx="2720168" cy="1200329"/>
            </a:xfrm>
            <a:prstGeom prst="rect">
              <a:avLst/>
            </a:prstGeom>
            <a:noFill/>
          </p:spPr>
          <p:txBody>
            <a:bodyPr wrap="square" rtlCol="0">
              <a:spAutoFit/>
            </a:bodyPr>
            <a:lstStyle/>
            <a:p>
              <a:r>
                <a:rPr lang="en-US" sz="2400" kern="0" dirty="0">
                  <a:solidFill>
                    <a:srgbClr val="FF0000"/>
                  </a:solidFill>
                  <a:latin typeface="Arial" pitchFamily="34" charset="0"/>
                  <a:cs typeface="Arial" pitchFamily="34" charset="0"/>
                </a:rPr>
                <a:t>8 Billion </a:t>
              </a:r>
              <a:r>
                <a:rPr lang="en-US" sz="2400" kern="0" dirty="0">
                  <a:solidFill>
                    <a:schemeClr val="tx1">
                      <a:lumMod val="65000"/>
                      <a:lumOff val="35000"/>
                    </a:schemeClr>
                  </a:solidFill>
                  <a:latin typeface="Arial" pitchFamily="34" charset="0"/>
                  <a:cs typeface="Arial" pitchFamily="34" charset="0"/>
                </a:rPr>
                <a:t>USD</a:t>
              </a:r>
            </a:p>
            <a:p>
              <a:r>
                <a:rPr lang="en-US" sz="2400" kern="0" dirty="0">
                  <a:solidFill>
                    <a:schemeClr val="tx1">
                      <a:lumMod val="65000"/>
                      <a:lumOff val="35000"/>
                    </a:schemeClr>
                  </a:solidFill>
                  <a:latin typeface="Arial" pitchFamily="34" charset="0"/>
                  <a:cs typeface="Arial" pitchFamily="34" charset="0"/>
                </a:rPr>
                <a:t>Spent Every Year</a:t>
              </a:r>
            </a:p>
            <a:p>
              <a:r>
                <a:rPr lang="en-US" sz="2400" kern="0" dirty="0">
                  <a:solidFill>
                    <a:schemeClr val="tx1">
                      <a:lumMod val="65000"/>
                      <a:lumOff val="35000"/>
                    </a:schemeClr>
                  </a:solidFill>
                  <a:latin typeface="Arial" pitchFamily="34" charset="0"/>
                  <a:cs typeface="Arial" pitchFamily="34" charset="0"/>
                </a:rPr>
                <a:t>For Data Security</a:t>
              </a:r>
              <a:r>
                <a:rPr lang="en-US" sz="2400" kern="0" dirty="0">
                  <a:solidFill>
                    <a:srgbClr val="FF0000"/>
                  </a:solidFill>
                  <a:latin typeface="Arial" pitchFamily="34" charset="0"/>
                  <a:cs typeface="Arial" pitchFamily="34" charset="0"/>
                </a:rPr>
                <a:t> </a:t>
              </a:r>
              <a:endParaRPr lang="en-US" sz="2400" dirty="0">
                <a:solidFill>
                  <a:srgbClr val="FF0000"/>
                </a:solidFill>
              </a:endParaRPr>
            </a:p>
          </p:txBody>
        </p:sp>
        <p:sp>
          <p:nvSpPr>
            <p:cNvPr id="89" name="TextBox 88"/>
            <p:cNvSpPr txBox="1"/>
            <p:nvPr/>
          </p:nvSpPr>
          <p:spPr>
            <a:xfrm>
              <a:off x="1068190" y="3245055"/>
              <a:ext cx="2986715" cy="584775"/>
            </a:xfrm>
            <a:prstGeom prst="rect">
              <a:avLst/>
            </a:prstGeom>
            <a:noFill/>
          </p:spPr>
          <p:txBody>
            <a:bodyPr wrap="none" rtlCol="0">
              <a:spAutoFit/>
            </a:bodyPr>
            <a:lstStyle/>
            <a:p>
              <a:r>
                <a:rPr lang="en-US" sz="3200" dirty="0">
                  <a:solidFill>
                    <a:schemeClr val="tx1">
                      <a:lumMod val="65000"/>
                      <a:lumOff val="35000"/>
                    </a:schemeClr>
                  </a:solidFill>
                  <a:latin typeface="Arial" panose="020B0604020202020204" pitchFamily="34" charset="0"/>
                  <a:cs typeface="Arial" panose="020B0604020202020204" pitchFamily="34" charset="0"/>
                </a:rPr>
                <a:t>Reduced Costs</a:t>
              </a:r>
            </a:p>
          </p:txBody>
        </p:sp>
      </p:grpSp>
      <p:sp>
        <p:nvSpPr>
          <p:cNvPr id="9" name="Slide Number Placeholder 8">
            <a:extLst>
              <a:ext uri="{FF2B5EF4-FFF2-40B4-BE49-F238E27FC236}">
                <a16:creationId xmlns:a16="http://schemas.microsoft.com/office/drawing/2014/main" id="{787612AA-990B-B248-8886-15C32F30985C}"/>
              </a:ext>
            </a:extLst>
          </p:cNvPr>
          <p:cNvSpPr>
            <a:spLocks noGrp="1"/>
          </p:cNvSpPr>
          <p:nvPr>
            <p:ph type="sldNum" sz="quarter" idx="12"/>
          </p:nvPr>
        </p:nvSpPr>
        <p:spPr/>
        <p:txBody>
          <a:bodyPr/>
          <a:lstStyle/>
          <a:p>
            <a:fld id="{3A495D69-FF42-7048-87A8-C1FF6C1028E7}" type="slidenum">
              <a:rPr lang="en-US" smtClean="0"/>
              <a:t>9</a:t>
            </a:fld>
            <a:endParaRPr lang="en-US"/>
          </a:p>
        </p:txBody>
      </p:sp>
    </p:spTree>
    <p:extLst>
      <p:ext uri="{BB962C8B-B14F-4D97-AF65-F5344CB8AC3E}">
        <p14:creationId xmlns:p14="http://schemas.microsoft.com/office/powerpoint/2010/main" val="3742855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27360</TotalTime>
  <Words>604</Words>
  <Application>Microsoft Macintosh PowerPoint</Application>
  <PresentationFormat>Widescreen</PresentationFormat>
  <Paragraphs>159</Paragraphs>
  <Slides>11</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Open Sans</vt:lpstr>
      <vt:lpstr>Arial</vt:lpstr>
      <vt:lpstr>Calibri</vt:lpstr>
      <vt:lpstr>Calibri Light</vt:lpstr>
      <vt:lpstr>Office Theme</vt:lpstr>
      <vt:lpstr>Malmenator</vt:lpstr>
      <vt:lpstr>The Status Quo: Malware Detection Today</vt:lpstr>
      <vt:lpstr>Challenges: Drawbacks of the Status Quo</vt:lpstr>
      <vt:lpstr>Our Solution: Search Smart not Hard </vt:lpstr>
      <vt:lpstr>PowerPoint Presentation</vt:lpstr>
      <vt:lpstr>PowerPoint Presentation</vt:lpstr>
      <vt:lpstr>PowerPoint Presentation</vt:lpstr>
      <vt:lpstr>PowerPoint Presentation</vt:lpstr>
      <vt:lpstr>Business Impact</vt:lpstr>
      <vt:lpstr>Our Vision</vt:lpstr>
      <vt:lpstr>Malenator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 Security</dc:title>
  <dc:creator>dhan</dc:creator>
  <cp:lastModifiedBy>piyush jha</cp:lastModifiedBy>
  <cp:revision>8</cp:revision>
  <dcterms:created xsi:type="dcterms:W3CDTF">2019-07-30T15:06:33Z</dcterms:created>
  <dcterms:modified xsi:type="dcterms:W3CDTF">2019-08-20T06:02:36Z</dcterms:modified>
</cp:coreProperties>
</file>